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3.xml" ContentType="application/vnd.openxmlformats-officedocument.drawingml.chart+xml"/>
  <Override PartName="/ppt/notesSlides/notesSlide10.xml" ContentType="application/vnd.openxmlformats-officedocument.presentationml.notesSlide+xml"/>
  <Override PartName="/ppt/charts/chart4.xml" ContentType="application/vnd.openxmlformats-officedocument.drawingml.chart+xml"/>
  <Override PartName="/ppt/notesSlides/notesSlide11.xml" ContentType="application/vnd.openxmlformats-officedocument.presentationml.notesSlide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81" r:id="rId3"/>
    <p:sldId id="267" r:id="rId4"/>
    <p:sldId id="278" r:id="rId5"/>
    <p:sldId id="280" r:id="rId6"/>
    <p:sldId id="279" r:id="rId7"/>
    <p:sldId id="265" r:id="rId8"/>
    <p:sldId id="257" r:id="rId9"/>
    <p:sldId id="270" r:id="rId10"/>
    <p:sldId id="268" r:id="rId11"/>
    <p:sldId id="269" r:id="rId12"/>
    <p:sldId id="272" r:id="rId13"/>
    <p:sldId id="275" r:id="rId1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Style clair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EC20E35-A176-4012-BC5E-935CFFF8708E}" styleName="Style moyen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99" autoAdjust="0"/>
    <p:restoredTop sz="94622" autoAdjust="0"/>
  </p:normalViewPr>
  <p:slideViewPr>
    <p:cSldViewPr>
      <p:cViewPr>
        <p:scale>
          <a:sx n="70" d="100"/>
          <a:sy n="70" d="100"/>
        </p:scale>
        <p:origin x="-140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B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/>
            </a:pPr>
            <a:r>
              <a:rPr lang="en-GB" sz="1400" b="1" i="0" u="none" strike="noStrike" baseline="0" dirty="0" smtClean="0">
                <a:effectLst/>
              </a:rPr>
              <a:t>Proportion of surface areas occupied by agricultural concessions in Mont-Ngafula</a:t>
            </a:r>
            <a:endParaRPr lang="fr-BE" sz="1400" i="0" dirty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Number of concession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/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Feuil1!$A$2:$A$5</c:f>
              <c:strCache>
                <c:ptCount val="4"/>
                <c:pt idx="0">
                  <c:v>[1975 – 1985]</c:v>
                </c:pt>
                <c:pt idx="1">
                  <c:v>]1985 – 1995]</c:v>
                </c:pt>
                <c:pt idx="2">
                  <c:v>]1995 – 2005]</c:v>
                </c:pt>
                <c:pt idx="3">
                  <c:v>]2005 – 2015]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34</c:v>
                </c:pt>
                <c:pt idx="1">
                  <c:v>115</c:v>
                </c:pt>
                <c:pt idx="2">
                  <c:v>167</c:v>
                </c:pt>
                <c:pt idx="3">
                  <c:v>181</c:v>
                </c:pt>
              </c:numCache>
            </c:numRef>
          </c:val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Total surface area (ha)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/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Feuil1!$A$2:$A$5</c:f>
              <c:strCache>
                <c:ptCount val="4"/>
                <c:pt idx="0">
                  <c:v>[1975 – 1985]</c:v>
                </c:pt>
                <c:pt idx="1">
                  <c:v>]1985 – 1995]</c:v>
                </c:pt>
                <c:pt idx="2">
                  <c:v>]1995 – 2005]</c:v>
                </c:pt>
                <c:pt idx="3">
                  <c:v>]2005 – 2015]</c:v>
                </c:pt>
              </c:strCache>
            </c:strRef>
          </c:cat>
          <c:val>
            <c:numRef>
              <c:f>Feuil1!$C$2:$C$5</c:f>
              <c:numCache>
                <c:formatCode>General</c:formatCode>
                <c:ptCount val="4"/>
                <c:pt idx="0">
                  <c:v>606.76</c:v>
                </c:pt>
                <c:pt idx="1">
                  <c:v>590.66999999999996</c:v>
                </c:pt>
                <c:pt idx="2">
                  <c:v>1912.85</c:v>
                </c:pt>
                <c:pt idx="3">
                  <c:v>2381.37</c:v>
                </c:pt>
              </c:numCache>
            </c:numRef>
          </c:val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Average surface (ha)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000"/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Feuil1!$A$2:$A$5</c:f>
              <c:strCache>
                <c:ptCount val="4"/>
                <c:pt idx="0">
                  <c:v>[1975 – 1985]</c:v>
                </c:pt>
                <c:pt idx="1">
                  <c:v>]1985 – 1995]</c:v>
                </c:pt>
                <c:pt idx="2">
                  <c:v>]1995 – 2005]</c:v>
                </c:pt>
                <c:pt idx="3">
                  <c:v>]2005 – 2015]</c:v>
                </c:pt>
              </c:strCache>
            </c:strRef>
          </c:cat>
          <c:val>
            <c:numRef>
              <c:f>Feuil1!$D$2:$D$5</c:f>
              <c:numCache>
                <c:formatCode>General</c:formatCode>
                <c:ptCount val="4"/>
                <c:pt idx="0">
                  <c:v>35.69</c:v>
                </c:pt>
                <c:pt idx="1">
                  <c:v>13.12</c:v>
                </c:pt>
                <c:pt idx="2">
                  <c:v>11.18</c:v>
                </c:pt>
                <c:pt idx="3">
                  <c:v>9.82</c:v>
                </c:pt>
              </c:numCache>
            </c:numRef>
          </c:val>
        </c:ser>
        <c:ser>
          <c:idx val="3"/>
          <c:order val="3"/>
          <c:tx>
            <c:strRef>
              <c:f>Feuil1!$E$1</c:f>
              <c:strCache>
                <c:ptCount val="1"/>
                <c:pt idx="0">
                  <c:v>Standard deviation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000"/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Feuil1!$A$2:$A$5</c:f>
              <c:strCache>
                <c:ptCount val="4"/>
                <c:pt idx="0">
                  <c:v>[1975 – 1985]</c:v>
                </c:pt>
                <c:pt idx="1">
                  <c:v>]1985 – 1995]</c:v>
                </c:pt>
                <c:pt idx="2">
                  <c:v>]1995 – 2005]</c:v>
                </c:pt>
                <c:pt idx="3">
                  <c:v>]2005 – 2015]</c:v>
                </c:pt>
              </c:strCache>
            </c:strRef>
          </c:cat>
          <c:val>
            <c:numRef>
              <c:f>Feuil1!$E$2:$E$5</c:f>
              <c:numCache>
                <c:formatCode>General</c:formatCode>
                <c:ptCount val="4"/>
                <c:pt idx="0">
                  <c:v>66.19</c:v>
                </c:pt>
                <c:pt idx="1">
                  <c:v>20.79</c:v>
                </c:pt>
                <c:pt idx="2">
                  <c:v>21.1</c:v>
                </c:pt>
                <c:pt idx="3">
                  <c:v>15.37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44929152"/>
        <c:axId val="144930688"/>
      </c:barChart>
      <c:catAx>
        <c:axId val="144929152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100"/>
            </a:pPr>
            <a:endParaRPr lang="fr-FR"/>
          </a:p>
        </c:txPr>
        <c:crossAx val="144930688"/>
        <c:crosses val="autoZero"/>
        <c:auto val="1"/>
        <c:lblAlgn val="ctr"/>
        <c:lblOffset val="100"/>
        <c:noMultiLvlLbl val="0"/>
      </c:catAx>
      <c:valAx>
        <c:axId val="14493068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44929152"/>
        <c:crosses val="autoZero"/>
        <c:crossBetween val="between"/>
      </c:valAx>
    </c:plotArea>
    <c:legend>
      <c:legendPos val="t"/>
      <c:layout/>
      <c:overlay val="0"/>
      <c:txPr>
        <a:bodyPr/>
        <a:lstStyle/>
        <a:p>
          <a:pPr>
            <a:defRPr sz="1400"/>
          </a:pPr>
          <a:endParaRPr lang="fr-FR"/>
        </a:p>
      </c:txPr>
    </c:legend>
    <c:plotVisOnly val="1"/>
    <c:dispBlanksAs val="gap"/>
    <c:showDLblsOverMax val="0"/>
  </c:chart>
  <c:spPr>
    <a:solidFill>
      <a:schemeClr val="bg1">
        <a:lumMod val="95000"/>
      </a:schemeClr>
    </a:solidFill>
  </c:spPr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B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GB" dirty="0"/>
              <a:t>origin of famers established at agricultural concession in Mont-</a:t>
            </a:r>
            <a:r>
              <a:rPr lang="en-GB" dirty="0" err="1"/>
              <a:t>Ngafula</a:t>
            </a:r>
            <a:endParaRPr lang="en-US" dirty="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8.2324660982587856E-3"/>
          <c:y val="0.12352987561195762"/>
          <c:w val="0.99176753390174122"/>
          <c:h val="0.87647012438804239"/>
        </c:manualLayout>
      </c:layout>
      <c:ofPieChart>
        <c:ofPieType val="pie"/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Ventes</c:v>
                </c:pt>
              </c:strCache>
            </c:strRef>
          </c:tx>
          <c:dLbls>
            <c:dLbl>
              <c:idx val="13"/>
              <c:layout>
                <c:manualLayout>
                  <c:x val="0.12390195011570414"/>
                  <c:y val="-0.11025408614886971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B273-4648-ACFD-0C27B63F0D06}"/>
                </c:ext>
              </c:extLst>
            </c:dLbl>
            <c:dLbl>
              <c:idx val="14"/>
              <c:layout>
                <c:manualLayout>
                  <c:x val="9.1580458296656508E-2"/>
                  <c:y val="-7.7747140283002142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1196145584963494"/>
                      <c:h val="6.56266882312872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B273-4648-ACFD-0C27B63F0D0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fr-FR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Feuil1!$A$2:$A$24</c:f>
              <c:strCache>
                <c:ptCount val="23"/>
                <c:pt idx="0">
                  <c:v>Mont-Ngafula</c:v>
                </c:pt>
                <c:pt idx="1">
                  <c:v>Ngaliema</c:v>
                </c:pt>
                <c:pt idx="2">
                  <c:v>Lemba</c:v>
                </c:pt>
                <c:pt idx="3">
                  <c:v>Selembao</c:v>
                </c:pt>
                <c:pt idx="4">
                  <c:v>Gombe</c:v>
                </c:pt>
                <c:pt idx="5">
                  <c:v>Bandalungwa</c:v>
                </c:pt>
                <c:pt idx="6">
                  <c:v>Matete</c:v>
                </c:pt>
                <c:pt idx="7">
                  <c:v>Kalamu</c:v>
                </c:pt>
                <c:pt idx="8">
                  <c:v>N'djili</c:v>
                </c:pt>
                <c:pt idx="9">
                  <c:v>Kitambo</c:v>
                </c:pt>
                <c:pt idx="10">
                  <c:v>Limete</c:v>
                </c:pt>
                <c:pt idx="11">
                  <c:v>Makala</c:v>
                </c:pt>
                <c:pt idx="12">
                  <c:v>Kimbanseke</c:v>
                </c:pt>
                <c:pt idx="13">
                  <c:v>Kasa-Vubu</c:v>
                </c:pt>
                <c:pt idx="14">
                  <c:v>Kisenso</c:v>
                </c:pt>
                <c:pt idx="15">
                  <c:v>Ngiri-Ngiri</c:v>
                </c:pt>
                <c:pt idx="16">
                  <c:v>Bumbu</c:v>
                </c:pt>
                <c:pt idx="17">
                  <c:v>Barumbu</c:v>
                </c:pt>
                <c:pt idx="18">
                  <c:v>Lingwala</c:v>
                </c:pt>
                <c:pt idx="19">
                  <c:v>Kinshasa</c:v>
                </c:pt>
                <c:pt idx="20">
                  <c:v>Masina</c:v>
                </c:pt>
                <c:pt idx="21">
                  <c:v>N'sele</c:v>
                </c:pt>
                <c:pt idx="22">
                  <c:v>Ngaba</c:v>
                </c:pt>
              </c:strCache>
            </c:strRef>
          </c:cat>
          <c:val>
            <c:numRef>
              <c:f>Feuil1!$B$2:$B$24</c:f>
              <c:numCache>
                <c:formatCode>0.00</c:formatCode>
                <c:ptCount val="23"/>
                <c:pt idx="0">
                  <c:v>23.34</c:v>
                </c:pt>
                <c:pt idx="1">
                  <c:v>19.11</c:v>
                </c:pt>
                <c:pt idx="2">
                  <c:v>10.87</c:v>
                </c:pt>
                <c:pt idx="3">
                  <c:v>6.24</c:v>
                </c:pt>
                <c:pt idx="4">
                  <c:v>4.63</c:v>
                </c:pt>
                <c:pt idx="5">
                  <c:v>4.0199999999999996</c:v>
                </c:pt>
                <c:pt idx="6">
                  <c:v>3.42</c:v>
                </c:pt>
                <c:pt idx="7">
                  <c:v>3.22</c:v>
                </c:pt>
                <c:pt idx="8">
                  <c:v>3.02</c:v>
                </c:pt>
                <c:pt idx="9">
                  <c:v>2.82</c:v>
                </c:pt>
                <c:pt idx="10">
                  <c:v>2.82</c:v>
                </c:pt>
                <c:pt idx="11">
                  <c:v>2.82</c:v>
                </c:pt>
                <c:pt idx="12">
                  <c:v>2.21</c:v>
                </c:pt>
                <c:pt idx="13">
                  <c:v>2.0099999999999998</c:v>
                </c:pt>
                <c:pt idx="14">
                  <c:v>1.81</c:v>
                </c:pt>
                <c:pt idx="15">
                  <c:v>1.41</c:v>
                </c:pt>
                <c:pt idx="16">
                  <c:v>1.41</c:v>
                </c:pt>
                <c:pt idx="17">
                  <c:v>1.21</c:v>
                </c:pt>
                <c:pt idx="18">
                  <c:v>1.01</c:v>
                </c:pt>
                <c:pt idx="19">
                  <c:v>1.01</c:v>
                </c:pt>
                <c:pt idx="20">
                  <c:v>0.6</c:v>
                </c:pt>
                <c:pt idx="21">
                  <c:v>0.6</c:v>
                </c:pt>
                <c:pt idx="22">
                  <c:v>0.4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273-4648-ACFD-0C27B63F0D06}"/>
            </c:ext>
          </c:extLst>
        </c:ser>
        <c:dLbls>
          <c:dLblPos val="bestFit"/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gapWidth val="100"/>
        <c:secondPieSize val="75"/>
        <c:serLines/>
      </c:ofPieChart>
    </c:plotArea>
    <c:plotVisOnly val="1"/>
    <c:dispBlanksAs val="gap"/>
    <c:showDLblsOverMax val="0"/>
  </c:chart>
  <c:spPr>
    <a:solidFill>
      <a:schemeClr val="tx2">
        <a:lumMod val="20000"/>
        <a:lumOff val="80000"/>
      </a:schemeClr>
    </a:solidFill>
    <a:ln>
      <a:solidFill>
        <a:schemeClr val="bg1"/>
      </a:solidFill>
    </a:ln>
  </c:spPr>
  <c:txPr>
    <a:bodyPr/>
    <a:lstStyle/>
    <a:p>
      <a:pPr>
        <a:defRPr sz="1200">
          <a:solidFill>
            <a:schemeClr val="tx1"/>
          </a:solidFill>
        </a:defRPr>
      </a:pPr>
      <a:endParaRPr lang="fr-F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B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 i="0"/>
            </a:pPr>
            <a:r>
              <a:rPr lang="en-US" sz="1800" b="1" i="0" u="none" strike="noStrike" baseline="0" dirty="0" smtClean="0">
                <a:effectLst/>
              </a:rPr>
              <a:t>Destination of agricultural concessions </a:t>
            </a:r>
            <a:endParaRPr lang="fr-BE" sz="1800" i="0" dirty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Effective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2000" b="1" smtClean="0"/>
                      <a:t>99,4%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2000" b="1" smtClean="0"/>
                      <a:t>73,84</a:t>
                    </a:r>
                    <a:r>
                      <a:rPr lang="en-US" sz="2000" b="1" i="0" u="none" strike="noStrike" baseline="0" smtClean="0">
                        <a:effectLst/>
                      </a:rPr>
                      <a:t>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z="2000" b="1" smtClean="0"/>
                      <a:t>1,21</a:t>
                    </a:r>
                    <a:r>
                      <a:rPr lang="en-US" sz="2000" b="1" i="0" u="none" strike="noStrike" baseline="0" smtClean="0">
                        <a:effectLst/>
                      </a:rPr>
                      <a:t>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z="2000" b="1" smtClean="0"/>
                      <a:t>0,4</a:t>
                    </a:r>
                    <a:r>
                      <a:rPr lang="en-US" sz="2000" b="1" i="0" u="none" strike="noStrike" baseline="0" smtClean="0">
                        <a:effectLst/>
                      </a:rPr>
                      <a:t>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z="2000" b="1" smtClean="0"/>
                      <a:t>0,4</a:t>
                    </a:r>
                    <a:r>
                      <a:rPr lang="en-US" sz="2000" b="1" i="0" u="none" strike="noStrike" baseline="0" smtClean="0">
                        <a:effectLst/>
                      </a:rPr>
                      <a:t>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z="2000" b="1" smtClean="0"/>
                      <a:t>2,62</a:t>
                    </a:r>
                    <a:r>
                      <a:rPr lang="en-US" sz="2000" b="1" i="0" u="none" strike="noStrike" baseline="0" smtClean="0">
                        <a:effectLst/>
                      </a:rPr>
                      <a:t>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 b="1"/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Feuil1!$A$2:$A$7</c:f>
              <c:strCache>
                <c:ptCount val="6"/>
                <c:pt idx="0">
                  <c:v>Food crop</c:v>
                </c:pt>
                <c:pt idx="1">
                  <c:v>Breeding</c:v>
                </c:pt>
                <c:pt idx="2">
                  <c:v>Market garding </c:v>
                </c:pt>
                <c:pt idx="3">
                  <c:v>Fish farming</c:v>
                </c:pt>
                <c:pt idx="4">
                  <c:v>Careers of sand</c:v>
                </c:pt>
                <c:pt idx="5">
                  <c:v>Residential</c:v>
                </c:pt>
              </c:strCache>
            </c:strRef>
          </c:cat>
          <c:val>
            <c:numRef>
              <c:f>Feuil1!$B$2:$B$7</c:f>
              <c:numCache>
                <c:formatCode>General</c:formatCode>
                <c:ptCount val="6"/>
                <c:pt idx="0">
                  <c:v>99.4</c:v>
                </c:pt>
                <c:pt idx="1">
                  <c:v>73.84</c:v>
                </c:pt>
                <c:pt idx="2">
                  <c:v>1.21</c:v>
                </c:pt>
                <c:pt idx="3">
                  <c:v>0.4</c:v>
                </c:pt>
                <c:pt idx="4">
                  <c:v>0.4</c:v>
                </c:pt>
                <c:pt idx="5">
                  <c:v>2.62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84090624"/>
        <c:axId val="184093312"/>
      </c:barChart>
      <c:catAx>
        <c:axId val="184090624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700" b="1"/>
            </a:pPr>
            <a:endParaRPr lang="fr-FR"/>
          </a:p>
        </c:txPr>
        <c:crossAx val="184093312"/>
        <c:crosses val="autoZero"/>
        <c:auto val="1"/>
        <c:lblAlgn val="ctr"/>
        <c:lblOffset val="100"/>
        <c:noMultiLvlLbl val="0"/>
      </c:catAx>
      <c:valAx>
        <c:axId val="18409331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84090624"/>
        <c:crosses val="autoZero"/>
        <c:crossBetween val="between"/>
      </c:valAx>
    </c:plotArea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B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/>
            </a:pPr>
            <a:r>
              <a:rPr lang="en-US" sz="2000" b="0" i="0" u="none" strike="noStrike" baseline="0" dirty="0" smtClean="0">
                <a:effectLst/>
              </a:rPr>
              <a:t>Evolution of primary investigations per decade </a:t>
            </a:r>
            <a:endParaRPr lang="fr-BE" sz="2000" b="0" i="0" dirty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Lands obtained to the traditional chiefs or former farmers 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600"/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Feuil1!$A$2:$A$5</c:f>
              <c:strCache>
                <c:ptCount val="4"/>
                <c:pt idx="0">
                  <c:v>[1975 – 1985]</c:v>
                </c:pt>
                <c:pt idx="1">
                  <c:v>]1985 – 1995]</c:v>
                </c:pt>
                <c:pt idx="2">
                  <c:v>]1995 – 2005]</c:v>
                </c:pt>
                <c:pt idx="3">
                  <c:v>]2005 – 2015]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34</c:v>
                </c:pt>
                <c:pt idx="1">
                  <c:v>115</c:v>
                </c:pt>
                <c:pt idx="2">
                  <c:v>167</c:v>
                </c:pt>
                <c:pt idx="3">
                  <c:v>181</c:v>
                </c:pt>
              </c:numCache>
            </c:numRef>
          </c:val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Lands investigate (primary investigation)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600"/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Feuil1!$A$2:$A$5</c:f>
              <c:strCache>
                <c:ptCount val="4"/>
                <c:pt idx="0">
                  <c:v>[1975 – 1985]</c:v>
                </c:pt>
                <c:pt idx="1">
                  <c:v>]1985 – 1995]</c:v>
                </c:pt>
                <c:pt idx="2">
                  <c:v>]1995 – 2005]</c:v>
                </c:pt>
                <c:pt idx="3">
                  <c:v>]2005 – 2015]</c:v>
                </c:pt>
              </c:strCache>
            </c:strRef>
          </c:cat>
          <c:val>
            <c:numRef>
              <c:f>Feuil1!$C$2:$C$5</c:f>
              <c:numCache>
                <c:formatCode>General</c:formatCode>
                <c:ptCount val="4"/>
                <c:pt idx="0">
                  <c:v>16</c:v>
                </c:pt>
                <c:pt idx="1">
                  <c:v>41</c:v>
                </c:pt>
                <c:pt idx="2">
                  <c:v>161</c:v>
                </c:pt>
                <c:pt idx="3">
                  <c:v>245</c:v>
                </c:pt>
              </c:numCache>
            </c:numRef>
          </c:val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Cumul of lands without preliminary investigation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600"/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Feuil1!$A$2:$A$5</c:f>
              <c:strCache>
                <c:ptCount val="4"/>
                <c:pt idx="0">
                  <c:v>[1975 – 1985]</c:v>
                </c:pt>
                <c:pt idx="1">
                  <c:v>]1985 – 1995]</c:v>
                </c:pt>
                <c:pt idx="2">
                  <c:v>]1995 – 2005]</c:v>
                </c:pt>
                <c:pt idx="3">
                  <c:v>]2005 – 2015]</c:v>
                </c:pt>
              </c:strCache>
            </c:strRef>
          </c:cat>
          <c:val>
            <c:numRef>
              <c:f>Feuil1!$D$2:$D$5</c:f>
              <c:numCache>
                <c:formatCode>General</c:formatCode>
                <c:ptCount val="4"/>
                <c:pt idx="0">
                  <c:v>18</c:v>
                </c:pt>
                <c:pt idx="1">
                  <c:v>92</c:v>
                </c:pt>
                <c:pt idx="2">
                  <c:v>98</c:v>
                </c:pt>
                <c:pt idx="3">
                  <c:v>34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188973824"/>
        <c:axId val="188975360"/>
      </c:barChart>
      <c:catAx>
        <c:axId val="188973824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600"/>
            </a:pPr>
            <a:endParaRPr lang="fr-FR"/>
          </a:p>
        </c:txPr>
        <c:crossAx val="188975360"/>
        <c:crosses val="autoZero"/>
        <c:auto val="1"/>
        <c:lblAlgn val="ctr"/>
        <c:lblOffset val="100"/>
        <c:noMultiLvlLbl val="0"/>
      </c:catAx>
      <c:valAx>
        <c:axId val="1889753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600"/>
            </a:pPr>
            <a:endParaRPr lang="fr-FR"/>
          </a:p>
        </c:txPr>
        <c:crossAx val="188973824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600"/>
          </a:pPr>
          <a:endParaRPr lang="fr-FR"/>
        </a:p>
      </c:txPr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B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/>
            </a:pPr>
            <a:r>
              <a:rPr lang="en-US" sz="2000" b="1" i="0" dirty="0" smtClean="0">
                <a:effectLst/>
              </a:rPr>
              <a:t>Types of the contracts held by the farmers</a:t>
            </a:r>
            <a:endParaRPr lang="fr-BE" sz="2000" b="1" i="0" dirty="0">
              <a:effectLst/>
            </a:endParaRPr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Ventes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8.6551620527012152E-2"/>
                  <c:y val="4.6792531659236608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0.10889427689852643"/>
                  <c:y val="9.9900871734126567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600" b="1"/>
                </a:pPr>
                <a:endParaRPr lang="fr-FR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Feuil1!$A$2:$A$4</c:f>
              <c:strCache>
                <c:ptCount val="3"/>
                <c:pt idx="0">
                  <c:v>Final contract</c:v>
                </c:pt>
                <c:pt idx="1">
                  <c:v>Provisional contract</c:v>
                </c:pt>
                <c:pt idx="2">
                  <c:v>Unspecified statute</c:v>
                </c:pt>
              </c:strCache>
            </c:strRef>
          </c:cat>
          <c:val>
            <c:numRef>
              <c:f>Feuil1!$B$2:$B$4</c:f>
              <c:numCache>
                <c:formatCode>General</c:formatCode>
                <c:ptCount val="3"/>
                <c:pt idx="0">
                  <c:v>2.0099999999999998</c:v>
                </c:pt>
                <c:pt idx="1">
                  <c:v>91.15</c:v>
                </c:pt>
                <c:pt idx="2">
                  <c:v>6.84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F67F78-16DA-45D0-AD15-9E4299B88D1E}" type="datetimeFigureOut">
              <a:rPr lang="fr-BE" smtClean="0"/>
              <a:t>19/03/2017</a:t>
            </a:fld>
            <a:endParaRPr lang="fr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331CD2-DF26-4517-ABBF-A843B1B18CA9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1723412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BE" sz="800" b="0" dirty="0" smtClean="0">
                <a:solidFill>
                  <a:prstClr val="white"/>
                </a:solidFill>
                <a:latin typeface="Kozuka Gothic Pr6N B" pitchFamily="34" charset="-128"/>
                <a:ea typeface="Kozuka Gothic Pr6N B" pitchFamily="34" charset="-128"/>
              </a:rPr>
              <a:t>Colonial </a:t>
            </a:r>
            <a:r>
              <a:rPr lang="fr-BE" sz="800" b="0" dirty="0" err="1" smtClean="0">
                <a:solidFill>
                  <a:prstClr val="white"/>
                </a:solidFill>
                <a:latin typeface="Kozuka Gothic Pr6N B" pitchFamily="34" charset="-128"/>
                <a:ea typeface="Kozuka Gothic Pr6N B" pitchFamily="34" charset="-128"/>
              </a:rPr>
              <a:t>period</a:t>
            </a:r>
            <a:r>
              <a:rPr lang="fr-BE" sz="800" b="0" dirty="0" smtClean="0">
                <a:solidFill>
                  <a:prstClr val="white"/>
                </a:solidFill>
                <a:latin typeface="Kozuka Gothic Pr6N B" pitchFamily="34" charset="-128"/>
                <a:ea typeface="Kozuka Gothic Pr6N B" pitchFamily="34" charset="-128"/>
              </a:rPr>
              <a:t> : </a:t>
            </a:r>
            <a:r>
              <a:rPr lang="fr-BE" sz="800" b="0" dirty="0" err="1" smtClean="0">
                <a:solidFill>
                  <a:prstClr val="white"/>
                </a:solidFill>
                <a:latin typeface="Kozuka Gothic Pr6N B" pitchFamily="34" charset="-128"/>
                <a:ea typeface="Kozuka Gothic Pr6N B" pitchFamily="34" charset="-128"/>
              </a:rPr>
              <a:t>Three</a:t>
            </a:r>
            <a:r>
              <a:rPr lang="fr-BE" sz="800" b="0" dirty="0" smtClean="0">
                <a:solidFill>
                  <a:prstClr val="white"/>
                </a:solidFill>
                <a:latin typeface="Kozuka Gothic Pr6N B" pitchFamily="34" charset="-128"/>
                <a:ea typeface="Kozuka Gothic Pr6N B" pitchFamily="34" charset="-128"/>
              </a:rPr>
              <a:t> </a:t>
            </a:r>
            <a:r>
              <a:rPr lang="fr-BE" sz="800" b="0" dirty="0" err="1" smtClean="0">
                <a:solidFill>
                  <a:prstClr val="white"/>
                </a:solidFill>
                <a:latin typeface="Kozuka Gothic Pr6N B" pitchFamily="34" charset="-128"/>
                <a:ea typeface="Kozuka Gothic Pr6N B" pitchFamily="34" charset="-128"/>
              </a:rPr>
              <a:t>categories</a:t>
            </a:r>
            <a:r>
              <a:rPr lang="fr-BE" sz="800" b="0" dirty="0" smtClean="0">
                <a:solidFill>
                  <a:prstClr val="white"/>
                </a:solidFill>
                <a:latin typeface="Kozuka Gothic Pr6N B" pitchFamily="34" charset="-128"/>
                <a:ea typeface="Kozuka Gothic Pr6N B" pitchFamily="34" charset="-128"/>
              </a:rPr>
              <a:t> of land / </a:t>
            </a:r>
            <a:r>
              <a:rPr lang="fr-BE" sz="800" b="0" dirty="0" err="1" smtClean="0">
                <a:solidFill>
                  <a:prstClr val="white"/>
                </a:solidFill>
                <a:latin typeface="Kozuka Gothic Pr6N B" pitchFamily="34" charset="-128"/>
                <a:ea typeface="Kozuka Gothic Pr6N B" pitchFamily="34" charset="-128"/>
              </a:rPr>
              <a:t>Two</a:t>
            </a:r>
            <a:r>
              <a:rPr lang="fr-BE" sz="800" b="0" dirty="0" smtClean="0">
                <a:solidFill>
                  <a:prstClr val="white"/>
                </a:solidFill>
                <a:latin typeface="Kozuka Gothic Pr6N B" pitchFamily="34" charset="-128"/>
                <a:ea typeface="Kozuka Gothic Pr6N B" pitchFamily="34" charset="-128"/>
              </a:rPr>
              <a:t> types of Right (</a:t>
            </a:r>
            <a:r>
              <a:rPr lang="fr-BE" sz="800" b="0" dirty="0" err="1" smtClean="0">
                <a:solidFill>
                  <a:prstClr val="white"/>
                </a:solidFill>
                <a:latin typeface="Kozuka Gothic Pr6N B" pitchFamily="34" charset="-128"/>
                <a:ea typeface="Kozuka Gothic Pr6N B" pitchFamily="34" charset="-128"/>
              </a:rPr>
              <a:t>written</a:t>
            </a:r>
            <a:r>
              <a:rPr lang="fr-BE" sz="800" b="0" dirty="0" smtClean="0">
                <a:solidFill>
                  <a:prstClr val="white"/>
                </a:solidFill>
                <a:latin typeface="Kozuka Gothic Pr6N B" pitchFamily="34" charset="-128"/>
                <a:ea typeface="Kozuka Gothic Pr6N B" pitchFamily="34" charset="-128"/>
              </a:rPr>
              <a:t> and </a:t>
            </a:r>
            <a:r>
              <a:rPr lang="fr-BE" sz="800" b="0" dirty="0" err="1" smtClean="0">
                <a:solidFill>
                  <a:prstClr val="white"/>
                </a:solidFill>
                <a:latin typeface="Kozuka Gothic Pr6N B" pitchFamily="34" charset="-128"/>
                <a:ea typeface="Kozuka Gothic Pr6N B" pitchFamily="34" charset="-128"/>
              </a:rPr>
              <a:t>customary</a:t>
            </a:r>
            <a:r>
              <a:rPr lang="fr-BE" sz="800" b="0" dirty="0" smtClean="0">
                <a:solidFill>
                  <a:prstClr val="white"/>
                </a:solidFill>
                <a:latin typeface="Kozuka Gothic Pr6N B" pitchFamily="34" charset="-128"/>
                <a:ea typeface="Kozuka Gothic Pr6N B" pitchFamily="34" charset="-128"/>
              </a:rPr>
              <a:t>)</a:t>
            </a:r>
          </a:p>
          <a:p>
            <a:pPr algn="just"/>
            <a:endParaRPr lang="fr-BE" sz="800" b="0" dirty="0">
              <a:solidFill>
                <a:prstClr val="white"/>
              </a:solidFill>
              <a:latin typeface="Kozuka Gothic Pr6N B" pitchFamily="34" charset="-128"/>
              <a:ea typeface="Kozuka Gothic Pr6N B" pitchFamily="34" charset="-128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A4F417-F04D-4A6A-BB80-FD4C092A35A6}" type="slidenum">
              <a:rPr lang="fr-BE" smtClean="0">
                <a:solidFill>
                  <a:prstClr val="black"/>
                </a:solidFill>
              </a:rPr>
              <a:pPr/>
              <a:t>2</a:t>
            </a:fld>
            <a:endParaRPr lang="fr-B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2174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BE" sz="800" b="0" dirty="0">
              <a:solidFill>
                <a:prstClr val="white"/>
              </a:solidFill>
              <a:latin typeface="Kozuka Gothic Pr6N B" pitchFamily="34" charset="-128"/>
              <a:ea typeface="Kozuka Gothic Pr6N B" pitchFamily="34" charset="-128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A4F417-F04D-4A6A-BB80-FD4C092A35A6}" type="slidenum">
              <a:rPr lang="fr-BE" smtClean="0"/>
              <a:t>11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1567127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BE" sz="800" b="0" dirty="0">
              <a:solidFill>
                <a:prstClr val="white"/>
              </a:solidFill>
              <a:latin typeface="Kozuka Gothic Pr6N B" pitchFamily="34" charset="-128"/>
              <a:ea typeface="Kozuka Gothic Pr6N B" pitchFamily="34" charset="-128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A4F417-F04D-4A6A-BB80-FD4C092A35A6}" type="slidenum">
              <a:rPr lang="fr-BE" smtClean="0"/>
              <a:t>12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0320649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fr-BE" sz="1200" b="0" u="none" dirty="0">
              <a:solidFill>
                <a:prstClr val="white"/>
              </a:solidFill>
              <a:latin typeface="Kozuka Gothic Pr6N B" pitchFamily="34" charset="-128"/>
              <a:ea typeface="Kozuka Gothic Pr6N B" pitchFamily="34" charset="-128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A4F417-F04D-4A6A-BB80-FD4C092A35A6}" type="slidenum">
              <a:rPr lang="fr-BE" smtClean="0">
                <a:solidFill>
                  <a:prstClr val="black"/>
                </a:solidFill>
              </a:rPr>
              <a:pPr/>
              <a:t>3</a:t>
            </a:fld>
            <a:endParaRPr lang="fr-B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30762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BE" sz="800" b="0" dirty="0">
              <a:solidFill>
                <a:prstClr val="white"/>
              </a:solidFill>
              <a:latin typeface="Kozuka Gothic Pr6N B" pitchFamily="34" charset="-128"/>
              <a:ea typeface="Kozuka Gothic Pr6N B" pitchFamily="34" charset="-128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A4F417-F04D-4A6A-BB80-FD4C092A35A6}" type="slidenum">
              <a:rPr lang="fr-BE" smtClean="0"/>
              <a:t>4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7512174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fr-BE" sz="1200" b="0" u="none" dirty="0">
              <a:solidFill>
                <a:prstClr val="white"/>
              </a:solidFill>
              <a:latin typeface="Kozuka Gothic Pr6N B" pitchFamily="34" charset="-128"/>
              <a:ea typeface="Kozuka Gothic Pr6N B" pitchFamily="34" charset="-128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A4F417-F04D-4A6A-BB80-FD4C092A35A6}" type="slidenum">
              <a:rPr lang="fr-BE" smtClean="0">
                <a:solidFill>
                  <a:prstClr val="black"/>
                </a:solidFill>
              </a:rPr>
              <a:pPr/>
              <a:t>5</a:t>
            </a:fld>
            <a:endParaRPr lang="fr-B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30762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fr-BE" sz="1200" b="0" u="none" dirty="0" smtClean="0">
                <a:solidFill>
                  <a:prstClr val="white"/>
                </a:solidFill>
                <a:latin typeface="Kozuka Gothic Pr6N B" pitchFamily="34" charset="-128"/>
                <a:ea typeface="Kozuka Gothic Pr6N B" pitchFamily="34" charset="-128"/>
              </a:rPr>
              <a:t>* Contact avec les chefs coutumiers : </a:t>
            </a:r>
            <a:r>
              <a:rPr lang="en-US" sz="1200" b="0" u="none" dirty="0" smtClean="0">
                <a:solidFill>
                  <a:prstClr val="white"/>
                </a:solidFill>
                <a:latin typeface="Kozuka Gothic Pr6N B" pitchFamily="34" charset="-128"/>
                <a:ea typeface="Kozuka Gothic Pr6N B" pitchFamily="34" charset="-128"/>
              </a:rPr>
              <a:t>Contact between agricultural operators and traditional chiefs for the purchase of land. This step is obligatory on rural lands to prevent the preliminary investigation being blocked by native population.</a:t>
            </a:r>
            <a:endParaRPr lang="fr-BE" sz="1200" b="0" u="none" dirty="0">
              <a:solidFill>
                <a:prstClr val="white"/>
              </a:solidFill>
              <a:latin typeface="Kozuka Gothic Pr6N B" pitchFamily="34" charset="-128"/>
              <a:ea typeface="Kozuka Gothic Pr6N B" pitchFamily="34" charset="-128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A4F417-F04D-4A6A-BB80-FD4C092A35A6}" type="slidenum">
              <a:rPr lang="fr-BE" smtClean="0">
                <a:solidFill>
                  <a:prstClr val="black"/>
                </a:solidFill>
              </a:rPr>
              <a:pPr/>
              <a:t>6</a:t>
            </a:fld>
            <a:endParaRPr lang="fr-B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2174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BE" sz="800" b="0" dirty="0">
              <a:solidFill>
                <a:prstClr val="white"/>
              </a:solidFill>
              <a:latin typeface="Kozuka Gothic Pr6N B" pitchFamily="34" charset="-128"/>
              <a:ea typeface="Kozuka Gothic Pr6N B" pitchFamily="34" charset="-128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A4F417-F04D-4A6A-BB80-FD4C092A35A6}" type="slidenum">
              <a:rPr lang="fr-BE" smtClean="0"/>
              <a:t>7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7512174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BE" sz="800" b="0" dirty="0" smtClean="0">
                <a:solidFill>
                  <a:prstClr val="white"/>
                </a:solidFill>
                <a:latin typeface="Kozuka Gothic Pr6N B" pitchFamily="34" charset="-128"/>
                <a:ea typeface="Kozuka Gothic Pr6N B" pitchFamily="34" charset="-128"/>
              </a:rPr>
              <a:t>Refaire le graphique en utilisant la carte de Kinshasa et mettre ces chiffres sur chaque commune de Kinshasa</a:t>
            </a:r>
            <a:endParaRPr lang="fr-BE" sz="800" b="0" dirty="0">
              <a:solidFill>
                <a:prstClr val="white"/>
              </a:solidFill>
              <a:latin typeface="Kozuka Gothic Pr6N B" pitchFamily="34" charset="-128"/>
              <a:ea typeface="Kozuka Gothic Pr6N B" pitchFamily="34" charset="-128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A4F417-F04D-4A6A-BB80-FD4C092A35A6}" type="slidenum">
              <a:rPr lang="fr-BE" smtClean="0"/>
              <a:t>8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7512174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BE" sz="800" b="0" dirty="0">
              <a:solidFill>
                <a:prstClr val="white"/>
              </a:solidFill>
              <a:latin typeface="Kozuka Gothic Pr6N B" pitchFamily="34" charset="-128"/>
              <a:ea typeface="Kozuka Gothic Pr6N B" pitchFamily="34" charset="-128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A4F417-F04D-4A6A-BB80-FD4C092A35A6}" type="slidenum">
              <a:rPr lang="fr-BE" smtClean="0"/>
              <a:t>9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864149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BE" sz="800" b="0" dirty="0" smtClean="0">
                <a:solidFill>
                  <a:prstClr val="white"/>
                </a:solidFill>
                <a:latin typeface="Kozuka Gothic Pr6N B" pitchFamily="34" charset="-128"/>
                <a:ea typeface="Kozuka Gothic Pr6N B" pitchFamily="34" charset="-128"/>
              </a:rPr>
              <a:t>Destination as </a:t>
            </a:r>
            <a:r>
              <a:rPr lang="fr-BE" sz="800" b="0" dirty="0" err="1" smtClean="0">
                <a:solidFill>
                  <a:prstClr val="white"/>
                </a:solidFill>
                <a:latin typeface="Kozuka Gothic Pr6N B" pitchFamily="34" charset="-128"/>
                <a:ea typeface="Kozuka Gothic Pr6N B" pitchFamily="34" charset="-128"/>
              </a:rPr>
              <a:t>mentionned</a:t>
            </a:r>
            <a:r>
              <a:rPr lang="fr-BE" sz="800" b="0" dirty="0" smtClean="0">
                <a:solidFill>
                  <a:prstClr val="white"/>
                </a:solidFill>
                <a:latin typeface="Kozuka Gothic Pr6N B" pitchFamily="34" charset="-128"/>
                <a:ea typeface="Kozuka Gothic Pr6N B" pitchFamily="34" charset="-128"/>
              </a:rPr>
              <a:t> in the file of land </a:t>
            </a:r>
            <a:r>
              <a:rPr lang="fr-BE" sz="800" b="0" dirty="0" err="1" smtClean="0">
                <a:solidFill>
                  <a:prstClr val="white"/>
                </a:solidFill>
                <a:latin typeface="Kozuka Gothic Pr6N B" pitchFamily="34" charset="-128"/>
                <a:ea typeface="Kozuka Gothic Pr6N B" pitchFamily="34" charset="-128"/>
              </a:rPr>
              <a:t>request</a:t>
            </a:r>
            <a:r>
              <a:rPr lang="fr-BE" sz="800" b="0" dirty="0" smtClean="0">
                <a:solidFill>
                  <a:prstClr val="white"/>
                </a:solidFill>
                <a:latin typeface="Kozuka Gothic Pr6N B" pitchFamily="34" charset="-128"/>
                <a:ea typeface="Kozuka Gothic Pr6N B" pitchFamily="34" charset="-128"/>
              </a:rPr>
              <a:t> by </a:t>
            </a:r>
            <a:r>
              <a:rPr lang="fr-BE" sz="800" b="0" dirty="0" err="1" smtClean="0">
                <a:solidFill>
                  <a:prstClr val="white"/>
                </a:solidFill>
                <a:latin typeface="Kozuka Gothic Pr6N B" pitchFamily="34" charset="-128"/>
                <a:ea typeface="Kozuka Gothic Pr6N B" pitchFamily="34" charset="-128"/>
              </a:rPr>
              <a:t>farmers</a:t>
            </a:r>
            <a:endParaRPr lang="fr-BE" sz="800" b="0" dirty="0">
              <a:solidFill>
                <a:prstClr val="white"/>
              </a:solidFill>
              <a:latin typeface="Kozuka Gothic Pr6N B" pitchFamily="34" charset="-128"/>
              <a:ea typeface="Kozuka Gothic Pr6N B" pitchFamily="34" charset="-128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A4F417-F04D-4A6A-BB80-FD4C092A35A6}" type="slidenum">
              <a:rPr lang="fr-BE" smtClean="0"/>
              <a:t>10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5122403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EB1DA-131A-4F67-A326-84CB120C9286}" type="datetimeFigureOut">
              <a:rPr lang="fr-BE" smtClean="0"/>
              <a:t>19/03/2017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3773C-8781-4104-84D9-71763F8062A6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197979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EB1DA-131A-4F67-A326-84CB120C9286}" type="datetimeFigureOut">
              <a:rPr lang="fr-BE" smtClean="0"/>
              <a:t>19/03/2017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3773C-8781-4104-84D9-71763F8062A6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7838219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EB1DA-131A-4F67-A326-84CB120C9286}" type="datetimeFigureOut">
              <a:rPr lang="fr-BE" smtClean="0"/>
              <a:t>19/03/2017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3773C-8781-4104-84D9-71763F8062A6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081737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EB1DA-131A-4F67-A326-84CB120C9286}" type="datetimeFigureOut">
              <a:rPr lang="fr-BE" smtClean="0"/>
              <a:t>19/03/2017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3773C-8781-4104-84D9-71763F8062A6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6619490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EB1DA-131A-4F67-A326-84CB120C9286}" type="datetimeFigureOut">
              <a:rPr lang="fr-BE" smtClean="0"/>
              <a:t>19/03/2017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3773C-8781-4104-84D9-71763F8062A6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7466922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EB1DA-131A-4F67-A326-84CB120C9286}" type="datetimeFigureOut">
              <a:rPr lang="fr-BE" smtClean="0"/>
              <a:t>19/03/2017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3773C-8781-4104-84D9-71763F8062A6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3225378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EB1DA-131A-4F67-A326-84CB120C9286}" type="datetimeFigureOut">
              <a:rPr lang="fr-BE" smtClean="0"/>
              <a:t>19/03/2017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3773C-8781-4104-84D9-71763F8062A6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5199560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EB1DA-131A-4F67-A326-84CB120C9286}" type="datetimeFigureOut">
              <a:rPr lang="fr-BE" smtClean="0"/>
              <a:t>19/03/2017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3773C-8781-4104-84D9-71763F8062A6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2830818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EB1DA-131A-4F67-A326-84CB120C9286}" type="datetimeFigureOut">
              <a:rPr lang="fr-BE" smtClean="0"/>
              <a:t>19/03/2017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3773C-8781-4104-84D9-71763F8062A6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2151379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EB1DA-131A-4F67-A326-84CB120C9286}" type="datetimeFigureOut">
              <a:rPr lang="fr-BE" smtClean="0"/>
              <a:t>19/03/2017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3773C-8781-4104-84D9-71763F8062A6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651774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EB1DA-131A-4F67-A326-84CB120C9286}" type="datetimeFigureOut">
              <a:rPr lang="fr-BE" smtClean="0"/>
              <a:t>19/03/2017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3773C-8781-4104-84D9-71763F8062A6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2099284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AEB1DA-131A-4F67-A326-84CB120C9286}" type="datetimeFigureOut">
              <a:rPr lang="fr-BE" smtClean="0"/>
              <a:t>19/03/2017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F3773C-8781-4104-84D9-71763F8062A6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037568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microsoft.com/office/2007/relationships/hdphoto" Target="../media/hdphoto1.wdp"/><Relationship Id="rId7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escrivabode@yahoo.fr" TargetMode="External"/><Relationship Id="rId2" Type="http://schemas.openxmlformats.org/officeDocument/2006/relationships/hyperlink" Target="mailto:mabu.masialabode@doct.ulg.ac.be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3" r="-660" b="1"/>
          <a:stretch/>
        </p:blipFill>
        <p:spPr>
          <a:xfrm flipH="1">
            <a:off x="-110361" y="-27384"/>
            <a:ext cx="9650911" cy="685800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-36512" y="27384"/>
            <a:ext cx="9577062" cy="6858000"/>
          </a:xfrm>
          <a:prstGeom prst="rect">
            <a:avLst/>
          </a:prstGeom>
          <a:solidFill>
            <a:schemeClr val="tx2">
              <a:lumMod val="75000"/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7" name="Rectangle 6"/>
          <p:cNvSpPr/>
          <p:nvPr/>
        </p:nvSpPr>
        <p:spPr>
          <a:xfrm>
            <a:off x="-63422" y="60192"/>
            <a:ext cx="9577062" cy="6885385"/>
          </a:xfrm>
          <a:prstGeom prst="rect">
            <a:avLst/>
          </a:prstGeom>
          <a:gradFill flip="none" rotWithShape="1">
            <a:gsLst>
              <a:gs pos="0">
                <a:srgbClr val="CBCBCB">
                  <a:alpha val="0"/>
                </a:srgbClr>
              </a:gs>
              <a:gs pos="85000">
                <a:schemeClr val="tx1">
                  <a:lumMod val="75000"/>
                  <a:lumOff val="25000"/>
                </a:schemeClr>
              </a:gs>
              <a:gs pos="0">
                <a:schemeClr val="tx1">
                  <a:lumMod val="50000"/>
                  <a:lumOff val="50000"/>
                </a:schemeClr>
              </a:gs>
              <a:gs pos="2000">
                <a:srgbClr val="FFFFFF">
                  <a:alpha val="0"/>
                </a:srgbClr>
              </a:gs>
              <a:gs pos="21000">
                <a:srgbClr val="B2B2B2">
                  <a:alpha val="0"/>
                </a:srgbClr>
              </a:gs>
              <a:gs pos="100000">
                <a:srgbClr val="292929"/>
              </a:gs>
              <a:gs pos="100000">
                <a:srgbClr val="777777"/>
              </a:gs>
              <a:gs pos="100000">
                <a:srgbClr val="EAEAEA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0" name="ZoneTexte 9"/>
          <p:cNvSpPr txBox="1"/>
          <p:nvPr/>
        </p:nvSpPr>
        <p:spPr>
          <a:xfrm>
            <a:off x="395536" y="1196752"/>
            <a:ext cx="874846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Kozuka Gothic Pr6N B" pitchFamily="34" charset="-128"/>
                <a:ea typeface="Kozuka Gothic Pr6N B" pitchFamily="34" charset="-128"/>
              </a:rPr>
              <a:t>Land Status of Agricultural Concessions in Kinshasa (Democratic Republic of Congo, D.R.C): Legal Framework limitations to production 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Kozuka Gothic Pr6N B" pitchFamily="34" charset="-128"/>
                <a:ea typeface="Kozuka Gothic Pr6N B" pitchFamily="34" charset="-128"/>
              </a:rPr>
              <a:t>i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Kozuka Gothic Pr6N B" pitchFamily="34" charset="-128"/>
                <a:ea typeface="Kozuka Gothic Pr6N B" pitchFamily="34" charset="-128"/>
              </a:rPr>
              <a:t>ncentive</a:t>
            </a:r>
          </a:p>
          <a:p>
            <a:pPr algn="ctr"/>
            <a:r>
              <a:rPr lang="en-US" sz="1000" dirty="0" smtClean="0">
                <a:solidFill>
                  <a:schemeClr val="bg1">
                    <a:lumMod val="95000"/>
                  </a:schemeClr>
                </a:solidFill>
                <a:latin typeface="Kozuka Gothic Pr6N EL" pitchFamily="34" charset="-128"/>
                <a:ea typeface="Kozuka Gothic Pr6N EL" pitchFamily="34" charset="-128"/>
              </a:rPr>
              <a:t>By : Mabu MASIALA BODE, </a:t>
            </a:r>
          </a:p>
          <a:p>
            <a:pPr algn="ctr"/>
            <a:r>
              <a:rPr lang="en-US" sz="1000" dirty="0" smtClean="0">
                <a:solidFill>
                  <a:schemeClr val="bg1">
                    <a:lumMod val="95000"/>
                  </a:schemeClr>
                </a:solidFill>
                <a:latin typeface="Kozuka Gothic Pr6N EL" pitchFamily="34" charset="-128"/>
                <a:ea typeface="Kozuka Gothic Pr6N EL" pitchFamily="34" charset="-128"/>
              </a:rPr>
              <a:t>Phd Student at the University of Liege (Ulg), Belgium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Kozuka Gothic Pr6N EL" pitchFamily="34" charset="-128"/>
                <a:ea typeface="Kozuka Gothic Pr6N EL" pitchFamily="34" charset="-128"/>
              </a:rPr>
              <a:t>.</a:t>
            </a:r>
            <a:endParaRPr lang="fr-BE" dirty="0">
              <a:solidFill>
                <a:schemeClr val="bg1">
                  <a:lumMod val="95000"/>
                </a:schemeClr>
              </a:solidFill>
              <a:latin typeface="Kozuka Gothic Pr6N EL" pitchFamily="34" charset="-128"/>
              <a:ea typeface="Kozuka Gothic Pr6N EL" pitchFamily="34" charset="-128"/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4139952" y="4207531"/>
            <a:ext cx="2376264" cy="492443"/>
          </a:xfrm>
          <a:prstGeom prst="rect">
            <a:avLst/>
          </a:prstGeom>
          <a:solidFill>
            <a:srgbClr val="FF0000">
              <a:alpha val="59000"/>
            </a:srgbClr>
          </a:solidFill>
        </p:spPr>
        <p:txBody>
          <a:bodyPr wrap="square" rtlCol="0">
            <a:spAutoFit/>
          </a:bodyPr>
          <a:lstStyle/>
          <a:p>
            <a:endParaRPr lang="fr-BE" sz="2600" b="1" dirty="0">
              <a:latin typeface="Kozuka Gothic Pr6N B" pitchFamily="34" charset="-128"/>
              <a:ea typeface="Kozuka Gothic Pr6N B" pitchFamily="34" charset="-128"/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3310939" y="4808765"/>
            <a:ext cx="757005" cy="493940"/>
          </a:xfrm>
          <a:prstGeom prst="rect">
            <a:avLst/>
          </a:prstGeom>
          <a:solidFill>
            <a:srgbClr val="FF0000">
              <a:alpha val="59000"/>
            </a:srgbClr>
          </a:solidFill>
        </p:spPr>
        <p:txBody>
          <a:bodyPr wrap="square" rtlCol="0">
            <a:spAutoFit/>
          </a:bodyPr>
          <a:lstStyle/>
          <a:p>
            <a:endParaRPr lang="fr-BE" dirty="0"/>
          </a:p>
        </p:txBody>
      </p:sp>
      <p:sp>
        <p:nvSpPr>
          <p:cNvPr id="25" name="ZoneTexte 24"/>
          <p:cNvSpPr txBox="1"/>
          <p:nvPr/>
        </p:nvSpPr>
        <p:spPr>
          <a:xfrm>
            <a:off x="4139952" y="4808765"/>
            <a:ext cx="2376264" cy="492443"/>
          </a:xfrm>
          <a:prstGeom prst="rect">
            <a:avLst/>
          </a:prstGeom>
          <a:solidFill>
            <a:srgbClr val="FF0000">
              <a:alpha val="59000"/>
            </a:srgbClr>
          </a:solidFill>
        </p:spPr>
        <p:txBody>
          <a:bodyPr wrap="square" rtlCol="0">
            <a:spAutoFit/>
          </a:bodyPr>
          <a:lstStyle/>
          <a:p>
            <a:endParaRPr lang="fr-BE" sz="2600" b="1" dirty="0">
              <a:latin typeface="Kozuka Gothic Pr6N B" pitchFamily="34" charset="-128"/>
              <a:ea typeface="Kozuka Gothic Pr6N B" pitchFamily="34" charset="-128"/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3310939" y="5384829"/>
            <a:ext cx="757005" cy="493940"/>
          </a:xfrm>
          <a:prstGeom prst="rect">
            <a:avLst/>
          </a:prstGeom>
          <a:solidFill>
            <a:srgbClr val="FF0000">
              <a:alpha val="59000"/>
            </a:srgbClr>
          </a:solidFill>
        </p:spPr>
        <p:txBody>
          <a:bodyPr wrap="square" rtlCol="0">
            <a:spAutoFit/>
          </a:bodyPr>
          <a:lstStyle/>
          <a:p>
            <a:endParaRPr lang="fr-BE" dirty="0"/>
          </a:p>
        </p:txBody>
      </p:sp>
      <p:sp>
        <p:nvSpPr>
          <p:cNvPr id="27" name="ZoneTexte 26"/>
          <p:cNvSpPr txBox="1"/>
          <p:nvPr/>
        </p:nvSpPr>
        <p:spPr>
          <a:xfrm>
            <a:off x="4139952" y="5384829"/>
            <a:ext cx="2376264" cy="492443"/>
          </a:xfrm>
          <a:prstGeom prst="rect">
            <a:avLst/>
          </a:prstGeom>
          <a:solidFill>
            <a:srgbClr val="FF0000">
              <a:alpha val="59000"/>
            </a:srgbClr>
          </a:solidFill>
        </p:spPr>
        <p:txBody>
          <a:bodyPr wrap="square" rtlCol="0">
            <a:spAutoFit/>
          </a:bodyPr>
          <a:lstStyle/>
          <a:p>
            <a:endParaRPr lang="fr-BE" sz="2600" b="1" dirty="0">
              <a:latin typeface="Kozuka Gothic Pr6N B" pitchFamily="34" charset="-128"/>
              <a:ea typeface="Kozuka Gothic Pr6N B" pitchFamily="34" charset="-128"/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3310939" y="5935723"/>
            <a:ext cx="757005" cy="493940"/>
          </a:xfrm>
          <a:prstGeom prst="rect">
            <a:avLst/>
          </a:prstGeom>
          <a:solidFill>
            <a:srgbClr val="FF0000">
              <a:alpha val="59000"/>
            </a:srgbClr>
          </a:solidFill>
        </p:spPr>
        <p:txBody>
          <a:bodyPr wrap="square" rtlCol="0">
            <a:spAutoFit/>
          </a:bodyPr>
          <a:lstStyle/>
          <a:p>
            <a:endParaRPr lang="fr-BE" dirty="0"/>
          </a:p>
        </p:txBody>
      </p:sp>
      <p:sp>
        <p:nvSpPr>
          <p:cNvPr id="29" name="ZoneTexte 28"/>
          <p:cNvSpPr txBox="1"/>
          <p:nvPr/>
        </p:nvSpPr>
        <p:spPr>
          <a:xfrm>
            <a:off x="4139952" y="5960893"/>
            <a:ext cx="2376264" cy="492443"/>
          </a:xfrm>
          <a:prstGeom prst="rect">
            <a:avLst/>
          </a:prstGeom>
          <a:solidFill>
            <a:srgbClr val="FF0000">
              <a:alpha val="59000"/>
            </a:srgbClr>
          </a:solidFill>
        </p:spPr>
        <p:txBody>
          <a:bodyPr wrap="square" rtlCol="0">
            <a:spAutoFit/>
          </a:bodyPr>
          <a:lstStyle/>
          <a:p>
            <a:endParaRPr lang="fr-BE" sz="2600" b="1" dirty="0">
              <a:latin typeface="Kozuka Gothic Pr6N B" pitchFamily="34" charset="-128"/>
              <a:ea typeface="Kozuka Gothic Pr6N B" pitchFamily="34" charset="-128"/>
            </a:endParaRPr>
          </a:p>
        </p:txBody>
      </p:sp>
      <p:sp>
        <p:nvSpPr>
          <p:cNvPr id="32" name="ZoneTexte 31"/>
          <p:cNvSpPr txBox="1"/>
          <p:nvPr/>
        </p:nvSpPr>
        <p:spPr>
          <a:xfrm>
            <a:off x="3310939" y="3656637"/>
            <a:ext cx="757005" cy="493940"/>
          </a:xfrm>
          <a:prstGeom prst="rect">
            <a:avLst/>
          </a:prstGeom>
          <a:solidFill>
            <a:srgbClr val="FF0000">
              <a:alpha val="59000"/>
            </a:srgbClr>
          </a:solidFill>
        </p:spPr>
        <p:txBody>
          <a:bodyPr wrap="square" rtlCol="0">
            <a:spAutoFit/>
          </a:bodyPr>
          <a:lstStyle/>
          <a:p>
            <a:endParaRPr lang="fr-BE" dirty="0"/>
          </a:p>
        </p:txBody>
      </p:sp>
      <p:sp>
        <p:nvSpPr>
          <p:cNvPr id="33" name="ZoneTexte 32"/>
          <p:cNvSpPr txBox="1"/>
          <p:nvPr/>
        </p:nvSpPr>
        <p:spPr>
          <a:xfrm>
            <a:off x="4139952" y="3631467"/>
            <a:ext cx="2376264" cy="492443"/>
          </a:xfrm>
          <a:prstGeom prst="rect">
            <a:avLst/>
          </a:prstGeom>
          <a:solidFill>
            <a:srgbClr val="FF0000">
              <a:alpha val="59000"/>
            </a:srgbClr>
          </a:solidFill>
        </p:spPr>
        <p:txBody>
          <a:bodyPr wrap="square" rtlCol="0">
            <a:spAutoFit/>
          </a:bodyPr>
          <a:lstStyle/>
          <a:p>
            <a:endParaRPr lang="fr-BE" sz="2600" b="1" dirty="0">
              <a:latin typeface="Kozuka Gothic Pr6N B" pitchFamily="34" charset="-128"/>
              <a:ea typeface="Kozuka Gothic Pr6N B" pitchFamily="34" charset="-128"/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3332168" y="4232701"/>
            <a:ext cx="735776" cy="493940"/>
          </a:xfrm>
          <a:prstGeom prst="rect">
            <a:avLst/>
          </a:prstGeom>
          <a:solidFill>
            <a:srgbClr val="FF0000">
              <a:alpha val="59000"/>
            </a:srgbClr>
          </a:solidFill>
        </p:spPr>
        <p:txBody>
          <a:bodyPr wrap="square" rtlCol="0">
            <a:spAutoFit/>
          </a:bodyPr>
          <a:lstStyle/>
          <a:p>
            <a:endParaRPr lang="fr-BE" dirty="0"/>
          </a:p>
        </p:txBody>
      </p:sp>
      <p:sp>
        <p:nvSpPr>
          <p:cNvPr id="13" name="ZoneTexte 12"/>
          <p:cNvSpPr txBox="1"/>
          <p:nvPr/>
        </p:nvSpPr>
        <p:spPr>
          <a:xfrm>
            <a:off x="4175956" y="3693022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>
                <a:solidFill>
                  <a:schemeClr val="bg1">
                    <a:lumMod val="95000"/>
                  </a:schemeClr>
                </a:solidFill>
                <a:latin typeface="Kozuka Gothic Pr6N B" pitchFamily="34" charset="-128"/>
                <a:ea typeface="Kozuka Gothic Pr6N B" pitchFamily="34" charset="-128"/>
              </a:rPr>
              <a:t>Research </a:t>
            </a:r>
            <a:r>
              <a:rPr lang="fr-BE" b="1" dirty="0" smtClean="0">
                <a:solidFill>
                  <a:schemeClr val="bg1">
                    <a:lumMod val="95000"/>
                  </a:schemeClr>
                </a:solidFill>
                <a:latin typeface="Kozuka Gothic Pr6N B" pitchFamily="34" charset="-128"/>
                <a:ea typeface="Kozuka Gothic Pr6N B" pitchFamily="34" charset="-128"/>
              </a:rPr>
              <a:t>context</a:t>
            </a:r>
            <a:endParaRPr lang="fr-BE" dirty="0">
              <a:solidFill>
                <a:schemeClr val="bg1">
                  <a:lumMod val="95000"/>
                </a:schemeClr>
              </a:solidFill>
              <a:latin typeface="Kozuka Gothic Pr6N B" pitchFamily="34" charset="-128"/>
              <a:ea typeface="Kozuka Gothic Pr6N B" pitchFamily="34" charset="-128"/>
            </a:endParaRPr>
          </a:p>
        </p:txBody>
      </p:sp>
      <p:sp>
        <p:nvSpPr>
          <p:cNvPr id="35" name="ZoneTexte 34"/>
          <p:cNvSpPr txBox="1"/>
          <p:nvPr/>
        </p:nvSpPr>
        <p:spPr>
          <a:xfrm>
            <a:off x="4211960" y="4285301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>
                <a:solidFill>
                  <a:schemeClr val="bg1">
                    <a:lumMod val="95000"/>
                  </a:schemeClr>
                </a:solidFill>
                <a:latin typeface="Kozuka Gothic Pr6N B" pitchFamily="34" charset="-128"/>
                <a:ea typeface="Kozuka Gothic Pr6N B" pitchFamily="34" charset="-128"/>
              </a:rPr>
              <a:t>Research </a:t>
            </a:r>
            <a:r>
              <a:rPr lang="fr-BE" b="1" dirty="0" smtClean="0">
                <a:solidFill>
                  <a:schemeClr val="bg1">
                    <a:lumMod val="95000"/>
                  </a:schemeClr>
                </a:solidFill>
                <a:latin typeface="Kozuka Gothic Pr6N B" pitchFamily="34" charset="-128"/>
                <a:ea typeface="Kozuka Gothic Pr6N B" pitchFamily="34" charset="-128"/>
              </a:rPr>
              <a:t>question</a:t>
            </a:r>
            <a:endParaRPr lang="fr-BE" dirty="0">
              <a:solidFill>
                <a:schemeClr val="bg1">
                  <a:lumMod val="95000"/>
                </a:schemeClr>
              </a:solidFill>
              <a:latin typeface="Kozuka Gothic Pr6N B" pitchFamily="34" charset="-128"/>
              <a:ea typeface="Kozuka Gothic Pr6N B" pitchFamily="34" charset="-128"/>
            </a:endParaRPr>
          </a:p>
        </p:txBody>
      </p:sp>
      <p:sp>
        <p:nvSpPr>
          <p:cNvPr id="36" name="ZoneTexte 35"/>
          <p:cNvSpPr txBox="1"/>
          <p:nvPr/>
        </p:nvSpPr>
        <p:spPr>
          <a:xfrm>
            <a:off x="4211960" y="4870657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 smtClean="0">
                <a:solidFill>
                  <a:schemeClr val="bg1">
                    <a:lumMod val="95000"/>
                  </a:schemeClr>
                </a:solidFill>
                <a:latin typeface="Kozuka Gothic Pr6N B" pitchFamily="34" charset="-128"/>
                <a:ea typeface="Kozuka Gothic Pr6N B" pitchFamily="34" charset="-128"/>
              </a:rPr>
              <a:t>Hypothesis</a:t>
            </a:r>
            <a:endParaRPr lang="fr-BE" dirty="0">
              <a:solidFill>
                <a:schemeClr val="bg1">
                  <a:lumMod val="95000"/>
                </a:schemeClr>
              </a:solidFill>
              <a:latin typeface="Kozuka Gothic Pr6N B" pitchFamily="34" charset="-128"/>
              <a:ea typeface="Kozuka Gothic Pr6N B" pitchFamily="34" charset="-128"/>
            </a:endParaRPr>
          </a:p>
        </p:txBody>
      </p:sp>
      <p:sp>
        <p:nvSpPr>
          <p:cNvPr id="37" name="ZoneTexte 36"/>
          <p:cNvSpPr txBox="1"/>
          <p:nvPr/>
        </p:nvSpPr>
        <p:spPr>
          <a:xfrm>
            <a:off x="4211960" y="5437429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 smtClean="0">
                <a:solidFill>
                  <a:schemeClr val="bg1">
                    <a:lumMod val="95000"/>
                  </a:schemeClr>
                </a:solidFill>
                <a:latin typeface="Kozuka Gothic Pr6N B" pitchFamily="34" charset="-128"/>
                <a:ea typeface="Kozuka Gothic Pr6N B" pitchFamily="34" charset="-128"/>
              </a:rPr>
              <a:t>Methodology</a:t>
            </a:r>
            <a:endParaRPr lang="fr-BE" dirty="0">
              <a:solidFill>
                <a:schemeClr val="bg1">
                  <a:lumMod val="95000"/>
                </a:schemeClr>
              </a:solidFill>
              <a:latin typeface="Kozuka Gothic Pr6N B" pitchFamily="34" charset="-128"/>
              <a:ea typeface="Kozuka Gothic Pr6N B" pitchFamily="34" charset="-128"/>
            </a:endParaRPr>
          </a:p>
        </p:txBody>
      </p:sp>
      <p:sp>
        <p:nvSpPr>
          <p:cNvPr id="38" name="ZoneTexte 37"/>
          <p:cNvSpPr txBox="1"/>
          <p:nvPr/>
        </p:nvSpPr>
        <p:spPr>
          <a:xfrm>
            <a:off x="4211960" y="6013493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95000"/>
                  </a:schemeClr>
                </a:solidFill>
                <a:latin typeface="Kozuka Gothic Pr6N B" pitchFamily="34" charset="-128"/>
                <a:ea typeface="Kozuka Gothic Pr6N B" pitchFamily="34" charset="-128"/>
              </a:rPr>
              <a:t>Results</a:t>
            </a:r>
            <a:r>
              <a:rPr lang="fr-BE" b="1" dirty="0" smtClean="0">
                <a:solidFill>
                  <a:schemeClr val="bg1">
                    <a:lumMod val="95000"/>
                  </a:schemeClr>
                </a:solidFill>
                <a:latin typeface="Kozuka Gothic Pr6N B" pitchFamily="34" charset="-128"/>
                <a:ea typeface="Kozuka Gothic Pr6N B" pitchFamily="34" charset="-128"/>
              </a:rPr>
              <a:t> of </a:t>
            </a:r>
            <a:r>
              <a:rPr lang="fr-BE" b="1" dirty="0" err="1" smtClean="0">
                <a:solidFill>
                  <a:schemeClr val="bg1">
                    <a:lumMod val="95000"/>
                  </a:schemeClr>
                </a:solidFill>
                <a:latin typeface="Kozuka Gothic Pr6N B" pitchFamily="34" charset="-128"/>
                <a:ea typeface="Kozuka Gothic Pr6N B" pitchFamily="34" charset="-128"/>
              </a:rPr>
              <a:t>analysis</a:t>
            </a:r>
            <a:endParaRPr lang="fr-BE" dirty="0">
              <a:solidFill>
                <a:schemeClr val="bg1">
                  <a:lumMod val="95000"/>
                </a:schemeClr>
              </a:solidFill>
              <a:latin typeface="Kozuka Gothic Pr6N B" pitchFamily="34" charset="-128"/>
              <a:ea typeface="Kozuka Gothic Pr6N B" pitchFamily="34" charset="-128"/>
            </a:endParaRPr>
          </a:p>
        </p:txBody>
      </p:sp>
      <p:pic>
        <p:nvPicPr>
          <p:cNvPr id="1030" name="Picture 6" descr="G:\1_Mabu\Thèse-En cours\Thèse - Année 3_2016-2017\2017 World Bank Land and Poverty Conference\Diapo\problem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0798" y="3693022"/>
            <a:ext cx="640499" cy="387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G:\1_Mabu\Thèse-En cours\Thèse - Année 3_2016-2017\2017 World Bank Land and Poverty Conference\Diapo\analys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0798" y="5976332"/>
            <a:ext cx="640499" cy="406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G:\1_Mabu\Thèse-En cours\Thèse - Année 3_2016-2017\2017 World Bank Land and Poverty Conference\Diapo\images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0797" y="4870657"/>
            <a:ext cx="620359" cy="391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G:\1_Mabu\Thèse-En cours\Thèse - Année 3_2016-2017\2017 World Bank Land and Poverty Conference\Diapo\Methodo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3744" y="5408268"/>
            <a:ext cx="607412" cy="398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G:\1_Mabu\Thèse-En cours\Thèse - Année 3_2016-2017\2017 World Bank Land and Poverty Conference\Diapo\téléchargement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256398"/>
            <a:ext cx="561285" cy="443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3095836" y="2852936"/>
            <a:ext cx="36364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000" b="1" dirty="0" smtClean="0">
                <a:solidFill>
                  <a:schemeClr val="bg1"/>
                </a:solidFill>
              </a:rPr>
              <a:t>Plan of the presentation</a:t>
            </a:r>
            <a:endParaRPr lang="fr-BE" sz="2000" b="1" dirty="0">
              <a:solidFill>
                <a:schemeClr val="bg1"/>
              </a:solidFill>
            </a:endParaRPr>
          </a:p>
        </p:txBody>
      </p:sp>
      <p:pic>
        <p:nvPicPr>
          <p:cNvPr id="34" name="Picture 2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437" y="-27384"/>
            <a:ext cx="9577062" cy="108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11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2" grpId="0" animBg="1"/>
      <p:bldP spid="33" grpId="0" animBg="1"/>
      <p:bldP spid="20" grpId="0" animBg="1"/>
      <p:bldP spid="13" grpId="0"/>
      <p:bldP spid="35" grpId="0"/>
      <p:bldP spid="36" grpId="0"/>
      <p:bldP spid="37" grpId="0"/>
      <p:bldP spid="38" grpId="0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36510" y="-99392"/>
            <a:ext cx="9180510" cy="6973159"/>
          </a:xfrm>
          <a:prstGeom prst="rect">
            <a:avLst/>
          </a:prstGeom>
          <a:gradFill flip="none" rotWithShape="1">
            <a:gsLst>
              <a:gs pos="0">
                <a:srgbClr val="CBCBCB">
                  <a:alpha val="0"/>
                </a:srgbClr>
              </a:gs>
              <a:gs pos="94000">
                <a:schemeClr val="tx1">
                  <a:lumMod val="75000"/>
                  <a:lumOff val="25000"/>
                </a:schemeClr>
              </a:gs>
              <a:gs pos="0">
                <a:schemeClr val="tx1">
                  <a:lumMod val="50000"/>
                  <a:lumOff val="50000"/>
                </a:schemeClr>
              </a:gs>
              <a:gs pos="2000">
                <a:srgbClr val="FFFFFF">
                  <a:alpha val="0"/>
                </a:srgbClr>
              </a:gs>
              <a:gs pos="21000">
                <a:srgbClr val="B2B2B2">
                  <a:alpha val="0"/>
                </a:srgbClr>
              </a:gs>
              <a:gs pos="100000">
                <a:srgbClr val="292929"/>
              </a:gs>
              <a:gs pos="100000">
                <a:srgbClr val="777777"/>
              </a:gs>
              <a:gs pos="100000">
                <a:srgbClr val="EAEAEA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10621" y="-99392"/>
            <a:ext cx="9205007" cy="6984776"/>
          </a:xfrm>
          <a:prstGeom prst="rect">
            <a:avLst/>
          </a:prstGeom>
          <a:gradFill flip="none" rotWithShape="1">
            <a:gsLst>
              <a:gs pos="0">
                <a:srgbClr val="CBCBCB">
                  <a:alpha val="0"/>
                  <a:lumMod val="60000"/>
                  <a:lumOff val="40000"/>
                </a:srgbClr>
              </a:gs>
              <a:gs pos="0">
                <a:schemeClr val="tx1">
                  <a:lumMod val="50000"/>
                  <a:lumOff val="50000"/>
                </a:schemeClr>
              </a:gs>
              <a:gs pos="2000">
                <a:srgbClr val="FFFFFF">
                  <a:alpha val="0"/>
                </a:srgbClr>
              </a:gs>
              <a:gs pos="2000">
                <a:srgbClr val="B2B2B2">
                  <a:alpha val="0"/>
                </a:srgbClr>
              </a:gs>
              <a:gs pos="100000">
                <a:srgbClr val="292929"/>
              </a:gs>
              <a:gs pos="100000">
                <a:srgbClr val="777777">
                  <a:alpha val="57000"/>
                  <a:lumMod val="97000"/>
                </a:srgbClr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36510" y="-43141"/>
            <a:ext cx="9180510" cy="6885385"/>
          </a:xfrm>
          <a:prstGeom prst="rect">
            <a:avLst/>
          </a:prstGeom>
          <a:gradFill flip="none" rotWithShape="1">
            <a:gsLst>
              <a:gs pos="0">
                <a:srgbClr val="CBCBCB">
                  <a:alpha val="0"/>
                </a:srgbClr>
              </a:gs>
              <a:gs pos="85000">
                <a:schemeClr val="tx1">
                  <a:lumMod val="75000"/>
                  <a:lumOff val="25000"/>
                </a:schemeClr>
              </a:gs>
              <a:gs pos="0">
                <a:schemeClr val="tx1">
                  <a:lumMod val="50000"/>
                  <a:lumOff val="50000"/>
                </a:schemeClr>
              </a:gs>
              <a:gs pos="2000">
                <a:srgbClr val="FFFFFF">
                  <a:alpha val="0"/>
                </a:srgbClr>
              </a:gs>
              <a:gs pos="21000">
                <a:srgbClr val="B2B2B2">
                  <a:alpha val="0"/>
                </a:srgbClr>
              </a:gs>
              <a:gs pos="100000">
                <a:srgbClr val="292929"/>
              </a:gs>
              <a:gs pos="100000">
                <a:srgbClr val="777777"/>
              </a:gs>
              <a:gs pos="100000">
                <a:srgbClr val="EAEAEA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1" name="ZoneTexte 10"/>
          <p:cNvSpPr txBox="1"/>
          <p:nvPr/>
        </p:nvSpPr>
        <p:spPr>
          <a:xfrm>
            <a:off x="648072" y="6453336"/>
            <a:ext cx="79563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dirty="0">
                <a:solidFill>
                  <a:schemeClr val="bg1">
                    <a:lumMod val="95000"/>
                  </a:schemeClr>
                </a:solidFill>
                <a:latin typeface="Kozuka Gothic Pr6N B" pitchFamily="34" charset="-128"/>
                <a:ea typeface="Kozuka Gothic Pr6N B" pitchFamily="34" charset="-128"/>
              </a:rPr>
              <a:t>Land Status of Agricultural Concessions in Kinshasa (Democratic Republic of Congo, D.R.C): Legal Framework limitations to Production Incentive</a:t>
            </a:r>
          </a:p>
          <a:p>
            <a:pPr algn="ctr"/>
            <a:r>
              <a:rPr lang="en-US" sz="700" dirty="0">
                <a:solidFill>
                  <a:schemeClr val="bg1">
                    <a:lumMod val="95000"/>
                  </a:schemeClr>
                </a:solidFill>
                <a:latin typeface="Kozuka Gothic Pr6N EL" pitchFamily="34" charset="-128"/>
                <a:ea typeface="Kozuka Gothic Pr6N EL" pitchFamily="34" charset="-128"/>
              </a:rPr>
              <a:t>By : Mabu MASIALA BODE, </a:t>
            </a:r>
            <a:r>
              <a:rPr lang="en-US" sz="700" dirty="0" smtClean="0">
                <a:solidFill>
                  <a:schemeClr val="bg1">
                    <a:lumMod val="95000"/>
                  </a:schemeClr>
                </a:solidFill>
                <a:latin typeface="Kozuka Gothic Pr6N EL" pitchFamily="34" charset="-128"/>
                <a:ea typeface="Kozuka Gothic Pr6N EL" pitchFamily="34" charset="-128"/>
              </a:rPr>
              <a:t>Ph.D. </a:t>
            </a:r>
            <a:r>
              <a:rPr lang="en-US" sz="700" dirty="0">
                <a:solidFill>
                  <a:schemeClr val="bg1">
                    <a:lumMod val="95000"/>
                  </a:schemeClr>
                </a:solidFill>
                <a:latin typeface="Kozuka Gothic Pr6N EL" pitchFamily="34" charset="-128"/>
                <a:ea typeface="Kozuka Gothic Pr6N EL" pitchFamily="34" charset="-128"/>
              </a:rPr>
              <a:t>Student at the University of Liege (Ulg), Belgium.</a:t>
            </a:r>
            <a:endParaRPr lang="fr-BE" sz="700" dirty="0">
              <a:solidFill>
                <a:schemeClr val="bg1">
                  <a:lumMod val="95000"/>
                </a:schemeClr>
              </a:solidFill>
              <a:latin typeface="Kozuka Gothic Pr6N EL" pitchFamily="34" charset="-128"/>
              <a:ea typeface="Kozuka Gothic Pr6N EL" pitchFamily="34" charset="-128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648072" y="44624"/>
            <a:ext cx="7956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5.5. </a:t>
            </a:r>
            <a:r>
              <a:rPr lang="en-US" sz="2400" b="1" dirty="0">
                <a:solidFill>
                  <a:schemeClr val="bg1"/>
                </a:solidFill>
              </a:rPr>
              <a:t>Destination of lands solicited by farmer</a:t>
            </a:r>
            <a:endParaRPr lang="fr-BE" sz="2400" b="1" dirty="0">
              <a:solidFill>
                <a:schemeClr val="bg1"/>
              </a:solidFill>
            </a:endParaRPr>
          </a:p>
        </p:txBody>
      </p:sp>
      <p:graphicFrame>
        <p:nvGraphicFramePr>
          <p:cNvPr id="3" name="Graphique 2"/>
          <p:cNvGraphicFramePr/>
          <p:nvPr>
            <p:extLst>
              <p:ext uri="{D42A27DB-BD31-4B8C-83A1-F6EECF244321}">
                <p14:modId xmlns:p14="http://schemas.microsoft.com/office/powerpoint/2010/main" val="4159219974"/>
              </p:ext>
            </p:extLst>
          </p:nvPr>
        </p:nvGraphicFramePr>
        <p:xfrm>
          <a:off x="269269" y="908720"/>
          <a:ext cx="8568952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70746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36510" y="-99392"/>
            <a:ext cx="9180510" cy="6973159"/>
          </a:xfrm>
          <a:prstGeom prst="rect">
            <a:avLst/>
          </a:prstGeom>
          <a:gradFill flip="none" rotWithShape="1">
            <a:gsLst>
              <a:gs pos="0">
                <a:srgbClr val="CBCBCB">
                  <a:alpha val="0"/>
                </a:srgbClr>
              </a:gs>
              <a:gs pos="94000">
                <a:schemeClr val="tx1">
                  <a:lumMod val="75000"/>
                  <a:lumOff val="25000"/>
                </a:schemeClr>
              </a:gs>
              <a:gs pos="0">
                <a:schemeClr val="tx1">
                  <a:lumMod val="50000"/>
                  <a:lumOff val="50000"/>
                </a:schemeClr>
              </a:gs>
              <a:gs pos="2000">
                <a:srgbClr val="FFFFFF">
                  <a:alpha val="0"/>
                </a:srgbClr>
              </a:gs>
              <a:gs pos="21000">
                <a:srgbClr val="B2B2B2">
                  <a:alpha val="0"/>
                </a:srgbClr>
              </a:gs>
              <a:gs pos="100000">
                <a:srgbClr val="292929"/>
              </a:gs>
              <a:gs pos="100000">
                <a:srgbClr val="777777"/>
              </a:gs>
              <a:gs pos="100000">
                <a:srgbClr val="EAEAEA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10621" y="-99392"/>
            <a:ext cx="9205007" cy="6984776"/>
          </a:xfrm>
          <a:prstGeom prst="rect">
            <a:avLst/>
          </a:prstGeom>
          <a:gradFill flip="none" rotWithShape="1">
            <a:gsLst>
              <a:gs pos="0">
                <a:srgbClr val="CBCBCB">
                  <a:alpha val="0"/>
                  <a:lumMod val="60000"/>
                  <a:lumOff val="40000"/>
                </a:srgbClr>
              </a:gs>
              <a:gs pos="0">
                <a:schemeClr val="tx1">
                  <a:lumMod val="50000"/>
                  <a:lumOff val="50000"/>
                </a:schemeClr>
              </a:gs>
              <a:gs pos="2000">
                <a:srgbClr val="FFFFFF">
                  <a:alpha val="0"/>
                </a:srgbClr>
              </a:gs>
              <a:gs pos="2000">
                <a:srgbClr val="B2B2B2">
                  <a:alpha val="0"/>
                </a:srgbClr>
              </a:gs>
              <a:gs pos="100000">
                <a:srgbClr val="292929"/>
              </a:gs>
              <a:gs pos="100000">
                <a:srgbClr val="777777">
                  <a:alpha val="57000"/>
                  <a:lumMod val="97000"/>
                </a:srgbClr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36510" y="-43141"/>
            <a:ext cx="9180510" cy="6885385"/>
          </a:xfrm>
          <a:prstGeom prst="rect">
            <a:avLst/>
          </a:prstGeom>
          <a:gradFill flip="none" rotWithShape="1">
            <a:gsLst>
              <a:gs pos="0">
                <a:srgbClr val="CBCBCB">
                  <a:alpha val="0"/>
                </a:srgbClr>
              </a:gs>
              <a:gs pos="85000">
                <a:schemeClr val="tx1">
                  <a:lumMod val="75000"/>
                  <a:lumOff val="25000"/>
                </a:schemeClr>
              </a:gs>
              <a:gs pos="0">
                <a:schemeClr val="tx1">
                  <a:lumMod val="50000"/>
                  <a:lumOff val="50000"/>
                </a:schemeClr>
              </a:gs>
              <a:gs pos="2000">
                <a:srgbClr val="FFFFFF">
                  <a:alpha val="0"/>
                </a:srgbClr>
              </a:gs>
              <a:gs pos="21000">
                <a:srgbClr val="B2B2B2">
                  <a:alpha val="0"/>
                </a:srgbClr>
              </a:gs>
              <a:gs pos="100000">
                <a:srgbClr val="292929"/>
              </a:gs>
              <a:gs pos="100000">
                <a:srgbClr val="777777"/>
              </a:gs>
              <a:gs pos="100000">
                <a:srgbClr val="EAEAEA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1" name="ZoneTexte 10"/>
          <p:cNvSpPr txBox="1"/>
          <p:nvPr/>
        </p:nvSpPr>
        <p:spPr>
          <a:xfrm>
            <a:off x="648072" y="6453336"/>
            <a:ext cx="79563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dirty="0">
                <a:solidFill>
                  <a:schemeClr val="bg1">
                    <a:lumMod val="95000"/>
                  </a:schemeClr>
                </a:solidFill>
                <a:latin typeface="Kozuka Gothic Pr6N B" pitchFamily="34" charset="-128"/>
                <a:ea typeface="Kozuka Gothic Pr6N B" pitchFamily="34" charset="-128"/>
              </a:rPr>
              <a:t>Land Status of Agricultural Concessions in Kinshasa (Democratic Republic of Congo, D.R.C): Legal Framework limitations to Production Incentive</a:t>
            </a:r>
          </a:p>
          <a:p>
            <a:pPr algn="ctr"/>
            <a:r>
              <a:rPr lang="en-US" sz="700" dirty="0">
                <a:solidFill>
                  <a:schemeClr val="bg1">
                    <a:lumMod val="95000"/>
                  </a:schemeClr>
                </a:solidFill>
                <a:latin typeface="Kozuka Gothic Pr6N EL" pitchFamily="34" charset="-128"/>
                <a:ea typeface="Kozuka Gothic Pr6N EL" pitchFamily="34" charset="-128"/>
              </a:rPr>
              <a:t>By : Mabu MASIALA BODE, </a:t>
            </a:r>
            <a:r>
              <a:rPr lang="en-US" sz="700" dirty="0" smtClean="0">
                <a:solidFill>
                  <a:schemeClr val="bg1">
                    <a:lumMod val="95000"/>
                  </a:schemeClr>
                </a:solidFill>
                <a:latin typeface="Kozuka Gothic Pr6N EL" pitchFamily="34" charset="-128"/>
                <a:ea typeface="Kozuka Gothic Pr6N EL" pitchFamily="34" charset="-128"/>
              </a:rPr>
              <a:t>Ph.D. </a:t>
            </a:r>
            <a:r>
              <a:rPr lang="en-US" sz="700" dirty="0">
                <a:solidFill>
                  <a:schemeClr val="bg1">
                    <a:lumMod val="95000"/>
                  </a:schemeClr>
                </a:solidFill>
                <a:latin typeface="Kozuka Gothic Pr6N EL" pitchFamily="34" charset="-128"/>
                <a:ea typeface="Kozuka Gothic Pr6N EL" pitchFamily="34" charset="-128"/>
              </a:rPr>
              <a:t>Student at the University of Liege (Ulg), Belgium.</a:t>
            </a:r>
            <a:endParaRPr lang="fr-BE" sz="700" dirty="0">
              <a:solidFill>
                <a:schemeClr val="bg1">
                  <a:lumMod val="95000"/>
                </a:schemeClr>
              </a:solidFill>
              <a:latin typeface="Kozuka Gothic Pr6N EL" pitchFamily="34" charset="-128"/>
              <a:ea typeface="Kozuka Gothic Pr6N EL" pitchFamily="34" charset="-128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648072" y="29815"/>
            <a:ext cx="8280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5.6. Evolution </a:t>
            </a:r>
            <a:r>
              <a:rPr lang="en-US" sz="2400" b="1" dirty="0">
                <a:solidFill>
                  <a:schemeClr val="bg1"/>
                </a:solidFill>
              </a:rPr>
              <a:t>of primary </a:t>
            </a:r>
            <a:r>
              <a:rPr lang="en-US" sz="2400" b="1" dirty="0" smtClean="0">
                <a:solidFill>
                  <a:schemeClr val="bg1"/>
                </a:solidFill>
              </a:rPr>
              <a:t>investigations</a:t>
            </a:r>
            <a:endParaRPr lang="fr-BE" sz="2400" b="1" dirty="0">
              <a:solidFill>
                <a:schemeClr val="bg1"/>
              </a:solidFill>
            </a:endParaRPr>
          </a:p>
        </p:txBody>
      </p:sp>
      <p:graphicFrame>
        <p:nvGraphicFramePr>
          <p:cNvPr id="2" name="Graphique 1"/>
          <p:cNvGraphicFramePr/>
          <p:nvPr>
            <p:extLst>
              <p:ext uri="{D42A27DB-BD31-4B8C-83A1-F6EECF244321}">
                <p14:modId xmlns:p14="http://schemas.microsoft.com/office/powerpoint/2010/main" val="1308899408"/>
              </p:ext>
            </p:extLst>
          </p:nvPr>
        </p:nvGraphicFramePr>
        <p:xfrm>
          <a:off x="107504" y="620688"/>
          <a:ext cx="8821488" cy="5832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64431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36510" y="-99392"/>
            <a:ext cx="9180510" cy="6973159"/>
          </a:xfrm>
          <a:prstGeom prst="rect">
            <a:avLst/>
          </a:prstGeom>
          <a:gradFill flip="none" rotWithShape="1">
            <a:gsLst>
              <a:gs pos="0">
                <a:srgbClr val="CBCBCB">
                  <a:alpha val="0"/>
                </a:srgbClr>
              </a:gs>
              <a:gs pos="94000">
                <a:schemeClr val="tx1">
                  <a:lumMod val="75000"/>
                  <a:lumOff val="25000"/>
                </a:schemeClr>
              </a:gs>
              <a:gs pos="0">
                <a:schemeClr val="tx1">
                  <a:lumMod val="50000"/>
                  <a:lumOff val="50000"/>
                </a:schemeClr>
              </a:gs>
              <a:gs pos="2000">
                <a:srgbClr val="FFFFFF">
                  <a:alpha val="0"/>
                </a:srgbClr>
              </a:gs>
              <a:gs pos="21000">
                <a:srgbClr val="B2B2B2">
                  <a:alpha val="0"/>
                </a:srgbClr>
              </a:gs>
              <a:gs pos="100000">
                <a:srgbClr val="292929"/>
              </a:gs>
              <a:gs pos="100000">
                <a:srgbClr val="777777"/>
              </a:gs>
              <a:gs pos="100000">
                <a:srgbClr val="EAEAEA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10621" y="-99392"/>
            <a:ext cx="9205007" cy="6984776"/>
          </a:xfrm>
          <a:prstGeom prst="rect">
            <a:avLst/>
          </a:prstGeom>
          <a:gradFill flip="none" rotWithShape="1">
            <a:gsLst>
              <a:gs pos="0">
                <a:srgbClr val="CBCBCB">
                  <a:alpha val="0"/>
                  <a:lumMod val="60000"/>
                  <a:lumOff val="40000"/>
                </a:srgbClr>
              </a:gs>
              <a:gs pos="0">
                <a:schemeClr val="tx1">
                  <a:lumMod val="50000"/>
                  <a:lumOff val="50000"/>
                </a:schemeClr>
              </a:gs>
              <a:gs pos="2000">
                <a:srgbClr val="FFFFFF">
                  <a:alpha val="0"/>
                </a:srgbClr>
              </a:gs>
              <a:gs pos="2000">
                <a:srgbClr val="B2B2B2">
                  <a:alpha val="0"/>
                </a:srgbClr>
              </a:gs>
              <a:gs pos="100000">
                <a:srgbClr val="292929"/>
              </a:gs>
              <a:gs pos="100000">
                <a:srgbClr val="777777">
                  <a:alpha val="57000"/>
                  <a:lumMod val="97000"/>
                </a:srgbClr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36510" y="-43141"/>
            <a:ext cx="9180510" cy="6885385"/>
          </a:xfrm>
          <a:prstGeom prst="rect">
            <a:avLst/>
          </a:prstGeom>
          <a:gradFill flip="none" rotWithShape="1">
            <a:gsLst>
              <a:gs pos="0">
                <a:srgbClr val="CBCBCB">
                  <a:alpha val="0"/>
                </a:srgbClr>
              </a:gs>
              <a:gs pos="85000">
                <a:schemeClr val="tx1">
                  <a:lumMod val="75000"/>
                  <a:lumOff val="25000"/>
                </a:schemeClr>
              </a:gs>
              <a:gs pos="0">
                <a:schemeClr val="tx1">
                  <a:lumMod val="50000"/>
                  <a:lumOff val="50000"/>
                </a:schemeClr>
              </a:gs>
              <a:gs pos="2000">
                <a:srgbClr val="FFFFFF">
                  <a:alpha val="0"/>
                </a:srgbClr>
              </a:gs>
              <a:gs pos="21000">
                <a:srgbClr val="B2B2B2">
                  <a:alpha val="0"/>
                </a:srgbClr>
              </a:gs>
              <a:gs pos="100000">
                <a:srgbClr val="292929"/>
              </a:gs>
              <a:gs pos="100000">
                <a:srgbClr val="777777"/>
              </a:gs>
              <a:gs pos="100000">
                <a:srgbClr val="EAEAEA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1" name="ZoneTexte 10"/>
          <p:cNvSpPr txBox="1"/>
          <p:nvPr/>
        </p:nvSpPr>
        <p:spPr>
          <a:xfrm>
            <a:off x="648072" y="6453336"/>
            <a:ext cx="79563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dirty="0">
                <a:solidFill>
                  <a:schemeClr val="bg1">
                    <a:lumMod val="95000"/>
                  </a:schemeClr>
                </a:solidFill>
                <a:latin typeface="Kozuka Gothic Pr6N B" pitchFamily="34" charset="-128"/>
                <a:ea typeface="Kozuka Gothic Pr6N B" pitchFamily="34" charset="-128"/>
              </a:rPr>
              <a:t>Land Status of Agricultural Concessions in Kinshasa (Democratic Republic of Congo, D.R.C): Legal Framework limitations to Production Incentive</a:t>
            </a:r>
          </a:p>
          <a:p>
            <a:pPr algn="ctr"/>
            <a:r>
              <a:rPr lang="en-US" sz="700" dirty="0">
                <a:solidFill>
                  <a:schemeClr val="bg1">
                    <a:lumMod val="95000"/>
                  </a:schemeClr>
                </a:solidFill>
                <a:latin typeface="Kozuka Gothic Pr6N EL" pitchFamily="34" charset="-128"/>
                <a:ea typeface="Kozuka Gothic Pr6N EL" pitchFamily="34" charset="-128"/>
              </a:rPr>
              <a:t>By : Mabu MASIALA BODE, </a:t>
            </a:r>
            <a:r>
              <a:rPr lang="en-US" sz="700" dirty="0" smtClean="0">
                <a:solidFill>
                  <a:schemeClr val="bg1">
                    <a:lumMod val="95000"/>
                  </a:schemeClr>
                </a:solidFill>
                <a:latin typeface="Kozuka Gothic Pr6N EL" pitchFamily="34" charset="-128"/>
                <a:ea typeface="Kozuka Gothic Pr6N EL" pitchFamily="34" charset="-128"/>
              </a:rPr>
              <a:t>Ph.D. </a:t>
            </a:r>
            <a:r>
              <a:rPr lang="en-US" sz="700" dirty="0">
                <a:solidFill>
                  <a:schemeClr val="bg1">
                    <a:lumMod val="95000"/>
                  </a:schemeClr>
                </a:solidFill>
                <a:latin typeface="Kozuka Gothic Pr6N EL" pitchFamily="34" charset="-128"/>
                <a:ea typeface="Kozuka Gothic Pr6N EL" pitchFamily="34" charset="-128"/>
              </a:rPr>
              <a:t>Student at the University of Liege (Ulg), Belgium.</a:t>
            </a:r>
            <a:endParaRPr lang="fr-BE" sz="700" dirty="0">
              <a:solidFill>
                <a:schemeClr val="bg1">
                  <a:lumMod val="95000"/>
                </a:schemeClr>
              </a:solidFill>
              <a:latin typeface="Kozuka Gothic Pr6N EL" pitchFamily="34" charset="-128"/>
              <a:ea typeface="Kozuka Gothic Pr6N EL" pitchFamily="34" charset="-128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265394" y="101823"/>
            <a:ext cx="89289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5.7. </a:t>
            </a:r>
            <a:r>
              <a:rPr lang="en-US" sz="2400" b="1" dirty="0">
                <a:solidFill>
                  <a:schemeClr val="bg1"/>
                </a:solidFill>
              </a:rPr>
              <a:t>Type of contracts obtained by agricultural operators </a:t>
            </a:r>
            <a:endParaRPr lang="fr-BE" sz="2400" b="1" dirty="0">
              <a:solidFill>
                <a:schemeClr val="bg1"/>
              </a:solidFill>
            </a:endParaRPr>
          </a:p>
        </p:txBody>
      </p:sp>
      <p:graphicFrame>
        <p:nvGraphicFramePr>
          <p:cNvPr id="2" name="Graphique 1"/>
          <p:cNvGraphicFramePr/>
          <p:nvPr>
            <p:extLst>
              <p:ext uri="{D42A27DB-BD31-4B8C-83A1-F6EECF244321}">
                <p14:modId xmlns:p14="http://schemas.microsoft.com/office/powerpoint/2010/main" val="841547645"/>
              </p:ext>
            </p:extLst>
          </p:nvPr>
        </p:nvGraphicFramePr>
        <p:xfrm>
          <a:off x="265394" y="836712"/>
          <a:ext cx="8555078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0987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36512" y="-27384"/>
            <a:ext cx="9256712" cy="705167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4" name="Freeform 205"/>
          <p:cNvSpPr>
            <a:spLocks/>
          </p:cNvSpPr>
          <p:nvPr/>
        </p:nvSpPr>
        <p:spPr bwMode="auto">
          <a:xfrm>
            <a:off x="6219825" y="4837113"/>
            <a:ext cx="2943225" cy="809625"/>
          </a:xfrm>
          <a:custGeom>
            <a:avLst/>
            <a:gdLst>
              <a:gd name="T0" fmla="*/ 2054 w 2112"/>
              <a:gd name="T1" fmla="*/ 76 h 510"/>
              <a:gd name="T2" fmla="*/ 1759 w 2112"/>
              <a:gd name="T3" fmla="*/ 83 h 510"/>
              <a:gd name="T4" fmla="*/ 1569 w 2112"/>
              <a:gd name="T5" fmla="*/ 38 h 510"/>
              <a:gd name="T6" fmla="*/ 1501 w 2112"/>
              <a:gd name="T7" fmla="*/ 0 h 510"/>
              <a:gd name="T8" fmla="*/ 1357 w 2112"/>
              <a:gd name="T9" fmla="*/ 30 h 510"/>
              <a:gd name="T10" fmla="*/ 1251 w 2112"/>
              <a:gd name="T11" fmla="*/ 98 h 510"/>
              <a:gd name="T12" fmla="*/ 993 w 2112"/>
              <a:gd name="T13" fmla="*/ 98 h 510"/>
              <a:gd name="T14" fmla="*/ 940 w 2112"/>
              <a:gd name="T15" fmla="*/ 129 h 510"/>
              <a:gd name="T16" fmla="*/ 637 w 2112"/>
              <a:gd name="T17" fmla="*/ 136 h 510"/>
              <a:gd name="T18" fmla="*/ 440 w 2112"/>
              <a:gd name="T19" fmla="*/ 129 h 510"/>
              <a:gd name="T20" fmla="*/ 303 w 2112"/>
              <a:gd name="T21" fmla="*/ 182 h 510"/>
              <a:gd name="T22" fmla="*/ 197 w 2112"/>
              <a:gd name="T23" fmla="*/ 189 h 510"/>
              <a:gd name="T24" fmla="*/ 106 w 2112"/>
              <a:gd name="T25" fmla="*/ 235 h 510"/>
              <a:gd name="T26" fmla="*/ 0 w 2112"/>
              <a:gd name="T27" fmla="*/ 303 h 510"/>
              <a:gd name="T28" fmla="*/ 1077 w 2112"/>
              <a:gd name="T29" fmla="*/ 326 h 510"/>
              <a:gd name="T30" fmla="*/ 2001 w 2112"/>
              <a:gd name="T31" fmla="*/ 318 h 510"/>
              <a:gd name="T32" fmla="*/ 2054 w 2112"/>
              <a:gd name="T33" fmla="*/ 76 h 51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2112"/>
              <a:gd name="T52" fmla="*/ 0 h 510"/>
              <a:gd name="T53" fmla="*/ 2112 w 2112"/>
              <a:gd name="T54" fmla="*/ 510 h 510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2112" h="510">
                <a:moveTo>
                  <a:pt x="2054" y="76"/>
                </a:moveTo>
                <a:cubicBezTo>
                  <a:pt x="1932" y="86"/>
                  <a:pt x="1904" y="89"/>
                  <a:pt x="1759" y="83"/>
                </a:cubicBezTo>
                <a:cubicBezTo>
                  <a:pt x="1694" y="68"/>
                  <a:pt x="1633" y="57"/>
                  <a:pt x="1569" y="38"/>
                </a:cubicBezTo>
                <a:cubicBezTo>
                  <a:pt x="1517" y="2"/>
                  <a:pt x="1541" y="12"/>
                  <a:pt x="1501" y="0"/>
                </a:cubicBezTo>
                <a:cubicBezTo>
                  <a:pt x="1452" y="6"/>
                  <a:pt x="1404" y="14"/>
                  <a:pt x="1357" y="30"/>
                </a:cubicBezTo>
                <a:cubicBezTo>
                  <a:pt x="1324" y="55"/>
                  <a:pt x="1290" y="86"/>
                  <a:pt x="1251" y="98"/>
                </a:cubicBezTo>
                <a:cubicBezTo>
                  <a:pt x="1180" y="94"/>
                  <a:pt x="1066" y="84"/>
                  <a:pt x="993" y="98"/>
                </a:cubicBezTo>
                <a:cubicBezTo>
                  <a:pt x="973" y="102"/>
                  <a:pt x="959" y="122"/>
                  <a:pt x="940" y="129"/>
                </a:cubicBezTo>
                <a:cubicBezTo>
                  <a:pt x="839" y="122"/>
                  <a:pt x="737" y="113"/>
                  <a:pt x="637" y="136"/>
                </a:cubicBezTo>
                <a:cubicBezTo>
                  <a:pt x="558" y="130"/>
                  <a:pt x="518" y="121"/>
                  <a:pt x="440" y="129"/>
                </a:cubicBezTo>
                <a:cubicBezTo>
                  <a:pt x="396" y="143"/>
                  <a:pt x="350" y="179"/>
                  <a:pt x="303" y="182"/>
                </a:cubicBezTo>
                <a:cubicBezTo>
                  <a:pt x="268" y="184"/>
                  <a:pt x="232" y="187"/>
                  <a:pt x="197" y="189"/>
                </a:cubicBezTo>
                <a:cubicBezTo>
                  <a:pt x="166" y="200"/>
                  <a:pt x="134" y="217"/>
                  <a:pt x="106" y="235"/>
                </a:cubicBezTo>
                <a:cubicBezTo>
                  <a:pt x="81" y="271"/>
                  <a:pt x="36" y="279"/>
                  <a:pt x="0" y="303"/>
                </a:cubicBezTo>
                <a:cubicBezTo>
                  <a:pt x="317" y="510"/>
                  <a:pt x="26" y="326"/>
                  <a:pt x="1077" y="326"/>
                </a:cubicBezTo>
                <a:cubicBezTo>
                  <a:pt x="1385" y="326"/>
                  <a:pt x="1693" y="321"/>
                  <a:pt x="2001" y="318"/>
                </a:cubicBezTo>
                <a:cubicBezTo>
                  <a:pt x="2112" y="295"/>
                  <a:pt x="2054" y="201"/>
                  <a:pt x="2054" y="76"/>
                </a:cubicBezTo>
                <a:close/>
              </a:path>
            </a:pathLst>
          </a:custGeom>
          <a:gradFill rotWithShape="1">
            <a:gsLst>
              <a:gs pos="0">
                <a:srgbClr val="FDB68B"/>
              </a:gs>
              <a:gs pos="100000">
                <a:srgbClr val="FED0B4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" name="Freeform 206"/>
          <p:cNvSpPr>
            <a:spLocks/>
          </p:cNvSpPr>
          <p:nvPr/>
        </p:nvSpPr>
        <p:spPr bwMode="auto">
          <a:xfrm>
            <a:off x="6223000" y="4876800"/>
            <a:ext cx="2997200" cy="809625"/>
          </a:xfrm>
          <a:custGeom>
            <a:avLst/>
            <a:gdLst>
              <a:gd name="T0" fmla="*/ 2054 w 2112"/>
              <a:gd name="T1" fmla="*/ 76 h 510"/>
              <a:gd name="T2" fmla="*/ 1759 w 2112"/>
              <a:gd name="T3" fmla="*/ 83 h 510"/>
              <a:gd name="T4" fmla="*/ 1569 w 2112"/>
              <a:gd name="T5" fmla="*/ 38 h 510"/>
              <a:gd name="T6" fmla="*/ 1501 w 2112"/>
              <a:gd name="T7" fmla="*/ 0 h 510"/>
              <a:gd name="T8" fmla="*/ 1357 w 2112"/>
              <a:gd name="T9" fmla="*/ 30 h 510"/>
              <a:gd name="T10" fmla="*/ 1251 w 2112"/>
              <a:gd name="T11" fmla="*/ 98 h 510"/>
              <a:gd name="T12" fmla="*/ 993 w 2112"/>
              <a:gd name="T13" fmla="*/ 98 h 510"/>
              <a:gd name="T14" fmla="*/ 940 w 2112"/>
              <a:gd name="T15" fmla="*/ 129 h 510"/>
              <a:gd name="T16" fmla="*/ 637 w 2112"/>
              <a:gd name="T17" fmla="*/ 136 h 510"/>
              <a:gd name="T18" fmla="*/ 440 w 2112"/>
              <a:gd name="T19" fmla="*/ 129 h 510"/>
              <a:gd name="T20" fmla="*/ 303 w 2112"/>
              <a:gd name="T21" fmla="*/ 182 h 510"/>
              <a:gd name="T22" fmla="*/ 197 w 2112"/>
              <a:gd name="T23" fmla="*/ 189 h 510"/>
              <a:gd name="T24" fmla="*/ 106 w 2112"/>
              <a:gd name="T25" fmla="*/ 235 h 510"/>
              <a:gd name="T26" fmla="*/ 0 w 2112"/>
              <a:gd name="T27" fmla="*/ 303 h 510"/>
              <a:gd name="T28" fmla="*/ 1077 w 2112"/>
              <a:gd name="T29" fmla="*/ 326 h 510"/>
              <a:gd name="T30" fmla="*/ 2001 w 2112"/>
              <a:gd name="T31" fmla="*/ 318 h 510"/>
              <a:gd name="T32" fmla="*/ 2054 w 2112"/>
              <a:gd name="T33" fmla="*/ 76 h 51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2112"/>
              <a:gd name="T52" fmla="*/ 0 h 510"/>
              <a:gd name="T53" fmla="*/ 2112 w 2112"/>
              <a:gd name="T54" fmla="*/ 510 h 510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2112" h="510">
                <a:moveTo>
                  <a:pt x="2054" y="76"/>
                </a:moveTo>
                <a:cubicBezTo>
                  <a:pt x="1932" y="86"/>
                  <a:pt x="1904" y="89"/>
                  <a:pt x="1759" y="83"/>
                </a:cubicBezTo>
                <a:cubicBezTo>
                  <a:pt x="1694" y="68"/>
                  <a:pt x="1633" y="57"/>
                  <a:pt x="1569" y="38"/>
                </a:cubicBezTo>
                <a:cubicBezTo>
                  <a:pt x="1517" y="2"/>
                  <a:pt x="1541" y="12"/>
                  <a:pt x="1501" y="0"/>
                </a:cubicBezTo>
                <a:cubicBezTo>
                  <a:pt x="1452" y="6"/>
                  <a:pt x="1404" y="14"/>
                  <a:pt x="1357" y="30"/>
                </a:cubicBezTo>
                <a:cubicBezTo>
                  <a:pt x="1324" y="55"/>
                  <a:pt x="1290" y="86"/>
                  <a:pt x="1251" y="98"/>
                </a:cubicBezTo>
                <a:cubicBezTo>
                  <a:pt x="1180" y="94"/>
                  <a:pt x="1066" y="84"/>
                  <a:pt x="993" y="98"/>
                </a:cubicBezTo>
                <a:cubicBezTo>
                  <a:pt x="973" y="102"/>
                  <a:pt x="959" y="122"/>
                  <a:pt x="940" y="129"/>
                </a:cubicBezTo>
                <a:cubicBezTo>
                  <a:pt x="839" y="122"/>
                  <a:pt x="737" y="113"/>
                  <a:pt x="637" y="136"/>
                </a:cubicBezTo>
                <a:cubicBezTo>
                  <a:pt x="558" y="130"/>
                  <a:pt x="518" y="121"/>
                  <a:pt x="440" y="129"/>
                </a:cubicBezTo>
                <a:cubicBezTo>
                  <a:pt x="396" y="143"/>
                  <a:pt x="350" y="179"/>
                  <a:pt x="303" y="182"/>
                </a:cubicBezTo>
                <a:cubicBezTo>
                  <a:pt x="268" y="184"/>
                  <a:pt x="232" y="187"/>
                  <a:pt x="197" y="189"/>
                </a:cubicBezTo>
                <a:cubicBezTo>
                  <a:pt x="166" y="200"/>
                  <a:pt x="134" y="217"/>
                  <a:pt x="106" y="235"/>
                </a:cubicBezTo>
                <a:cubicBezTo>
                  <a:pt x="81" y="271"/>
                  <a:pt x="36" y="279"/>
                  <a:pt x="0" y="303"/>
                </a:cubicBezTo>
                <a:cubicBezTo>
                  <a:pt x="317" y="510"/>
                  <a:pt x="26" y="326"/>
                  <a:pt x="1077" y="326"/>
                </a:cubicBezTo>
                <a:cubicBezTo>
                  <a:pt x="1385" y="326"/>
                  <a:pt x="1693" y="321"/>
                  <a:pt x="2001" y="318"/>
                </a:cubicBezTo>
                <a:cubicBezTo>
                  <a:pt x="2112" y="295"/>
                  <a:pt x="2054" y="201"/>
                  <a:pt x="2054" y="76"/>
                </a:cubicBezTo>
                <a:close/>
              </a:path>
            </a:pathLst>
          </a:custGeom>
          <a:solidFill>
            <a:srgbClr val="808080">
              <a:alpha val="1019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" name="Freeform 208"/>
          <p:cNvSpPr>
            <a:spLocks/>
          </p:cNvSpPr>
          <p:nvPr/>
        </p:nvSpPr>
        <p:spPr bwMode="auto">
          <a:xfrm>
            <a:off x="0" y="2970213"/>
            <a:ext cx="3079750" cy="2744787"/>
          </a:xfrm>
          <a:custGeom>
            <a:avLst/>
            <a:gdLst>
              <a:gd name="T0" fmla="*/ 2145 w 2145"/>
              <a:gd name="T1" fmla="*/ 1478 h 1729"/>
              <a:gd name="T2" fmla="*/ 2054 w 2145"/>
              <a:gd name="T3" fmla="*/ 1394 h 1729"/>
              <a:gd name="T4" fmla="*/ 2016 w 2145"/>
              <a:gd name="T5" fmla="*/ 1364 h 1729"/>
              <a:gd name="T6" fmla="*/ 1978 w 2145"/>
              <a:gd name="T7" fmla="*/ 1326 h 1729"/>
              <a:gd name="T8" fmla="*/ 1910 w 2145"/>
              <a:gd name="T9" fmla="*/ 1250 h 1729"/>
              <a:gd name="T10" fmla="*/ 1872 w 2145"/>
              <a:gd name="T11" fmla="*/ 1175 h 1729"/>
              <a:gd name="T12" fmla="*/ 1774 w 2145"/>
              <a:gd name="T13" fmla="*/ 1099 h 1729"/>
              <a:gd name="T14" fmla="*/ 1690 w 2145"/>
              <a:gd name="T15" fmla="*/ 1000 h 1729"/>
              <a:gd name="T16" fmla="*/ 1569 w 2145"/>
              <a:gd name="T17" fmla="*/ 993 h 1729"/>
              <a:gd name="T18" fmla="*/ 1501 w 2145"/>
              <a:gd name="T19" fmla="*/ 962 h 1729"/>
              <a:gd name="T20" fmla="*/ 1395 w 2145"/>
              <a:gd name="T21" fmla="*/ 985 h 1729"/>
              <a:gd name="T22" fmla="*/ 1190 w 2145"/>
              <a:gd name="T23" fmla="*/ 962 h 1729"/>
              <a:gd name="T24" fmla="*/ 1084 w 2145"/>
              <a:gd name="T25" fmla="*/ 872 h 1729"/>
              <a:gd name="T26" fmla="*/ 1001 w 2145"/>
              <a:gd name="T27" fmla="*/ 811 h 1729"/>
              <a:gd name="T28" fmla="*/ 842 w 2145"/>
              <a:gd name="T29" fmla="*/ 803 h 1729"/>
              <a:gd name="T30" fmla="*/ 758 w 2145"/>
              <a:gd name="T31" fmla="*/ 705 h 1729"/>
              <a:gd name="T32" fmla="*/ 660 w 2145"/>
              <a:gd name="T33" fmla="*/ 599 h 1729"/>
              <a:gd name="T34" fmla="*/ 629 w 2145"/>
              <a:gd name="T35" fmla="*/ 553 h 1729"/>
              <a:gd name="T36" fmla="*/ 607 w 2145"/>
              <a:gd name="T37" fmla="*/ 440 h 1729"/>
              <a:gd name="T38" fmla="*/ 523 w 2145"/>
              <a:gd name="T39" fmla="*/ 371 h 1729"/>
              <a:gd name="T40" fmla="*/ 485 w 2145"/>
              <a:gd name="T41" fmla="*/ 341 h 1729"/>
              <a:gd name="T42" fmla="*/ 470 w 2145"/>
              <a:gd name="T43" fmla="*/ 318 h 1729"/>
              <a:gd name="T44" fmla="*/ 448 w 2145"/>
              <a:gd name="T45" fmla="*/ 303 h 1729"/>
              <a:gd name="T46" fmla="*/ 334 w 2145"/>
              <a:gd name="T47" fmla="*/ 182 h 1729"/>
              <a:gd name="T48" fmla="*/ 281 w 2145"/>
              <a:gd name="T49" fmla="*/ 174 h 1729"/>
              <a:gd name="T50" fmla="*/ 167 w 2145"/>
              <a:gd name="T51" fmla="*/ 91 h 1729"/>
              <a:gd name="T52" fmla="*/ 76 w 2145"/>
              <a:gd name="T53" fmla="*/ 0 h 1729"/>
              <a:gd name="T54" fmla="*/ 46 w 2145"/>
              <a:gd name="T55" fmla="*/ 280 h 1729"/>
              <a:gd name="T56" fmla="*/ 53 w 2145"/>
              <a:gd name="T57" fmla="*/ 1031 h 1729"/>
              <a:gd name="T58" fmla="*/ 61 w 2145"/>
              <a:gd name="T59" fmla="*/ 1485 h 1729"/>
              <a:gd name="T60" fmla="*/ 250 w 2145"/>
              <a:gd name="T61" fmla="*/ 1478 h 1729"/>
              <a:gd name="T62" fmla="*/ 1357 w 2145"/>
              <a:gd name="T63" fmla="*/ 1501 h 1729"/>
              <a:gd name="T64" fmla="*/ 2145 w 2145"/>
              <a:gd name="T65" fmla="*/ 1478 h 172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2145"/>
              <a:gd name="T100" fmla="*/ 0 h 1729"/>
              <a:gd name="T101" fmla="*/ 2145 w 2145"/>
              <a:gd name="T102" fmla="*/ 1729 h 172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2145" h="1729">
                <a:moveTo>
                  <a:pt x="2145" y="1478"/>
                </a:moveTo>
                <a:cubicBezTo>
                  <a:pt x="2100" y="1462"/>
                  <a:pt x="2084" y="1425"/>
                  <a:pt x="2054" y="1394"/>
                </a:cubicBezTo>
                <a:cubicBezTo>
                  <a:pt x="2017" y="1356"/>
                  <a:pt x="2046" y="1401"/>
                  <a:pt x="2016" y="1364"/>
                </a:cubicBezTo>
                <a:cubicBezTo>
                  <a:pt x="1985" y="1326"/>
                  <a:pt x="2019" y="1353"/>
                  <a:pt x="1978" y="1326"/>
                </a:cubicBezTo>
                <a:cubicBezTo>
                  <a:pt x="1958" y="1297"/>
                  <a:pt x="1931" y="1277"/>
                  <a:pt x="1910" y="1250"/>
                </a:cubicBezTo>
                <a:cubicBezTo>
                  <a:pt x="1892" y="1227"/>
                  <a:pt x="1887" y="1198"/>
                  <a:pt x="1872" y="1175"/>
                </a:cubicBezTo>
                <a:cubicBezTo>
                  <a:pt x="1852" y="1145"/>
                  <a:pt x="1808" y="1109"/>
                  <a:pt x="1774" y="1099"/>
                </a:cubicBezTo>
                <a:cubicBezTo>
                  <a:pt x="1763" y="1082"/>
                  <a:pt x="1709" y="1003"/>
                  <a:pt x="1690" y="1000"/>
                </a:cubicBezTo>
                <a:cubicBezTo>
                  <a:pt x="1650" y="993"/>
                  <a:pt x="1609" y="995"/>
                  <a:pt x="1569" y="993"/>
                </a:cubicBezTo>
                <a:cubicBezTo>
                  <a:pt x="1544" y="984"/>
                  <a:pt x="1526" y="971"/>
                  <a:pt x="1501" y="962"/>
                </a:cubicBezTo>
                <a:cubicBezTo>
                  <a:pt x="1463" y="968"/>
                  <a:pt x="1432" y="976"/>
                  <a:pt x="1395" y="985"/>
                </a:cubicBezTo>
                <a:cubicBezTo>
                  <a:pt x="1325" y="979"/>
                  <a:pt x="1261" y="968"/>
                  <a:pt x="1190" y="962"/>
                </a:cubicBezTo>
                <a:cubicBezTo>
                  <a:pt x="1155" y="938"/>
                  <a:pt x="1112" y="905"/>
                  <a:pt x="1084" y="872"/>
                </a:cubicBezTo>
                <a:cubicBezTo>
                  <a:pt x="1063" y="848"/>
                  <a:pt x="1037" y="814"/>
                  <a:pt x="1001" y="811"/>
                </a:cubicBezTo>
                <a:cubicBezTo>
                  <a:pt x="948" y="807"/>
                  <a:pt x="895" y="806"/>
                  <a:pt x="842" y="803"/>
                </a:cubicBezTo>
                <a:cubicBezTo>
                  <a:pt x="800" y="776"/>
                  <a:pt x="797" y="730"/>
                  <a:pt x="758" y="705"/>
                </a:cubicBezTo>
                <a:cubicBezTo>
                  <a:pt x="735" y="658"/>
                  <a:pt x="692" y="640"/>
                  <a:pt x="660" y="599"/>
                </a:cubicBezTo>
                <a:cubicBezTo>
                  <a:pt x="649" y="584"/>
                  <a:pt x="629" y="553"/>
                  <a:pt x="629" y="553"/>
                </a:cubicBezTo>
                <a:cubicBezTo>
                  <a:pt x="618" y="517"/>
                  <a:pt x="623" y="474"/>
                  <a:pt x="607" y="440"/>
                </a:cubicBezTo>
                <a:cubicBezTo>
                  <a:pt x="593" y="411"/>
                  <a:pt x="548" y="388"/>
                  <a:pt x="523" y="371"/>
                </a:cubicBezTo>
                <a:cubicBezTo>
                  <a:pt x="479" y="306"/>
                  <a:pt x="539" y="385"/>
                  <a:pt x="485" y="341"/>
                </a:cubicBezTo>
                <a:cubicBezTo>
                  <a:pt x="478" y="335"/>
                  <a:pt x="476" y="325"/>
                  <a:pt x="470" y="318"/>
                </a:cubicBezTo>
                <a:cubicBezTo>
                  <a:pt x="464" y="312"/>
                  <a:pt x="455" y="308"/>
                  <a:pt x="448" y="303"/>
                </a:cubicBezTo>
                <a:cubicBezTo>
                  <a:pt x="409" y="247"/>
                  <a:pt x="392" y="221"/>
                  <a:pt x="334" y="182"/>
                </a:cubicBezTo>
                <a:cubicBezTo>
                  <a:pt x="319" y="172"/>
                  <a:pt x="299" y="177"/>
                  <a:pt x="281" y="174"/>
                </a:cubicBezTo>
                <a:cubicBezTo>
                  <a:pt x="236" y="160"/>
                  <a:pt x="200" y="124"/>
                  <a:pt x="167" y="91"/>
                </a:cubicBezTo>
                <a:cubicBezTo>
                  <a:pt x="154" y="48"/>
                  <a:pt x="107" y="31"/>
                  <a:pt x="76" y="0"/>
                </a:cubicBezTo>
                <a:cubicBezTo>
                  <a:pt x="67" y="94"/>
                  <a:pt x="55" y="185"/>
                  <a:pt x="46" y="280"/>
                </a:cubicBezTo>
                <a:cubicBezTo>
                  <a:pt x="48" y="530"/>
                  <a:pt x="50" y="781"/>
                  <a:pt x="53" y="1031"/>
                </a:cubicBezTo>
                <a:cubicBezTo>
                  <a:pt x="55" y="1182"/>
                  <a:pt x="0" y="1346"/>
                  <a:pt x="61" y="1485"/>
                </a:cubicBezTo>
                <a:cubicBezTo>
                  <a:pt x="86" y="1543"/>
                  <a:pt x="187" y="1480"/>
                  <a:pt x="250" y="1478"/>
                </a:cubicBezTo>
                <a:cubicBezTo>
                  <a:pt x="1342" y="1493"/>
                  <a:pt x="993" y="1374"/>
                  <a:pt x="1357" y="1501"/>
                </a:cubicBezTo>
                <a:cubicBezTo>
                  <a:pt x="2144" y="1493"/>
                  <a:pt x="2028" y="1729"/>
                  <a:pt x="2145" y="1478"/>
                </a:cubicBezTo>
                <a:close/>
              </a:path>
            </a:pathLst>
          </a:custGeom>
          <a:gradFill rotWithShape="1">
            <a:gsLst>
              <a:gs pos="0">
                <a:srgbClr val="FDB68B"/>
              </a:gs>
              <a:gs pos="100000">
                <a:srgbClr val="FED0B4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7" name="Freeform 209"/>
          <p:cNvSpPr>
            <a:spLocks/>
          </p:cNvSpPr>
          <p:nvPr/>
        </p:nvSpPr>
        <p:spPr bwMode="auto">
          <a:xfrm>
            <a:off x="4369552" y="3101823"/>
            <a:ext cx="3087688" cy="2744788"/>
          </a:xfrm>
          <a:custGeom>
            <a:avLst/>
            <a:gdLst>
              <a:gd name="T0" fmla="*/ 2145 w 2145"/>
              <a:gd name="T1" fmla="*/ 1478 h 1729"/>
              <a:gd name="T2" fmla="*/ 2054 w 2145"/>
              <a:gd name="T3" fmla="*/ 1394 h 1729"/>
              <a:gd name="T4" fmla="*/ 2016 w 2145"/>
              <a:gd name="T5" fmla="*/ 1364 h 1729"/>
              <a:gd name="T6" fmla="*/ 1978 w 2145"/>
              <a:gd name="T7" fmla="*/ 1326 h 1729"/>
              <a:gd name="T8" fmla="*/ 1910 w 2145"/>
              <a:gd name="T9" fmla="*/ 1250 h 1729"/>
              <a:gd name="T10" fmla="*/ 1872 w 2145"/>
              <a:gd name="T11" fmla="*/ 1175 h 1729"/>
              <a:gd name="T12" fmla="*/ 1774 w 2145"/>
              <a:gd name="T13" fmla="*/ 1099 h 1729"/>
              <a:gd name="T14" fmla="*/ 1690 w 2145"/>
              <a:gd name="T15" fmla="*/ 1000 h 1729"/>
              <a:gd name="T16" fmla="*/ 1569 w 2145"/>
              <a:gd name="T17" fmla="*/ 993 h 1729"/>
              <a:gd name="T18" fmla="*/ 1501 w 2145"/>
              <a:gd name="T19" fmla="*/ 962 h 1729"/>
              <a:gd name="T20" fmla="*/ 1395 w 2145"/>
              <a:gd name="T21" fmla="*/ 985 h 1729"/>
              <a:gd name="T22" fmla="*/ 1190 w 2145"/>
              <a:gd name="T23" fmla="*/ 962 h 1729"/>
              <a:gd name="T24" fmla="*/ 1084 w 2145"/>
              <a:gd name="T25" fmla="*/ 872 h 1729"/>
              <a:gd name="T26" fmla="*/ 1001 w 2145"/>
              <a:gd name="T27" fmla="*/ 811 h 1729"/>
              <a:gd name="T28" fmla="*/ 842 w 2145"/>
              <a:gd name="T29" fmla="*/ 803 h 1729"/>
              <a:gd name="T30" fmla="*/ 758 w 2145"/>
              <a:gd name="T31" fmla="*/ 705 h 1729"/>
              <a:gd name="T32" fmla="*/ 660 w 2145"/>
              <a:gd name="T33" fmla="*/ 599 h 1729"/>
              <a:gd name="T34" fmla="*/ 629 w 2145"/>
              <a:gd name="T35" fmla="*/ 553 h 1729"/>
              <a:gd name="T36" fmla="*/ 607 w 2145"/>
              <a:gd name="T37" fmla="*/ 440 h 1729"/>
              <a:gd name="T38" fmla="*/ 523 w 2145"/>
              <a:gd name="T39" fmla="*/ 371 h 1729"/>
              <a:gd name="T40" fmla="*/ 485 w 2145"/>
              <a:gd name="T41" fmla="*/ 341 h 1729"/>
              <a:gd name="T42" fmla="*/ 470 w 2145"/>
              <a:gd name="T43" fmla="*/ 318 h 1729"/>
              <a:gd name="T44" fmla="*/ 448 w 2145"/>
              <a:gd name="T45" fmla="*/ 303 h 1729"/>
              <a:gd name="T46" fmla="*/ 334 w 2145"/>
              <a:gd name="T47" fmla="*/ 182 h 1729"/>
              <a:gd name="T48" fmla="*/ 281 w 2145"/>
              <a:gd name="T49" fmla="*/ 174 h 1729"/>
              <a:gd name="T50" fmla="*/ 167 w 2145"/>
              <a:gd name="T51" fmla="*/ 91 h 1729"/>
              <a:gd name="T52" fmla="*/ 76 w 2145"/>
              <a:gd name="T53" fmla="*/ 0 h 1729"/>
              <a:gd name="T54" fmla="*/ 46 w 2145"/>
              <a:gd name="T55" fmla="*/ 280 h 1729"/>
              <a:gd name="T56" fmla="*/ 53 w 2145"/>
              <a:gd name="T57" fmla="*/ 1031 h 1729"/>
              <a:gd name="T58" fmla="*/ 61 w 2145"/>
              <a:gd name="T59" fmla="*/ 1485 h 1729"/>
              <a:gd name="T60" fmla="*/ 250 w 2145"/>
              <a:gd name="T61" fmla="*/ 1478 h 1729"/>
              <a:gd name="T62" fmla="*/ 1357 w 2145"/>
              <a:gd name="T63" fmla="*/ 1501 h 1729"/>
              <a:gd name="T64" fmla="*/ 2145 w 2145"/>
              <a:gd name="T65" fmla="*/ 1478 h 172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2145"/>
              <a:gd name="T100" fmla="*/ 0 h 1729"/>
              <a:gd name="T101" fmla="*/ 2145 w 2145"/>
              <a:gd name="T102" fmla="*/ 1729 h 172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2145" h="1729">
                <a:moveTo>
                  <a:pt x="2145" y="1478"/>
                </a:moveTo>
                <a:cubicBezTo>
                  <a:pt x="2100" y="1462"/>
                  <a:pt x="2084" y="1425"/>
                  <a:pt x="2054" y="1394"/>
                </a:cubicBezTo>
                <a:cubicBezTo>
                  <a:pt x="2017" y="1356"/>
                  <a:pt x="2046" y="1401"/>
                  <a:pt x="2016" y="1364"/>
                </a:cubicBezTo>
                <a:cubicBezTo>
                  <a:pt x="1985" y="1326"/>
                  <a:pt x="2019" y="1353"/>
                  <a:pt x="1978" y="1326"/>
                </a:cubicBezTo>
                <a:cubicBezTo>
                  <a:pt x="1958" y="1297"/>
                  <a:pt x="1931" y="1277"/>
                  <a:pt x="1910" y="1250"/>
                </a:cubicBezTo>
                <a:cubicBezTo>
                  <a:pt x="1892" y="1227"/>
                  <a:pt x="1887" y="1198"/>
                  <a:pt x="1872" y="1175"/>
                </a:cubicBezTo>
                <a:cubicBezTo>
                  <a:pt x="1852" y="1145"/>
                  <a:pt x="1808" y="1109"/>
                  <a:pt x="1774" y="1099"/>
                </a:cubicBezTo>
                <a:cubicBezTo>
                  <a:pt x="1763" y="1082"/>
                  <a:pt x="1709" y="1003"/>
                  <a:pt x="1690" y="1000"/>
                </a:cubicBezTo>
                <a:cubicBezTo>
                  <a:pt x="1650" y="993"/>
                  <a:pt x="1609" y="995"/>
                  <a:pt x="1569" y="993"/>
                </a:cubicBezTo>
                <a:cubicBezTo>
                  <a:pt x="1544" y="984"/>
                  <a:pt x="1526" y="971"/>
                  <a:pt x="1501" y="962"/>
                </a:cubicBezTo>
                <a:cubicBezTo>
                  <a:pt x="1463" y="968"/>
                  <a:pt x="1432" y="976"/>
                  <a:pt x="1395" y="985"/>
                </a:cubicBezTo>
                <a:cubicBezTo>
                  <a:pt x="1325" y="979"/>
                  <a:pt x="1261" y="968"/>
                  <a:pt x="1190" y="962"/>
                </a:cubicBezTo>
                <a:cubicBezTo>
                  <a:pt x="1155" y="938"/>
                  <a:pt x="1112" y="905"/>
                  <a:pt x="1084" y="872"/>
                </a:cubicBezTo>
                <a:cubicBezTo>
                  <a:pt x="1063" y="848"/>
                  <a:pt x="1037" y="814"/>
                  <a:pt x="1001" y="811"/>
                </a:cubicBezTo>
                <a:cubicBezTo>
                  <a:pt x="948" y="807"/>
                  <a:pt x="895" y="806"/>
                  <a:pt x="842" y="803"/>
                </a:cubicBezTo>
                <a:cubicBezTo>
                  <a:pt x="800" y="776"/>
                  <a:pt x="797" y="730"/>
                  <a:pt x="758" y="705"/>
                </a:cubicBezTo>
                <a:cubicBezTo>
                  <a:pt x="735" y="658"/>
                  <a:pt x="692" y="640"/>
                  <a:pt x="660" y="599"/>
                </a:cubicBezTo>
                <a:cubicBezTo>
                  <a:pt x="649" y="584"/>
                  <a:pt x="629" y="553"/>
                  <a:pt x="629" y="553"/>
                </a:cubicBezTo>
                <a:cubicBezTo>
                  <a:pt x="618" y="517"/>
                  <a:pt x="623" y="474"/>
                  <a:pt x="607" y="440"/>
                </a:cubicBezTo>
                <a:cubicBezTo>
                  <a:pt x="593" y="411"/>
                  <a:pt x="548" y="388"/>
                  <a:pt x="523" y="371"/>
                </a:cubicBezTo>
                <a:cubicBezTo>
                  <a:pt x="479" y="306"/>
                  <a:pt x="539" y="385"/>
                  <a:pt x="485" y="341"/>
                </a:cubicBezTo>
                <a:cubicBezTo>
                  <a:pt x="478" y="335"/>
                  <a:pt x="476" y="325"/>
                  <a:pt x="470" y="318"/>
                </a:cubicBezTo>
                <a:cubicBezTo>
                  <a:pt x="464" y="312"/>
                  <a:pt x="455" y="308"/>
                  <a:pt x="448" y="303"/>
                </a:cubicBezTo>
                <a:cubicBezTo>
                  <a:pt x="409" y="247"/>
                  <a:pt x="392" y="221"/>
                  <a:pt x="334" y="182"/>
                </a:cubicBezTo>
                <a:cubicBezTo>
                  <a:pt x="319" y="172"/>
                  <a:pt x="299" y="177"/>
                  <a:pt x="281" y="174"/>
                </a:cubicBezTo>
                <a:cubicBezTo>
                  <a:pt x="236" y="160"/>
                  <a:pt x="200" y="124"/>
                  <a:pt x="167" y="91"/>
                </a:cubicBezTo>
                <a:cubicBezTo>
                  <a:pt x="154" y="48"/>
                  <a:pt x="107" y="31"/>
                  <a:pt x="76" y="0"/>
                </a:cubicBezTo>
                <a:cubicBezTo>
                  <a:pt x="67" y="94"/>
                  <a:pt x="55" y="185"/>
                  <a:pt x="46" y="280"/>
                </a:cubicBezTo>
                <a:cubicBezTo>
                  <a:pt x="48" y="530"/>
                  <a:pt x="50" y="781"/>
                  <a:pt x="53" y="1031"/>
                </a:cubicBezTo>
                <a:cubicBezTo>
                  <a:pt x="55" y="1182"/>
                  <a:pt x="0" y="1346"/>
                  <a:pt x="61" y="1485"/>
                </a:cubicBezTo>
                <a:cubicBezTo>
                  <a:pt x="86" y="1543"/>
                  <a:pt x="187" y="1480"/>
                  <a:pt x="250" y="1478"/>
                </a:cubicBezTo>
                <a:cubicBezTo>
                  <a:pt x="1342" y="1493"/>
                  <a:pt x="993" y="1374"/>
                  <a:pt x="1357" y="1501"/>
                </a:cubicBezTo>
                <a:cubicBezTo>
                  <a:pt x="2144" y="1493"/>
                  <a:pt x="2028" y="1729"/>
                  <a:pt x="2145" y="1478"/>
                </a:cubicBezTo>
                <a:close/>
              </a:path>
            </a:pathLst>
          </a:custGeom>
          <a:solidFill>
            <a:srgbClr val="808080">
              <a:alpha val="1019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" name="Rectangle 215"/>
          <p:cNvSpPr>
            <a:spLocks noChangeArrowheads="1"/>
          </p:cNvSpPr>
          <p:nvPr/>
        </p:nvSpPr>
        <p:spPr bwMode="auto">
          <a:xfrm>
            <a:off x="-2" y="5232400"/>
            <a:ext cx="9144002" cy="1143000"/>
          </a:xfrm>
          <a:prstGeom prst="rect">
            <a:avLst/>
          </a:prstGeom>
          <a:solidFill>
            <a:srgbClr val="FED0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9" name="Group 154"/>
          <p:cNvGrpSpPr>
            <a:grpSpLocks/>
          </p:cNvGrpSpPr>
          <p:nvPr/>
        </p:nvGrpSpPr>
        <p:grpSpPr bwMode="auto">
          <a:xfrm>
            <a:off x="2713915" y="3431889"/>
            <a:ext cx="3429000" cy="3222625"/>
            <a:chOff x="1632" y="497"/>
            <a:chExt cx="2160" cy="2030"/>
          </a:xfrm>
        </p:grpSpPr>
        <p:sp>
          <p:nvSpPr>
            <p:cNvPr id="10" name="Oval 152"/>
            <p:cNvSpPr>
              <a:spLocks noChangeArrowheads="1"/>
            </p:cNvSpPr>
            <p:nvPr/>
          </p:nvSpPr>
          <p:spPr bwMode="auto">
            <a:xfrm>
              <a:off x="1632" y="497"/>
              <a:ext cx="2160" cy="2030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1" name="Oval 153"/>
            <p:cNvSpPr>
              <a:spLocks noChangeArrowheads="1"/>
            </p:cNvSpPr>
            <p:nvPr/>
          </p:nvSpPr>
          <p:spPr bwMode="auto">
            <a:xfrm>
              <a:off x="2234" y="921"/>
              <a:ext cx="960" cy="960"/>
            </a:xfrm>
            <a:prstGeom prst="ellipse">
              <a:avLst/>
            </a:prstGeom>
            <a:solidFill>
              <a:schemeClr val="bg1">
                <a:lumMod val="85000"/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fr-FR" dirty="0"/>
            </a:p>
          </p:txBody>
        </p:sp>
      </p:grpSp>
      <p:sp>
        <p:nvSpPr>
          <p:cNvPr id="12" name="Freeform 155"/>
          <p:cNvSpPr>
            <a:spLocks/>
          </p:cNvSpPr>
          <p:nvPr/>
        </p:nvSpPr>
        <p:spPr bwMode="auto">
          <a:xfrm>
            <a:off x="-152400" y="5257800"/>
            <a:ext cx="9372600" cy="1371600"/>
          </a:xfrm>
          <a:custGeom>
            <a:avLst/>
            <a:gdLst>
              <a:gd name="T0" fmla="*/ 35 w 5904"/>
              <a:gd name="T1" fmla="*/ 19 h 921"/>
              <a:gd name="T2" fmla="*/ 892 w 5904"/>
              <a:gd name="T3" fmla="*/ 42 h 921"/>
              <a:gd name="T4" fmla="*/ 1642 w 5904"/>
              <a:gd name="T5" fmla="*/ 34 h 921"/>
              <a:gd name="T6" fmla="*/ 2142 w 5904"/>
              <a:gd name="T7" fmla="*/ 57 h 921"/>
              <a:gd name="T8" fmla="*/ 2491 w 5904"/>
              <a:gd name="T9" fmla="*/ 72 h 921"/>
              <a:gd name="T10" fmla="*/ 3673 w 5904"/>
              <a:gd name="T11" fmla="*/ 65 h 921"/>
              <a:gd name="T12" fmla="*/ 4886 w 5904"/>
              <a:gd name="T13" fmla="*/ 42 h 921"/>
              <a:gd name="T14" fmla="*/ 5432 w 5904"/>
              <a:gd name="T15" fmla="*/ 12 h 921"/>
              <a:gd name="T16" fmla="*/ 5904 w 5904"/>
              <a:gd name="T17" fmla="*/ 9 h 921"/>
              <a:gd name="T18" fmla="*/ 5904 w 5904"/>
              <a:gd name="T19" fmla="*/ 921 h 921"/>
              <a:gd name="T20" fmla="*/ 0 w 5904"/>
              <a:gd name="T21" fmla="*/ 873 h 921"/>
              <a:gd name="T22" fmla="*/ 35 w 5904"/>
              <a:gd name="T23" fmla="*/ 19 h 921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5904"/>
              <a:gd name="T37" fmla="*/ 0 h 921"/>
              <a:gd name="T38" fmla="*/ 5904 w 5904"/>
              <a:gd name="T39" fmla="*/ 921 h 921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5904" h="921">
                <a:moveTo>
                  <a:pt x="35" y="19"/>
                </a:moveTo>
                <a:cubicBezTo>
                  <a:pt x="371" y="32"/>
                  <a:pt x="458" y="36"/>
                  <a:pt x="892" y="42"/>
                </a:cubicBezTo>
                <a:cubicBezTo>
                  <a:pt x="1571" y="26"/>
                  <a:pt x="1322" y="13"/>
                  <a:pt x="1642" y="34"/>
                </a:cubicBezTo>
                <a:cubicBezTo>
                  <a:pt x="1814" y="80"/>
                  <a:pt x="1892" y="52"/>
                  <a:pt x="2142" y="57"/>
                </a:cubicBezTo>
                <a:cubicBezTo>
                  <a:pt x="2298" y="97"/>
                  <a:pt x="2142" y="82"/>
                  <a:pt x="2491" y="72"/>
                </a:cubicBezTo>
                <a:cubicBezTo>
                  <a:pt x="2771" y="28"/>
                  <a:pt x="3356" y="70"/>
                  <a:pt x="3673" y="65"/>
                </a:cubicBezTo>
                <a:cubicBezTo>
                  <a:pt x="4076" y="23"/>
                  <a:pt x="4480" y="45"/>
                  <a:pt x="4886" y="42"/>
                </a:cubicBezTo>
                <a:cubicBezTo>
                  <a:pt x="5043" y="0"/>
                  <a:pt x="5283" y="77"/>
                  <a:pt x="5432" y="12"/>
                </a:cubicBezTo>
                <a:lnTo>
                  <a:pt x="5904" y="9"/>
                </a:lnTo>
                <a:lnTo>
                  <a:pt x="5904" y="921"/>
                </a:lnTo>
                <a:lnTo>
                  <a:pt x="0" y="873"/>
                </a:lnTo>
                <a:lnTo>
                  <a:pt x="35" y="19"/>
                </a:lnTo>
                <a:close/>
              </a:path>
            </a:pathLst>
          </a:custGeom>
          <a:solidFill>
            <a:srgbClr val="FED0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3" name="Freeform 150"/>
          <p:cNvSpPr>
            <a:spLocks/>
          </p:cNvSpPr>
          <p:nvPr/>
        </p:nvSpPr>
        <p:spPr bwMode="auto">
          <a:xfrm flipH="1">
            <a:off x="-1" y="5181600"/>
            <a:ext cx="9220201" cy="596900"/>
          </a:xfrm>
          <a:custGeom>
            <a:avLst/>
            <a:gdLst>
              <a:gd name="T0" fmla="*/ 0 w 6051"/>
              <a:gd name="T1" fmla="*/ 75 h 868"/>
              <a:gd name="T2" fmla="*/ 372 w 6051"/>
              <a:gd name="T3" fmla="*/ 44 h 868"/>
              <a:gd name="T4" fmla="*/ 584 w 6051"/>
              <a:gd name="T5" fmla="*/ 37 h 868"/>
              <a:gd name="T6" fmla="*/ 652 w 6051"/>
              <a:gd name="T7" fmla="*/ 67 h 868"/>
              <a:gd name="T8" fmla="*/ 1084 w 6051"/>
              <a:gd name="T9" fmla="*/ 60 h 868"/>
              <a:gd name="T10" fmla="*/ 1372 w 6051"/>
              <a:gd name="T11" fmla="*/ 90 h 868"/>
              <a:gd name="T12" fmla="*/ 1668 w 6051"/>
              <a:gd name="T13" fmla="*/ 97 h 868"/>
              <a:gd name="T14" fmla="*/ 2198 w 6051"/>
              <a:gd name="T15" fmla="*/ 90 h 868"/>
              <a:gd name="T16" fmla="*/ 2304 w 6051"/>
              <a:gd name="T17" fmla="*/ 105 h 868"/>
              <a:gd name="T18" fmla="*/ 2411 w 6051"/>
              <a:gd name="T19" fmla="*/ 97 h 868"/>
              <a:gd name="T20" fmla="*/ 2517 w 6051"/>
              <a:gd name="T21" fmla="*/ 67 h 868"/>
              <a:gd name="T22" fmla="*/ 2646 w 6051"/>
              <a:gd name="T23" fmla="*/ 90 h 868"/>
              <a:gd name="T24" fmla="*/ 2903 w 6051"/>
              <a:gd name="T25" fmla="*/ 67 h 868"/>
              <a:gd name="T26" fmla="*/ 3040 w 6051"/>
              <a:gd name="T27" fmla="*/ 90 h 868"/>
              <a:gd name="T28" fmla="*/ 3411 w 6051"/>
              <a:gd name="T29" fmla="*/ 97 h 868"/>
              <a:gd name="T30" fmla="*/ 4267 w 6051"/>
              <a:gd name="T31" fmla="*/ 60 h 868"/>
              <a:gd name="T32" fmla="*/ 4866 w 6051"/>
              <a:gd name="T33" fmla="*/ 75 h 868"/>
              <a:gd name="T34" fmla="*/ 5715 w 6051"/>
              <a:gd name="T35" fmla="*/ 52 h 868"/>
              <a:gd name="T36" fmla="*/ 6033 w 6051"/>
              <a:gd name="T37" fmla="*/ 29 h 868"/>
              <a:gd name="T38" fmla="*/ 6051 w 6051"/>
              <a:gd name="T39" fmla="*/ 868 h 868"/>
              <a:gd name="T40" fmla="*/ 3 w 6051"/>
              <a:gd name="T41" fmla="*/ 820 h 868"/>
              <a:gd name="T42" fmla="*/ 0 w 6051"/>
              <a:gd name="T43" fmla="*/ 75 h 868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6051"/>
              <a:gd name="T67" fmla="*/ 0 h 868"/>
              <a:gd name="T68" fmla="*/ 6051 w 6051"/>
              <a:gd name="T69" fmla="*/ 868 h 868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6051" h="868">
                <a:moveTo>
                  <a:pt x="0" y="75"/>
                </a:moveTo>
                <a:cubicBezTo>
                  <a:pt x="196" y="69"/>
                  <a:pt x="229" y="69"/>
                  <a:pt x="372" y="44"/>
                </a:cubicBezTo>
                <a:cubicBezTo>
                  <a:pt x="444" y="54"/>
                  <a:pt x="512" y="50"/>
                  <a:pt x="584" y="37"/>
                </a:cubicBezTo>
                <a:cubicBezTo>
                  <a:pt x="614" y="44"/>
                  <a:pt x="624" y="58"/>
                  <a:pt x="652" y="67"/>
                </a:cubicBezTo>
                <a:cubicBezTo>
                  <a:pt x="817" y="48"/>
                  <a:pt x="853" y="54"/>
                  <a:pt x="1084" y="60"/>
                </a:cubicBezTo>
                <a:cubicBezTo>
                  <a:pt x="1169" y="116"/>
                  <a:pt x="1278" y="56"/>
                  <a:pt x="1372" y="90"/>
                </a:cubicBezTo>
                <a:cubicBezTo>
                  <a:pt x="1474" y="83"/>
                  <a:pt x="1567" y="84"/>
                  <a:pt x="1668" y="97"/>
                </a:cubicBezTo>
                <a:cubicBezTo>
                  <a:pt x="1845" y="90"/>
                  <a:pt x="2021" y="98"/>
                  <a:pt x="2198" y="90"/>
                </a:cubicBezTo>
                <a:cubicBezTo>
                  <a:pt x="2240" y="81"/>
                  <a:pt x="2268" y="80"/>
                  <a:pt x="2304" y="105"/>
                </a:cubicBezTo>
                <a:cubicBezTo>
                  <a:pt x="2340" y="102"/>
                  <a:pt x="2376" y="102"/>
                  <a:pt x="2411" y="97"/>
                </a:cubicBezTo>
                <a:cubicBezTo>
                  <a:pt x="2444" y="92"/>
                  <a:pt x="2484" y="74"/>
                  <a:pt x="2517" y="67"/>
                </a:cubicBezTo>
                <a:cubicBezTo>
                  <a:pt x="2573" y="72"/>
                  <a:pt x="2599" y="74"/>
                  <a:pt x="2646" y="90"/>
                </a:cubicBezTo>
                <a:cubicBezTo>
                  <a:pt x="2739" y="86"/>
                  <a:pt x="2817" y="90"/>
                  <a:pt x="2903" y="67"/>
                </a:cubicBezTo>
                <a:cubicBezTo>
                  <a:pt x="2955" y="72"/>
                  <a:pt x="2993" y="74"/>
                  <a:pt x="3040" y="90"/>
                </a:cubicBezTo>
                <a:cubicBezTo>
                  <a:pt x="3161" y="86"/>
                  <a:pt x="3290" y="69"/>
                  <a:pt x="3411" y="97"/>
                </a:cubicBezTo>
                <a:cubicBezTo>
                  <a:pt x="3703" y="91"/>
                  <a:pt x="3975" y="66"/>
                  <a:pt x="4267" y="60"/>
                </a:cubicBezTo>
                <a:cubicBezTo>
                  <a:pt x="4517" y="78"/>
                  <a:pt x="4466" y="81"/>
                  <a:pt x="4866" y="75"/>
                </a:cubicBezTo>
                <a:cubicBezTo>
                  <a:pt x="5148" y="0"/>
                  <a:pt x="5319" y="56"/>
                  <a:pt x="5715" y="52"/>
                </a:cubicBezTo>
                <a:cubicBezTo>
                  <a:pt x="5798" y="23"/>
                  <a:pt x="5942" y="29"/>
                  <a:pt x="6033" y="29"/>
                </a:cubicBezTo>
                <a:lnTo>
                  <a:pt x="6051" y="868"/>
                </a:lnTo>
                <a:lnTo>
                  <a:pt x="3" y="820"/>
                </a:lnTo>
                <a:lnTo>
                  <a:pt x="0" y="75"/>
                </a:lnTo>
                <a:close/>
              </a:path>
            </a:pathLst>
          </a:custGeom>
          <a:solidFill>
            <a:srgbClr val="FF9966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4" name="Freeform 149"/>
          <p:cNvSpPr>
            <a:spLocks/>
          </p:cNvSpPr>
          <p:nvPr/>
        </p:nvSpPr>
        <p:spPr bwMode="auto">
          <a:xfrm flipH="1">
            <a:off x="-2" y="5867400"/>
            <a:ext cx="9220202" cy="1219200"/>
          </a:xfrm>
          <a:custGeom>
            <a:avLst/>
            <a:gdLst>
              <a:gd name="T0" fmla="*/ 0 w 6051"/>
              <a:gd name="T1" fmla="*/ 75 h 868"/>
              <a:gd name="T2" fmla="*/ 372 w 6051"/>
              <a:gd name="T3" fmla="*/ 44 h 868"/>
              <a:gd name="T4" fmla="*/ 584 w 6051"/>
              <a:gd name="T5" fmla="*/ 37 h 868"/>
              <a:gd name="T6" fmla="*/ 652 w 6051"/>
              <a:gd name="T7" fmla="*/ 67 h 868"/>
              <a:gd name="T8" fmla="*/ 1084 w 6051"/>
              <a:gd name="T9" fmla="*/ 60 h 868"/>
              <a:gd name="T10" fmla="*/ 1372 w 6051"/>
              <a:gd name="T11" fmla="*/ 90 h 868"/>
              <a:gd name="T12" fmla="*/ 1668 w 6051"/>
              <a:gd name="T13" fmla="*/ 97 h 868"/>
              <a:gd name="T14" fmla="*/ 2198 w 6051"/>
              <a:gd name="T15" fmla="*/ 90 h 868"/>
              <a:gd name="T16" fmla="*/ 2304 w 6051"/>
              <a:gd name="T17" fmla="*/ 105 h 868"/>
              <a:gd name="T18" fmla="*/ 2411 w 6051"/>
              <a:gd name="T19" fmla="*/ 97 h 868"/>
              <a:gd name="T20" fmla="*/ 2517 w 6051"/>
              <a:gd name="T21" fmla="*/ 67 h 868"/>
              <a:gd name="T22" fmla="*/ 2646 w 6051"/>
              <a:gd name="T23" fmla="*/ 90 h 868"/>
              <a:gd name="T24" fmla="*/ 2903 w 6051"/>
              <a:gd name="T25" fmla="*/ 67 h 868"/>
              <a:gd name="T26" fmla="*/ 3040 w 6051"/>
              <a:gd name="T27" fmla="*/ 90 h 868"/>
              <a:gd name="T28" fmla="*/ 3411 w 6051"/>
              <a:gd name="T29" fmla="*/ 97 h 868"/>
              <a:gd name="T30" fmla="*/ 4267 w 6051"/>
              <a:gd name="T31" fmla="*/ 60 h 868"/>
              <a:gd name="T32" fmla="*/ 4866 w 6051"/>
              <a:gd name="T33" fmla="*/ 75 h 868"/>
              <a:gd name="T34" fmla="*/ 5715 w 6051"/>
              <a:gd name="T35" fmla="*/ 52 h 868"/>
              <a:gd name="T36" fmla="*/ 6033 w 6051"/>
              <a:gd name="T37" fmla="*/ 29 h 868"/>
              <a:gd name="T38" fmla="*/ 6051 w 6051"/>
              <a:gd name="T39" fmla="*/ 868 h 868"/>
              <a:gd name="T40" fmla="*/ 3 w 6051"/>
              <a:gd name="T41" fmla="*/ 820 h 868"/>
              <a:gd name="T42" fmla="*/ 0 w 6051"/>
              <a:gd name="T43" fmla="*/ 75 h 868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6051"/>
              <a:gd name="T67" fmla="*/ 0 h 868"/>
              <a:gd name="T68" fmla="*/ 6051 w 6051"/>
              <a:gd name="T69" fmla="*/ 868 h 868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6051" h="868">
                <a:moveTo>
                  <a:pt x="0" y="75"/>
                </a:moveTo>
                <a:cubicBezTo>
                  <a:pt x="196" y="69"/>
                  <a:pt x="229" y="69"/>
                  <a:pt x="372" y="44"/>
                </a:cubicBezTo>
                <a:cubicBezTo>
                  <a:pt x="444" y="54"/>
                  <a:pt x="512" y="50"/>
                  <a:pt x="584" y="37"/>
                </a:cubicBezTo>
                <a:cubicBezTo>
                  <a:pt x="614" y="44"/>
                  <a:pt x="624" y="58"/>
                  <a:pt x="652" y="67"/>
                </a:cubicBezTo>
                <a:cubicBezTo>
                  <a:pt x="817" y="48"/>
                  <a:pt x="853" y="54"/>
                  <a:pt x="1084" y="60"/>
                </a:cubicBezTo>
                <a:cubicBezTo>
                  <a:pt x="1169" y="116"/>
                  <a:pt x="1278" y="56"/>
                  <a:pt x="1372" y="90"/>
                </a:cubicBezTo>
                <a:cubicBezTo>
                  <a:pt x="1474" y="83"/>
                  <a:pt x="1567" y="84"/>
                  <a:pt x="1668" y="97"/>
                </a:cubicBezTo>
                <a:cubicBezTo>
                  <a:pt x="1845" y="90"/>
                  <a:pt x="2021" y="98"/>
                  <a:pt x="2198" y="90"/>
                </a:cubicBezTo>
                <a:cubicBezTo>
                  <a:pt x="2240" y="81"/>
                  <a:pt x="2268" y="80"/>
                  <a:pt x="2304" y="105"/>
                </a:cubicBezTo>
                <a:cubicBezTo>
                  <a:pt x="2340" y="102"/>
                  <a:pt x="2376" y="102"/>
                  <a:pt x="2411" y="97"/>
                </a:cubicBezTo>
                <a:cubicBezTo>
                  <a:pt x="2444" y="92"/>
                  <a:pt x="2484" y="74"/>
                  <a:pt x="2517" y="67"/>
                </a:cubicBezTo>
                <a:cubicBezTo>
                  <a:pt x="2573" y="72"/>
                  <a:pt x="2599" y="74"/>
                  <a:pt x="2646" y="90"/>
                </a:cubicBezTo>
                <a:cubicBezTo>
                  <a:pt x="2739" y="86"/>
                  <a:pt x="2817" y="90"/>
                  <a:pt x="2903" y="67"/>
                </a:cubicBezTo>
                <a:cubicBezTo>
                  <a:pt x="2955" y="72"/>
                  <a:pt x="2993" y="74"/>
                  <a:pt x="3040" y="90"/>
                </a:cubicBezTo>
                <a:cubicBezTo>
                  <a:pt x="3161" y="86"/>
                  <a:pt x="3290" y="69"/>
                  <a:pt x="3411" y="97"/>
                </a:cubicBezTo>
                <a:cubicBezTo>
                  <a:pt x="3703" y="91"/>
                  <a:pt x="3975" y="66"/>
                  <a:pt x="4267" y="60"/>
                </a:cubicBezTo>
                <a:cubicBezTo>
                  <a:pt x="4517" y="78"/>
                  <a:pt x="4466" y="81"/>
                  <a:pt x="4866" y="75"/>
                </a:cubicBezTo>
                <a:cubicBezTo>
                  <a:pt x="5148" y="0"/>
                  <a:pt x="5319" y="56"/>
                  <a:pt x="5715" y="52"/>
                </a:cubicBezTo>
                <a:cubicBezTo>
                  <a:pt x="5798" y="23"/>
                  <a:pt x="5942" y="29"/>
                  <a:pt x="6033" y="29"/>
                </a:cubicBezTo>
                <a:lnTo>
                  <a:pt x="6051" y="868"/>
                </a:lnTo>
                <a:lnTo>
                  <a:pt x="3" y="820"/>
                </a:lnTo>
                <a:lnTo>
                  <a:pt x="0" y="75"/>
                </a:lnTo>
                <a:close/>
              </a:path>
            </a:pathLst>
          </a:custGeom>
          <a:solidFill>
            <a:srgbClr val="FF9966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5" name="Freeform 148"/>
          <p:cNvSpPr>
            <a:spLocks/>
          </p:cNvSpPr>
          <p:nvPr/>
        </p:nvSpPr>
        <p:spPr bwMode="auto">
          <a:xfrm>
            <a:off x="1" y="5638800"/>
            <a:ext cx="9220200" cy="762000"/>
          </a:xfrm>
          <a:custGeom>
            <a:avLst/>
            <a:gdLst>
              <a:gd name="T0" fmla="*/ 0 w 6051"/>
              <a:gd name="T1" fmla="*/ 75 h 868"/>
              <a:gd name="T2" fmla="*/ 372 w 6051"/>
              <a:gd name="T3" fmla="*/ 44 h 868"/>
              <a:gd name="T4" fmla="*/ 584 w 6051"/>
              <a:gd name="T5" fmla="*/ 37 h 868"/>
              <a:gd name="T6" fmla="*/ 652 w 6051"/>
              <a:gd name="T7" fmla="*/ 67 h 868"/>
              <a:gd name="T8" fmla="*/ 1084 w 6051"/>
              <a:gd name="T9" fmla="*/ 60 h 868"/>
              <a:gd name="T10" fmla="*/ 1372 w 6051"/>
              <a:gd name="T11" fmla="*/ 90 h 868"/>
              <a:gd name="T12" fmla="*/ 1668 w 6051"/>
              <a:gd name="T13" fmla="*/ 97 h 868"/>
              <a:gd name="T14" fmla="*/ 2198 w 6051"/>
              <a:gd name="T15" fmla="*/ 90 h 868"/>
              <a:gd name="T16" fmla="*/ 2304 w 6051"/>
              <a:gd name="T17" fmla="*/ 105 h 868"/>
              <a:gd name="T18" fmla="*/ 2411 w 6051"/>
              <a:gd name="T19" fmla="*/ 97 h 868"/>
              <a:gd name="T20" fmla="*/ 2517 w 6051"/>
              <a:gd name="T21" fmla="*/ 67 h 868"/>
              <a:gd name="T22" fmla="*/ 2646 w 6051"/>
              <a:gd name="T23" fmla="*/ 90 h 868"/>
              <a:gd name="T24" fmla="*/ 2903 w 6051"/>
              <a:gd name="T25" fmla="*/ 67 h 868"/>
              <a:gd name="T26" fmla="*/ 3040 w 6051"/>
              <a:gd name="T27" fmla="*/ 90 h 868"/>
              <a:gd name="T28" fmla="*/ 3411 w 6051"/>
              <a:gd name="T29" fmla="*/ 97 h 868"/>
              <a:gd name="T30" fmla="*/ 4267 w 6051"/>
              <a:gd name="T31" fmla="*/ 60 h 868"/>
              <a:gd name="T32" fmla="*/ 4866 w 6051"/>
              <a:gd name="T33" fmla="*/ 75 h 868"/>
              <a:gd name="T34" fmla="*/ 5715 w 6051"/>
              <a:gd name="T35" fmla="*/ 52 h 868"/>
              <a:gd name="T36" fmla="*/ 6033 w 6051"/>
              <a:gd name="T37" fmla="*/ 29 h 868"/>
              <a:gd name="T38" fmla="*/ 6051 w 6051"/>
              <a:gd name="T39" fmla="*/ 868 h 868"/>
              <a:gd name="T40" fmla="*/ 3 w 6051"/>
              <a:gd name="T41" fmla="*/ 820 h 868"/>
              <a:gd name="T42" fmla="*/ 0 w 6051"/>
              <a:gd name="T43" fmla="*/ 75 h 868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6051"/>
              <a:gd name="T67" fmla="*/ 0 h 868"/>
              <a:gd name="T68" fmla="*/ 6051 w 6051"/>
              <a:gd name="T69" fmla="*/ 868 h 868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6051" h="868">
                <a:moveTo>
                  <a:pt x="0" y="75"/>
                </a:moveTo>
                <a:cubicBezTo>
                  <a:pt x="196" y="69"/>
                  <a:pt x="229" y="69"/>
                  <a:pt x="372" y="44"/>
                </a:cubicBezTo>
                <a:cubicBezTo>
                  <a:pt x="444" y="54"/>
                  <a:pt x="512" y="50"/>
                  <a:pt x="584" y="37"/>
                </a:cubicBezTo>
                <a:cubicBezTo>
                  <a:pt x="614" y="44"/>
                  <a:pt x="624" y="58"/>
                  <a:pt x="652" y="67"/>
                </a:cubicBezTo>
                <a:cubicBezTo>
                  <a:pt x="817" y="48"/>
                  <a:pt x="853" y="54"/>
                  <a:pt x="1084" y="60"/>
                </a:cubicBezTo>
                <a:cubicBezTo>
                  <a:pt x="1169" y="116"/>
                  <a:pt x="1278" y="56"/>
                  <a:pt x="1372" y="90"/>
                </a:cubicBezTo>
                <a:cubicBezTo>
                  <a:pt x="1474" y="83"/>
                  <a:pt x="1567" y="84"/>
                  <a:pt x="1668" y="97"/>
                </a:cubicBezTo>
                <a:cubicBezTo>
                  <a:pt x="1845" y="90"/>
                  <a:pt x="2021" y="98"/>
                  <a:pt x="2198" y="90"/>
                </a:cubicBezTo>
                <a:cubicBezTo>
                  <a:pt x="2240" y="81"/>
                  <a:pt x="2268" y="80"/>
                  <a:pt x="2304" y="105"/>
                </a:cubicBezTo>
                <a:cubicBezTo>
                  <a:pt x="2340" y="102"/>
                  <a:pt x="2376" y="102"/>
                  <a:pt x="2411" y="97"/>
                </a:cubicBezTo>
                <a:cubicBezTo>
                  <a:pt x="2444" y="92"/>
                  <a:pt x="2484" y="74"/>
                  <a:pt x="2517" y="67"/>
                </a:cubicBezTo>
                <a:cubicBezTo>
                  <a:pt x="2573" y="72"/>
                  <a:pt x="2599" y="74"/>
                  <a:pt x="2646" y="90"/>
                </a:cubicBezTo>
                <a:cubicBezTo>
                  <a:pt x="2739" y="86"/>
                  <a:pt x="2817" y="90"/>
                  <a:pt x="2903" y="67"/>
                </a:cubicBezTo>
                <a:cubicBezTo>
                  <a:pt x="2955" y="72"/>
                  <a:pt x="2993" y="74"/>
                  <a:pt x="3040" y="90"/>
                </a:cubicBezTo>
                <a:cubicBezTo>
                  <a:pt x="3161" y="86"/>
                  <a:pt x="3290" y="69"/>
                  <a:pt x="3411" y="97"/>
                </a:cubicBezTo>
                <a:cubicBezTo>
                  <a:pt x="3703" y="91"/>
                  <a:pt x="3975" y="66"/>
                  <a:pt x="4267" y="60"/>
                </a:cubicBezTo>
                <a:cubicBezTo>
                  <a:pt x="4517" y="78"/>
                  <a:pt x="4466" y="81"/>
                  <a:pt x="4866" y="75"/>
                </a:cubicBezTo>
                <a:cubicBezTo>
                  <a:pt x="5148" y="0"/>
                  <a:pt x="5319" y="56"/>
                  <a:pt x="5715" y="52"/>
                </a:cubicBezTo>
                <a:cubicBezTo>
                  <a:pt x="5798" y="23"/>
                  <a:pt x="5942" y="29"/>
                  <a:pt x="6033" y="29"/>
                </a:cubicBezTo>
                <a:lnTo>
                  <a:pt x="6051" y="868"/>
                </a:lnTo>
                <a:lnTo>
                  <a:pt x="3" y="820"/>
                </a:lnTo>
                <a:lnTo>
                  <a:pt x="0" y="75"/>
                </a:lnTo>
                <a:close/>
              </a:path>
            </a:pathLst>
          </a:custGeom>
          <a:solidFill>
            <a:srgbClr val="FF9966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6" name="Freeform 147"/>
          <p:cNvSpPr>
            <a:spLocks/>
          </p:cNvSpPr>
          <p:nvPr/>
        </p:nvSpPr>
        <p:spPr bwMode="auto">
          <a:xfrm>
            <a:off x="-2" y="5410200"/>
            <a:ext cx="9220202" cy="1219200"/>
          </a:xfrm>
          <a:custGeom>
            <a:avLst/>
            <a:gdLst>
              <a:gd name="T0" fmla="*/ 0 w 6051"/>
              <a:gd name="T1" fmla="*/ 75 h 868"/>
              <a:gd name="T2" fmla="*/ 372 w 6051"/>
              <a:gd name="T3" fmla="*/ 44 h 868"/>
              <a:gd name="T4" fmla="*/ 584 w 6051"/>
              <a:gd name="T5" fmla="*/ 37 h 868"/>
              <a:gd name="T6" fmla="*/ 652 w 6051"/>
              <a:gd name="T7" fmla="*/ 67 h 868"/>
              <a:gd name="T8" fmla="*/ 1084 w 6051"/>
              <a:gd name="T9" fmla="*/ 60 h 868"/>
              <a:gd name="T10" fmla="*/ 1372 w 6051"/>
              <a:gd name="T11" fmla="*/ 90 h 868"/>
              <a:gd name="T12" fmla="*/ 1668 w 6051"/>
              <a:gd name="T13" fmla="*/ 97 h 868"/>
              <a:gd name="T14" fmla="*/ 2198 w 6051"/>
              <a:gd name="T15" fmla="*/ 90 h 868"/>
              <a:gd name="T16" fmla="*/ 2304 w 6051"/>
              <a:gd name="T17" fmla="*/ 105 h 868"/>
              <a:gd name="T18" fmla="*/ 2411 w 6051"/>
              <a:gd name="T19" fmla="*/ 97 h 868"/>
              <a:gd name="T20" fmla="*/ 2517 w 6051"/>
              <a:gd name="T21" fmla="*/ 67 h 868"/>
              <a:gd name="T22" fmla="*/ 2646 w 6051"/>
              <a:gd name="T23" fmla="*/ 90 h 868"/>
              <a:gd name="T24" fmla="*/ 2903 w 6051"/>
              <a:gd name="T25" fmla="*/ 67 h 868"/>
              <a:gd name="T26" fmla="*/ 3040 w 6051"/>
              <a:gd name="T27" fmla="*/ 90 h 868"/>
              <a:gd name="T28" fmla="*/ 3411 w 6051"/>
              <a:gd name="T29" fmla="*/ 97 h 868"/>
              <a:gd name="T30" fmla="*/ 4267 w 6051"/>
              <a:gd name="T31" fmla="*/ 60 h 868"/>
              <a:gd name="T32" fmla="*/ 4866 w 6051"/>
              <a:gd name="T33" fmla="*/ 75 h 868"/>
              <a:gd name="T34" fmla="*/ 5715 w 6051"/>
              <a:gd name="T35" fmla="*/ 52 h 868"/>
              <a:gd name="T36" fmla="*/ 6033 w 6051"/>
              <a:gd name="T37" fmla="*/ 29 h 868"/>
              <a:gd name="T38" fmla="*/ 6051 w 6051"/>
              <a:gd name="T39" fmla="*/ 868 h 868"/>
              <a:gd name="T40" fmla="*/ 3 w 6051"/>
              <a:gd name="T41" fmla="*/ 820 h 868"/>
              <a:gd name="T42" fmla="*/ 0 w 6051"/>
              <a:gd name="T43" fmla="*/ 75 h 868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6051"/>
              <a:gd name="T67" fmla="*/ 0 h 868"/>
              <a:gd name="T68" fmla="*/ 6051 w 6051"/>
              <a:gd name="T69" fmla="*/ 868 h 868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6051" h="868">
                <a:moveTo>
                  <a:pt x="0" y="75"/>
                </a:moveTo>
                <a:cubicBezTo>
                  <a:pt x="196" y="69"/>
                  <a:pt x="229" y="69"/>
                  <a:pt x="372" y="44"/>
                </a:cubicBezTo>
                <a:cubicBezTo>
                  <a:pt x="444" y="54"/>
                  <a:pt x="512" y="50"/>
                  <a:pt x="584" y="37"/>
                </a:cubicBezTo>
                <a:cubicBezTo>
                  <a:pt x="614" y="44"/>
                  <a:pt x="624" y="58"/>
                  <a:pt x="652" y="67"/>
                </a:cubicBezTo>
                <a:cubicBezTo>
                  <a:pt x="817" y="48"/>
                  <a:pt x="853" y="54"/>
                  <a:pt x="1084" y="60"/>
                </a:cubicBezTo>
                <a:cubicBezTo>
                  <a:pt x="1169" y="116"/>
                  <a:pt x="1278" y="56"/>
                  <a:pt x="1372" y="90"/>
                </a:cubicBezTo>
                <a:cubicBezTo>
                  <a:pt x="1474" y="83"/>
                  <a:pt x="1567" y="84"/>
                  <a:pt x="1668" y="97"/>
                </a:cubicBezTo>
                <a:cubicBezTo>
                  <a:pt x="1845" y="90"/>
                  <a:pt x="2021" y="98"/>
                  <a:pt x="2198" y="90"/>
                </a:cubicBezTo>
                <a:cubicBezTo>
                  <a:pt x="2240" y="81"/>
                  <a:pt x="2268" y="80"/>
                  <a:pt x="2304" y="105"/>
                </a:cubicBezTo>
                <a:cubicBezTo>
                  <a:pt x="2340" y="102"/>
                  <a:pt x="2376" y="102"/>
                  <a:pt x="2411" y="97"/>
                </a:cubicBezTo>
                <a:cubicBezTo>
                  <a:pt x="2444" y="92"/>
                  <a:pt x="2484" y="74"/>
                  <a:pt x="2517" y="67"/>
                </a:cubicBezTo>
                <a:cubicBezTo>
                  <a:pt x="2573" y="72"/>
                  <a:pt x="2599" y="74"/>
                  <a:pt x="2646" y="90"/>
                </a:cubicBezTo>
                <a:cubicBezTo>
                  <a:pt x="2739" y="86"/>
                  <a:pt x="2817" y="90"/>
                  <a:pt x="2903" y="67"/>
                </a:cubicBezTo>
                <a:cubicBezTo>
                  <a:pt x="2955" y="72"/>
                  <a:pt x="2993" y="74"/>
                  <a:pt x="3040" y="90"/>
                </a:cubicBezTo>
                <a:cubicBezTo>
                  <a:pt x="3161" y="86"/>
                  <a:pt x="3290" y="69"/>
                  <a:pt x="3411" y="97"/>
                </a:cubicBezTo>
                <a:cubicBezTo>
                  <a:pt x="3703" y="91"/>
                  <a:pt x="3975" y="66"/>
                  <a:pt x="4267" y="60"/>
                </a:cubicBezTo>
                <a:cubicBezTo>
                  <a:pt x="4517" y="78"/>
                  <a:pt x="4466" y="81"/>
                  <a:pt x="4866" y="75"/>
                </a:cubicBezTo>
                <a:cubicBezTo>
                  <a:pt x="5148" y="0"/>
                  <a:pt x="5319" y="56"/>
                  <a:pt x="5715" y="52"/>
                </a:cubicBezTo>
                <a:cubicBezTo>
                  <a:pt x="5798" y="23"/>
                  <a:pt x="5942" y="29"/>
                  <a:pt x="6033" y="29"/>
                </a:cubicBezTo>
                <a:lnTo>
                  <a:pt x="6051" y="868"/>
                </a:lnTo>
                <a:lnTo>
                  <a:pt x="3" y="820"/>
                </a:lnTo>
                <a:lnTo>
                  <a:pt x="0" y="75"/>
                </a:lnTo>
                <a:close/>
              </a:path>
            </a:pathLst>
          </a:custGeom>
          <a:solidFill>
            <a:srgbClr val="FF9966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7" name="Freeform 160"/>
          <p:cNvSpPr>
            <a:spLocks/>
          </p:cNvSpPr>
          <p:nvPr/>
        </p:nvSpPr>
        <p:spPr bwMode="auto">
          <a:xfrm>
            <a:off x="2999581" y="5207405"/>
            <a:ext cx="3411538" cy="1697037"/>
          </a:xfrm>
          <a:custGeom>
            <a:avLst/>
            <a:gdLst>
              <a:gd name="T0" fmla="*/ 671 w 2149"/>
              <a:gd name="T1" fmla="*/ 36 h 1069"/>
              <a:gd name="T2" fmla="*/ 656 w 2149"/>
              <a:gd name="T3" fmla="*/ 58 h 1069"/>
              <a:gd name="T4" fmla="*/ 633 w 2149"/>
              <a:gd name="T5" fmla="*/ 81 h 1069"/>
              <a:gd name="T6" fmla="*/ 603 w 2149"/>
              <a:gd name="T7" fmla="*/ 127 h 1069"/>
              <a:gd name="T8" fmla="*/ 595 w 2149"/>
              <a:gd name="T9" fmla="*/ 187 h 1069"/>
              <a:gd name="T10" fmla="*/ 535 w 2149"/>
              <a:gd name="T11" fmla="*/ 218 h 1069"/>
              <a:gd name="T12" fmla="*/ 550 w 2149"/>
              <a:gd name="T13" fmla="*/ 248 h 1069"/>
              <a:gd name="T14" fmla="*/ 558 w 2149"/>
              <a:gd name="T15" fmla="*/ 271 h 1069"/>
              <a:gd name="T16" fmla="*/ 467 w 2149"/>
              <a:gd name="T17" fmla="*/ 286 h 1069"/>
              <a:gd name="T18" fmla="*/ 406 w 2149"/>
              <a:gd name="T19" fmla="*/ 331 h 1069"/>
              <a:gd name="T20" fmla="*/ 421 w 2149"/>
              <a:gd name="T21" fmla="*/ 354 h 1069"/>
              <a:gd name="T22" fmla="*/ 391 w 2149"/>
              <a:gd name="T23" fmla="*/ 369 h 1069"/>
              <a:gd name="T24" fmla="*/ 285 w 2149"/>
              <a:gd name="T25" fmla="*/ 407 h 1069"/>
              <a:gd name="T26" fmla="*/ 307 w 2149"/>
              <a:gd name="T27" fmla="*/ 468 h 1069"/>
              <a:gd name="T28" fmla="*/ 194 w 2149"/>
              <a:gd name="T29" fmla="*/ 498 h 1069"/>
              <a:gd name="T30" fmla="*/ 103 w 2149"/>
              <a:gd name="T31" fmla="*/ 551 h 1069"/>
              <a:gd name="T32" fmla="*/ 323 w 2149"/>
              <a:gd name="T33" fmla="*/ 604 h 1069"/>
              <a:gd name="T34" fmla="*/ 633 w 2149"/>
              <a:gd name="T35" fmla="*/ 634 h 1069"/>
              <a:gd name="T36" fmla="*/ 785 w 2149"/>
              <a:gd name="T37" fmla="*/ 672 h 1069"/>
              <a:gd name="T38" fmla="*/ 2149 w 2149"/>
              <a:gd name="T39" fmla="*/ 634 h 1069"/>
              <a:gd name="T40" fmla="*/ 2104 w 2149"/>
              <a:gd name="T41" fmla="*/ 597 h 1069"/>
              <a:gd name="T42" fmla="*/ 2096 w 2149"/>
              <a:gd name="T43" fmla="*/ 574 h 1069"/>
              <a:gd name="T44" fmla="*/ 2005 w 2149"/>
              <a:gd name="T45" fmla="*/ 521 h 1069"/>
              <a:gd name="T46" fmla="*/ 2020 w 2149"/>
              <a:gd name="T47" fmla="*/ 490 h 1069"/>
              <a:gd name="T48" fmla="*/ 2035 w 2149"/>
              <a:gd name="T49" fmla="*/ 468 h 1069"/>
              <a:gd name="T50" fmla="*/ 1967 w 2149"/>
              <a:gd name="T51" fmla="*/ 437 h 1069"/>
              <a:gd name="T52" fmla="*/ 1945 w 2149"/>
              <a:gd name="T53" fmla="*/ 422 h 1069"/>
              <a:gd name="T54" fmla="*/ 1869 w 2149"/>
              <a:gd name="T55" fmla="*/ 400 h 1069"/>
              <a:gd name="T56" fmla="*/ 1945 w 2149"/>
              <a:gd name="T57" fmla="*/ 354 h 1069"/>
              <a:gd name="T58" fmla="*/ 1793 w 2149"/>
              <a:gd name="T59" fmla="*/ 309 h 1069"/>
              <a:gd name="T60" fmla="*/ 1732 w 2149"/>
              <a:gd name="T61" fmla="*/ 263 h 1069"/>
              <a:gd name="T62" fmla="*/ 1710 w 2149"/>
              <a:gd name="T63" fmla="*/ 240 h 1069"/>
              <a:gd name="T64" fmla="*/ 1672 w 2149"/>
              <a:gd name="T65" fmla="*/ 233 h 1069"/>
              <a:gd name="T66" fmla="*/ 1649 w 2149"/>
              <a:gd name="T67" fmla="*/ 172 h 1069"/>
              <a:gd name="T68" fmla="*/ 1657 w 2149"/>
              <a:gd name="T69" fmla="*/ 149 h 1069"/>
              <a:gd name="T70" fmla="*/ 1634 w 2149"/>
              <a:gd name="T71" fmla="*/ 142 h 1069"/>
              <a:gd name="T72" fmla="*/ 1528 w 2149"/>
              <a:gd name="T73" fmla="*/ 112 h 1069"/>
              <a:gd name="T74" fmla="*/ 1528 w 2149"/>
              <a:gd name="T75" fmla="*/ 81 h 1069"/>
              <a:gd name="T76" fmla="*/ 1459 w 2149"/>
              <a:gd name="T77" fmla="*/ 43 h 1069"/>
              <a:gd name="T78" fmla="*/ 1437 w 2149"/>
              <a:gd name="T79" fmla="*/ 21 h 1069"/>
              <a:gd name="T80" fmla="*/ 1391 w 2149"/>
              <a:gd name="T81" fmla="*/ 5 h 1069"/>
              <a:gd name="T82" fmla="*/ 679 w 2149"/>
              <a:gd name="T83" fmla="*/ 13 h 1069"/>
              <a:gd name="T84" fmla="*/ 671 w 2149"/>
              <a:gd name="T85" fmla="*/ 36 h 1069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2149"/>
              <a:gd name="T130" fmla="*/ 0 h 1069"/>
              <a:gd name="T131" fmla="*/ 2149 w 2149"/>
              <a:gd name="T132" fmla="*/ 1069 h 1069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2149" h="1069">
                <a:moveTo>
                  <a:pt x="671" y="36"/>
                </a:moveTo>
                <a:cubicBezTo>
                  <a:pt x="666" y="43"/>
                  <a:pt x="662" y="51"/>
                  <a:pt x="656" y="58"/>
                </a:cubicBezTo>
                <a:cubicBezTo>
                  <a:pt x="649" y="66"/>
                  <a:pt x="640" y="72"/>
                  <a:pt x="633" y="81"/>
                </a:cubicBezTo>
                <a:cubicBezTo>
                  <a:pt x="622" y="96"/>
                  <a:pt x="603" y="127"/>
                  <a:pt x="603" y="127"/>
                </a:cubicBezTo>
                <a:cubicBezTo>
                  <a:pt x="600" y="147"/>
                  <a:pt x="607" y="171"/>
                  <a:pt x="595" y="187"/>
                </a:cubicBezTo>
                <a:cubicBezTo>
                  <a:pt x="582" y="205"/>
                  <a:pt x="535" y="218"/>
                  <a:pt x="535" y="218"/>
                </a:cubicBezTo>
                <a:cubicBezTo>
                  <a:pt x="506" y="260"/>
                  <a:pt x="521" y="224"/>
                  <a:pt x="550" y="248"/>
                </a:cubicBezTo>
                <a:cubicBezTo>
                  <a:pt x="556" y="253"/>
                  <a:pt x="555" y="263"/>
                  <a:pt x="558" y="271"/>
                </a:cubicBezTo>
                <a:cubicBezTo>
                  <a:pt x="548" y="272"/>
                  <a:pt x="482" y="280"/>
                  <a:pt x="467" y="286"/>
                </a:cubicBezTo>
                <a:cubicBezTo>
                  <a:pt x="444" y="296"/>
                  <a:pt x="406" y="331"/>
                  <a:pt x="406" y="331"/>
                </a:cubicBezTo>
                <a:cubicBezTo>
                  <a:pt x="411" y="339"/>
                  <a:pt x="424" y="345"/>
                  <a:pt x="421" y="354"/>
                </a:cubicBezTo>
                <a:cubicBezTo>
                  <a:pt x="417" y="364"/>
                  <a:pt x="401" y="365"/>
                  <a:pt x="391" y="369"/>
                </a:cubicBezTo>
                <a:cubicBezTo>
                  <a:pt x="356" y="384"/>
                  <a:pt x="322" y="398"/>
                  <a:pt x="285" y="407"/>
                </a:cubicBezTo>
                <a:cubicBezTo>
                  <a:pt x="258" y="449"/>
                  <a:pt x="279" y="426"/>
                  <a:pt x="307" y="468"/>
                </a:cubicBezTo>
                <a:cubicBezTo>
                  <a:pt x="269" y="477"/>
                  <a:pt x="232" y="490"/>
                  <a:pt x="194" y="498"/>
                </a:cubicBezTo>
                <a:cubicBezTo>
                  <a:pt x="165" y="517"/>
                  <a:pt x="136" y="541"/>
                  <a:pt x="103" y="551"/>
                </a:cubicBezTo>
                <a:cubicBezTo>
                  <a:pt x="0" y="654"/>
                  <a:pt x="99" y="598"/>
                  <a:pt x="323" y="604"/>
                </a:cubicBezTo>
                <a:cubicBezTo>
                  <a:pt x="428" y="611"/>
                  <a:pt x="529" y="627"/>
                  <a:pt x="633" y="634"/>
                </a:cubicBezTo>
                <a:cubicBezTo>
                  <a:pt x="682" y="651"/>
                  <a:pt x="734" y="663"/>
                  <a:pt x="785" y="672"/>
                </a:cubicBezTo>
                <a:cubicBezTo>
                  <a:pt x="1240" y="670"/>
                  <a:pt x="2017" y="1069"/>
                  <a:pt x="2149" y="634"/>
                </a:cubicBezTo>
                <a:cubicBezTo>
                  <a:pt x="2135" y="621"/>
                  <a:pt x="2116" y="612"/>
                  <a:pt x="2104" y="597"/>
                </a:cubicBezTo>
                <a:cubicBezTo>
                  <a:pt x="2099" y="591"/>
                  <a:pt x="2102" y="580"/>
                  <a:pt x="2096" y="574"/>
                </a:cubicBezTo>
                <a:cubicBezTo>
                  <a:pt x="2069" y="547"/>
                  <a:pt x="2035" y="541"/>
                  <a:pt x="2005" y="521"/>
                </a:cubicBezTo>
                <a:cubicBezTo>
                  <a:pt x="1978" y="480"/>
                  <a:pt x="1988" y="511"/>
                  <a:pt x="2020" y="490"/>
                </a:cubicBezTo>
                <a:cubicBezTo>
                  <a:pt x="2027" y="485"/>
                  <a:pt x="2030" y="475"/>
                  <a:pt x="2035" y="468"/>
                </a:cubicBezTo>
                <a:cubicBezTo>
                  <a:pt x="1973" y="420"/>
                  <a:pt x="2040" y="465"/>
                  <a:pt x="1967" y="437"/>
                </a:cubicBezTo>
                <a:cubicBezTo>
                  <a:pt x="1959" y="434"/>
                  <a:pt x="1953" y="426"/>
                  <a:pt x="1945" y="422"/>
                </a:cubicBezTo>
                <a:cubicBezTo>
                  <a:pt x="1923" y="411"/>
                  <a:pt x="1893" y="406"/>
                  <a:pt x="1869" y="400"/>
                </a:cubicBezTo>
                <a:cubicBezTo>
                  <a:pt x="1895" y="381"/>
                  <a:pt x="1919" y="373"/>
                  <a:pt x="1945" y="354"/>
                </a:cubicBezTo>
                <a:cubicBezTo>
                  <a:pt x="1903" y="327"/>
                  <a:pt x="1843" y="318"/>
                  <a:pt x="1793" y="309"/>
                </a:cubicBezTo>
                <a:cubicBezTo>
                  <a:pt x="1765" y="280"/>
                  <a:pt x="1784" y="297"/>
                  <a:pt x="1732" y="263"/>
                </a:cubicBezTo>
                <a:cubicBezTo>
                  <a:pt x="1723" y="257"/>
                  <a:pt x="1719" y="245"/>
                  <a:pt x="1710" y="240"/>
                </a:cubicBezTo>
                <a:cubicBezTo>
                  <a:pt x="1698" y="234"/>
                  <a:pt x="1685" y="235"/>
                  <a:pt x="1672" y="233"/>
                </a:cubicBezTo>
                <a:cubicBezTo>
                  <a:pt x="1640" y="209"/>
                  <a:pt x="1605" y="201"/>
                  <a:pt x="1649" y="172"/>
                </a:cubicBezTo>
                <a:cubicBezTo>
                  <a:pt x="1652" y="164"/>
                  <a:pt x="1661" y="156"/>
                  <a:pt x="1657" y="149"/>
                </a:cubicBezTo>
                <a:cubicBezTo>
                  <a:pt x="1653" y="142"/>
                  <a:pt x="1641" y="145"/>
                  <a:pt x="1634" y="142"/>
                </a:cubicBezTo>
                <a:cubicBezTo>
                  <a:pt x="1591" y="125"/>
                  <a:pt x="1577" y="118"/>
                  <a:pt x="1528" y="112"/>
                </a:cubicBezTo>
                <a:cubicBezTo>
                  <a:pt x="1473" y="93"/>
                  <a:pt x="1528" y="120"/>
                  <a:pt x="1528" y="81"/>
                </a:cubicBezTo>
                <a:cubicBezTo>
                  <a:pt x="1528" y="57"/>
                  <a:pt x="1474" y="48"/>
                  <a:pt x="1459" y="43"/>
                </a:cubicBezTo>
                <a:cubicBezTo>
                  <a:pt x="1452" y="36"/>
                  <a:pt x="1446" y="26"/>
                  <a:pt x="1437" y="21"/>
                </a:cubicBezTo>
                <a:cubicBezTo>
                  <a:pt x="1423" y="13"/>
                  <a:pt x="1391" y="5"/>
                  <a:pt x="1391" y="5"/>
                </a:cubicBezTo>
                <a:cubicBezTo>
                  <a:pt x="1154" y="8"/>
                  <a:pt x="916" y="0"/>
                  <a:pt x="679" y="13"/>
                </a:cubicBezTo>
                <a:cubicBezTo>
                  <a:pt x="670" y="13"/>
                  <a:pt x="671" y="61"/>
                  <a:pt x="671" y="36"/>
                </a:cubicBezTo>
                <a:close/>
              </a:path>
            </a:pathLst>
          </a:custGeom>
          <a:solidFill>
            <a:srgbClr val="FFFFFF">
              <a:alpha val="1019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8" name="Freeform 136"/>
          <p:cNvSpPr>
            <a:spLocks/>
          </p:cNvSpPr>
          <p:nvPr/>
        </p:nvSpPr>
        <p:spPr bwMode="auto">
          <a:xfrm>
            <a:off x="-152400" y="6159500"/>
            <a:ext cx="9601200" cy="533400"/>
          </a:xfrm>
          <a:custGeom>
            <a:avLst/>
            <a:gdLst>
              <a:gd name="T0" fmla="*/ 52 w 6048"/>
              <a:gd name="T1" fmla="*/ 46 h 463"/>
              <a:gd name="T2" fmla="*/ 443 w 6048"/>
              <a:gd name="T3" fmla="*/ 46 h 463"/>
              <a:gd name="T4" fmla="*/ 709 w 6048"/>
              <a:gd name="T5" fmla="*/ 38 h 463"/>
              <a:gd name="T6" fmla="*/ 901 w 6048"/>
              <a:gd name="T7" fmla="*/ 46 h 463"/>
              <a:gd name="T8" fmla="*/ 1211 w 6048"/>
              <a:gd name="T9" fmla="*/ 68 h 463"/>
              <a:gd name="T10" fmla="*/ 1610 w 6048"/>
              <a:gd name="T11" fmla="*/ 61 h 463"/>
              <a:gd name="T12" fmla="*/ 1758 w 6048"/>
              <a:gd name="T13" fmla="*/ 68 h 463"/>
              <a:gd name="T14" fmla="*/ 2577 w 6048"/>
              <a:gd name="T15" fmla="*/ 75 h 463"/>
              <a:gd name="T16" fmla="*/ 2666 w 6048"/>
              <a:gd name="T17" fmla="*/ 105 h 463"/>
              <a:gd name="T18" fmla="*/ 3980 w 6048"/>
              <a:gd name="T19" fmla="*/ 83 h 463"/>
              <a:gd name="T20" fmla="*/ 4660 w 6048"/>
              <a:gd name="T21" fmla="*/ 83 h 463"/>
              <a:gd name="T22" fmla="*/ 4992 w 6048"/>
              <a:gd name="T23" fmla="*/ 53 h 463"/>
              <a:gd name="T24" fmla="*/ 5708 w 6048"/>
              <a:gd name="T25" fmla="*/ 61 h 463"/>
              <a:gd name="T26" fmla="*/ 5804 w 6048"/>
              <a:gd name="T27" fmla="*/ 38 h 463"/>
              <a:gd name="T28" fmla="*/ 6000 w 6048"/>
              <a:gd name="T29" fmla="*/ 31 h 463"/>
              <a:gd name="T30" fmla="*/ 6048 w 6048"/>
              <a:gd name="T31" fmla="*/ 463 h 463"/>
              <a:gd name="T32" fmla="*/ 0 w 6048"/>
              <a:gd name="T33" fmla="*/ 463 h 463"/>
              <a:gd name="T34" fmla="*/ 52 w 6048"/>
              <a:gd name="T35" fmla="*/ 46 h 463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6048"/>
              <a:gd name="T55" fmla="*/ 0 h 463"/>
              <a:gd name="T56" fmla="*/ 6048 w 6048"/>
              <a:gd name="T57" fmla="*/ 463 h 463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6048" h="463">
                <a:moveTo>
                  <a:pt x="52" y="46"/>
                </a:moveTo>
                <a:cubicBezTo>
                  <a:pt x="143" y="48"/>
                  <a:pt x="335" y="80"/>
                  <a:pt x="443" y="46"/>
                </a:cubicBezTo>
                <a:cubicBezTo>
                  <a:pt x="510" y="0"/>
                  <a:pt x="653" y="36"/>
                  <a:pt x="709" y="38"/>
                </a:cubicBezTo>
                <a:cubicBezTo>
                  <a:pt x="773" y="40"/>
                  <a:pt x="837" y="43"/>
                  <a:pt x="901" y="46"/>
                </a:cubicBezTo>
                <a:cubicBezTo>
                  <a:pt x="1019" y="68"/>
                  <a:pt x="1039" y="63"/>
                  <a:pt x="1211" y="68"/>
                </a:cubicBezTo>
                <a:cubicBezTo>
                  <a:pt x="1388" y="56"/>
                  <a:pt x="1369" y="54"/>
                  <a:pt x="1610" y="61"/>
                </a:cubicBezTo>
                <a:cubicBezTo>
                  <a:pt x="1687" y="86"/>
                  <a:pt x="1639" y="76"/>
                  <a:pt x="1758" y="68"/>
                </a:cubicBezTo>
                <a:cubicBezTo>
                  <a:pt x="2024" y="4"/>
                  <a:pt x="2311" y="11"/>
                  <a:pt x="2577" y="75"/>
                </a:cubicBezTo>
                <a:cubicBezTo>
                  <a:pt x="2608" y="91"/>
                  <a:pt x="2632" y="98"/>
                  <a:pt x="2666" y="105"/>
                </a:cubicBezTo>
                <a:cubicBezTo>
                  <a:pt x="2766" y="104"/>
                  <a:pt x="3601" y="143"/>
                  <a:pt x="3980" y="83"/>
                </a:cubicBezTo>
                <a:cubicBezTo>
                  <a:pt x="4193" y="6"/>
                  <a:pt x="4660" y="83"/>
                  <a:pt x="4660" y="83"/>
                </a:cubicBezTo>
                <a:cubicBezTo>
                  <a:pt x="4944" y="75"/>
                  <a:pt x="4858" y="102"/>
                  <a:pt x="4992" y="53"/>
                </a:cubicBezTo>
                <a:cubicBezTo>
                  <a:pt x="5231" y="72"/>
                  <a:pt x="5468" y="66"/>
                  <a:pt x="5708" y="61"/>
                </a:cubicBezTo>
                <a:cubicBezTo>
                  <a:pt x="5744" y="43"/>
                  <a:pt x="5764" y="38"/>
                  <a:pt x="5804" y="38"/>
                </a:cubicBezTo>
                <a:lnTo>
                  <a:pt x="6000" y="31"/>
                </a:lnTo>
                <a:lnTo>
                  <a:pt x="6048" y="463"/>
                </a:lnTo>
                <a:lnTo>
                  <a:pt x="0" y="463"/>
                </a:lnTo>
                <a:lnTo>
                  <a:pt x="52" y="46"/>
                </a:lnTo>
                <a:close/>
              </a:path>
            </a:pathLst>
          </a:custGeom>
          <a:solidFill>
            <a:srgbClr val="A87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9" name="Freeform 119"/>
          <p:cNvSpPr>
            <a:spLocks/>
          </p:cNvSpPr>
          <p:nvPr/>
        </p:nvSpPr>
        <p:spPr bwMode="auto">
          <a:xfrm>
            <a:off x="-152400" y="4876800"/>
            <a:ext cx="9601200" cy="2070100"/>
          </a:xfrm>
          <a:custGeom>
            <a:avLst/>
            <a:gdLst>
              <a:gd name="T0" fmla="*/ 52 w 6048"/>
              <a:gd name="T1" fmla="*/ 46 h 463"/>
              <a:gd name="T2" fmla="*/ 443 w 6048"/>
              <a:gd name="T3" fmla="*/ 46 h 463"/>
              <a:gd name="T4" fmla="*/ 709 w 6048"/>
              <a:gd name="T5" fmla="*/ 38 h 463"/>
              <a:gd name="T6" fmla="*/ 901 w 6048"/>
              <a:gd name="T7" fmla="*/ 46 h 463"/>
              <a:gd name="T8" fmla="*/ 1211 w 6048"/>
              <a:gd name="T9" fmla="*/ 68 h 463"/>
              <a:gd name="T10" fmla="*/ 1610 w 6048"/>
              <a:gd name="T11" fmla="*/ 61 h 463"/>
              <a:gd name="T12" fmla="*/ 1758 w 6048"/>
              <a:gd name="T13" fmla="*/ 68 h 463"/>
              <a:gd name="T14" fmla="*/ 2577 w 6048"/>
              <a:gd name="T15" fmla="*/ 75 h 463"/>
              <a:gd name="T16" fmla="*/ 2666 w 6048"/>
              <a:gd name="T17" fmla="*/ 105 h 463"/>
              <a:gd name="T18" fmla="*/ 3980 w 6048"/>
              <a:gd name="T19" fmla="*/ 83 h 463"/>
              <a:gd name="T20" fmla="*/ 4660 w 6048"/>
              <a:gd name="T21" fmla="*/ 83 h 463"/>
              <a:gd name="T22" fmla="*/ 4992 w 6048"/>
              <a:gd name="T23" fmla="*/ 53 h 463"/>
              <a:gd name="T24" fmla="*/ 5708 w 6048"/>
              <a:gd name="T25" fmla="*/ 61 h 463"/>
              <a:gd name="T26" fmla="*/ 5804 w 6048"/>
              <a:gd name="T27" fmla="*/ 38 h 463"/>
              <a:gd name="T28" fmla="*/ 6000 w 6048"/>
              <a:gd name="T29" fmla="*/ 31 h 463"/>
              <a:gd name="T30" fmla="*/ 6048 w 6048"/>
              <a:gd name="T31" fmla="*/ 463 h 463"/>
              <a:gd name="T32" fmla="*/ 0 w 6048"/>
              <a:gd name="T33" fmla="*/ 463 h 463"/>
              <a:gd name="T34" fmla="*/ 52 w 6048"/>
              <a:gd name="T35" fmla="*/ 46 h 463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6048"/>
              <a:gd name="T55" fmla="*/ 0 h 463"/>
              <a:gd name="T56" fmla="*/ 6048 w 6048"/>
              <a:gd name="T57" fmla="*/ 463 h 463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6048" h="463">
                <a:moveTo>
                  <a:pt x="52" y="46"/>
                </a:moveTo>
                <a:cubicBezTo>
                  <a:pt x="143" y="48"/>
                  <a:pt x="335" y="80"/>
                  <a:pt x="443" y="46"/>
                </a:cubicBezTo>
                <a:cubicBezTo>
                  <a:pt x="510" y="0"/>
                  <a:pt x="653" y="36"/>
                  <a:pt x="709" y="38"/>
                </a:cubicBezTo>
                <a:cubicBezTo>
                  <a:pt x="773" y="40"/>
                  <a:pt x="837" y="43"/>
                  <a:pt x="901" y="46"/>
                </a:cubicBezTo>
                <a:cubicBezTo>
                  <a:pt x="1019" y="68"/>
                  <a:pt x="1039" y="63"/>
                  <a:pt x="1211" y="68"/>
                </a:cubicBezTo>
                <a:cubicBezTo>
                  <a:pt x="1388" y="56"/>
                  <a:pt x="1369" y="54"/>
                  <a:pt x="1610" y="61"/>
                </a:cubicBezTo>
                <a:cubicBezTo>
                  <a:pt x="1687" y="86"/>
                  <a:pt x="1639" y="76"/>
                  <a:pt x="1758" y="68"/>
                </a:cubicBezTo>
                <a:cubicBezTo>
                  <a:pt x="2024" y="4"/>
                  <a:pt x="2311" y="11"/>
                  <a:pt x="2577" y="75"/>
                </a:cubicBezTo>
                <a:cubicBezTo>
                  <a:pt x="2608" y="91"/>
                  <a:pt x="2632" y="98"/>
                  <a:pt x="2666" y="105"/>
                </a:cubicBezTo>
                <a:cubicBezTo>
                  <a:pt x="2766" y="104"/>
                  <a:pt x="3601" y="143"/>
                  <a:pt x="3980" y="83"/>
                </a:cubicBezTo>
                <a:cubicBezTo>
                  <a:pt x="4193" y="6"/>
                  <a:pt x="4660" y="83"/>
                  <a:pt x="4660" y="83"/>
                </a:cubicBezTo>
                <a:cubicBezTo>
                  <a:pt x="4944" y="75"/>
                  <a:pt x="4858" y="102"/>
                  <a:pt x="4992" y="53"/>
                </a:cubicBezTo>
                <a:cubicBezTo>
                  <a:pt x="5231" y="72"/>
                  <a:pt x="5468" y="66"/>
                  <a:pt x="5708" y="61"/>
                </a:cubicBezTo>
                <a:cubicBezTo>
                  <a:pt x="5744" y="43"/>
                  <a:pt x="5764" y="38"/>
                  <a:pt x="5804" y="38"/>
                </a:cubicBezTo>
                <a:lnTo>
                  <a:pt x="6000" y="31"/>
                </a:lnTo>
                <a:lnTo>
                  <a:pt x="6048" y="463"/>
                </a:lnTo>
                <a:lnTo>
                  <a:pt x="0" y="463"/>
                </a:lnTo>
                <a:lnTo>
                  <a:pt x="52" y="46"/>
                </a:lnTo>
                <a:close/>
              </a:path>
            </a:pathLst>
          </a:custGeom>
          <a:solidFill>
            <a:srgbClr val="7A51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0" name="Freeform 137"/>
          <p:cNvSpPr>
            <a:spLocks/>
          </p:cNvSpPr>
          <p:nvPr/>
        </p:nvSpPr>
        <p:spPr bwMode="auto">
          <a:xfrm>
            <a:off x="1371600" y="6400800"/>
            <a:ext cx="284163" cy="153988"/>
          </a:xfrm>
          <a:custGeom>
            <a:avLst/>
            <a:gdLst>
              <a:gd name="T0" fmla="*/ 91 w 179"/>
              <a:gd name="T1" fmla="*/ 71 h 97"/>
              <a:gd name="T2" fmla="*/ 0 w 179"/>
              <a:gd name="T3" fmla="*/ 86 h 97"/>
              <a:gd name="T4" fmla="*/ 99 w 179"/>
              <a:gd name="T5" fmla="*/ 41 h 97"/>
              <a:gd name="T6" fmla="*/ 167 w 179"/>
              <a:gd name="T7" fmla="*/ 11 h 97"/>
              <a:gd name="T8" fmla="*/ 152 w 179"/>
              <a:gd name="T9" fmla="*/ 48 h 97"/>
              <a:gd name="T10" fmla="*/ 137 w 179"/>
              <a:gd name="T11" fmla="*/ 64 h 97"/>
              <a:gd name="T12" fmla="*/ 91 w 179"/>
              <a:gd name="T13" fmla="*/ 71 h 9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79"/>
              <a:gd name="T22" fmla="*/ 0 h 97"/>
              <a:gd name="T23" fmla="*/ 179 w 179"/>
              <a:gd name="T24" fmla="*/ 97 h 9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79" h="97">
                <a:moveTo>
                  <a:pt x="91" y="71"/>
                </a:moveTo>
                <a:cubicBezTo>
                  <a:pt x="39" y="89"/>
                  <a:pt x="64" y="97"/>
                  <a:pt x="0" y="86"/>
                </a:cubicBezTo>
                <a:cubicBezTo>
                  <a:pt x="14" y="33"/>
                  <a:pt x="41" y="47"/>
                  <a:pt x="99" y="41"/>
                </a:cubicBezTo>
                <a:cubicBezTo>
                  <a:pt x="121" y="8"/>
                  <a:pt x="128" y="0"/>
                  <a:pt x="167" y="11"/>
                </a:cubicBezTo>
                <a:cubicBezTo>
                  <a:pt x="178" y="44"/>
                  <a:pt x="179" y="25"/>
                  <a:pt x="152" y="48"/>
                </a:cubicBezTo>
                <a:cubicBezTo>
                  <a:pt x="146" y="53"/>
                  <a:pt x="143" y="60"/>
                  <a:pt x="137" y="64"/>
                </a:cubicBezTo>
                <a:cubicBezTo>
                  <a:pt x="128" y="69"/>
                  <a:pt x="91" y="87"/>
                  <a:pt x="91" y="71"/>
                </a:cubicBezTo>
                <a:close/>
              </a:path>
            </a:pathLst>
          </a:custGeom>
          <a:solidFill>
            <a:srgbClr val="3E2900">
              <a:alpha val="2509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1" name="Freeform 138"/>
          <p:cNvSpPr>
            <a:spLocks/>
          </p:cNvSpPr>
          <p:nvPr/>
        </p:nvSpPr>
        <p:spPr bwMode="auto">
          <a:xfrm rot="776246">
            <a:off x="914400" y="6400800"/>
            <a:ext cx="284163" cy="153988"/>
          </a:xfrm>
          <a:custGeom>
            <a:avLst/>
            <a:gdLst>
              <a:gd name="T0" fmla="*/ 91 w 179"/>
              <a:gd name="T1" fmla="*/ 71 h 97"/>
              <a:gd name="T2" fmla="*/ 0 w 179"/>
              <a:gd name="T3" fmla="*/ 86 h 97"/>
              <a:gd name="T4" fmla="*/ 99 w 179"/>
              <a:gd name="T5" fmla="*/ 41 h 97"/>
              <a:gd name="T6" fmla="*/ 167 w 179"/>
              <a:gd name="T7" fmla="*/ 11 h 97"/>
              <a:gd name="T8" fmla="*/ 152 w 179"/>
              <a:gd name="T9" fmla="*/ 48 h 97"/>
              <a:gd name="T10" fmla="*/ 137 w 179"/>
              <a:gd name="T11" fmla="*/ 64 h 97"/>
              <a:gd name="T12" fmla="*/ 91 w 179"/>
              <a:gd name="T13" fmla="*/ 71 h 9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79"/>
              <a:gd name="T22" fmla="*/ 0 h 97"/>
              <a:gd name="T23" fmla="*/ 179 w 179"/>
              <a:gd name="T24" fmla="*/ 97 h 9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79" h="97">
                <a:moveTo>
                  <a:pt x="91" y="71"/>
                </a:moveTo>
                <a:cubicBezTo>
                  <a:pt x="39" y="89"/>
                  <a:pt x="64" y="97"/>
                  <a:pt x="0" y="86"/>
                </a:cubicBezTo>
                <a:cubicBezTo>
                  <a:pt x="14" y="33"/>
                  <a:pt x="41" y="47"/>
                  <a:pt x="99" y="41"/>
                </a:cubicBezTo>
                <a:cubicBezTo>
                  <a:pt x="121" y="8"/>
                  <a:pt x="128" y="0"/>
                  <a:pt x="167" y="11"/>
                </a:cubicBezTo>
                <a:cubicBezTo>
                  <a:pt x="178" y="44"/>
                  <a:pt x="179" y="25"/>
                  <a:pt x="152" y="48"/>
                </a:cubicBezTo>
                <a:cubicBezTo>
                  <a:pt x="146" y="53"/>
                  <a:pt x="143" y="60"/>
                  <a:pt x="137" y="64"/>
                </a:cubicBezTo>
                <a:cubicBezTo>
                  <a:pt x="128" y="69"/>
                  <a:pt x="91" y="87"/>
                  <a:pt x="91" y="71"/>
                </a:cubicBezTo>
                <a:close/>
              </a:path>
            </a:pathLst>
          </a:custGeom>
          <a:solidFill>
            <a:srgbClr val="3E2900">
              <a:alpha val="2509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2" name="Freeform 139"/>
          <p:cNvSpPr>
            <a:spLocks/>
          </p:cNvSpPr>
          <p:nvPr/>
        </p:nvSpPr>
        <p:spPr bwMode="auto">
          <a:xfrm rot="844593">
            <a:off x="630238" y="6551613"/>
            <a:ext cx="284162" cy="153987"/>
          </a:xfrm>
          <a:custGeom>
            <a:avLst/>
            <a:gdLst>
              <a:gd name="T0" fmla="*/ 91 w 179"/>
              <a:gd name="T1" fmla="*/ 71 h 97"/>
              <a:gd name="T2" fmla="*/ 0 w 179"/>
              <a:gd name="T3" fmla="*/ 86 h 97"/>
              <a:gd name="T4" fmla="*/ 99 w 179"/>
              <a:gd name="T5" fmla="*/ 41 h 97"/>
              <a:gd name="T6" fmla="*/ 167 w 179"/>
              <a:gd name="T7" fmla="*/ 11 h 97"/>
              <a:gd name="T8" fmla="*/ 152 w 179"/>
              <a:gd name="T9" fmla="*/ 48 h 97"/>
              <a:gd name="T10" fmla="*/ 137 w 179"/>
              <a:gd name="T11" fmla="*/ 64 h 97"/>
              <a:gd name="T12" fmla="*/ 91 w 179"/>
              <a:gd name="T13" fmla="*/ 71 h 9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79"/>
              <a:gd name="T22" fmla="*/ 0 h 97"/>
              <a:gd name="T23" fmla="*/ 179 w 179"/>
              <a:gd name="T24" fmla="*/ 97 h 9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79" h="97">
                <a:moveTo>
                  <a:pt x="91" y="71"/>
                </a:moveTo>
                <a:cubicBezTo>
                  <a:pt x="39" y="89"/>
                  <a:pt x="64" y="97"/>
                  <a:pt x="0" y="86"/>
                </a:cubicBezTo>
                <a:cubicBezTo>
                  <a:pt x="14" y="33"/>
                  <a:pt x="41" y="47"/>
                  <a:pt x="99" y="41"/>
                </a:cubicBezTo>
                <a:cubicBezTo>
                  <a:pt x="121" y="8"/>
                  <a:pt x="128" y="0"/>
                  <a:pt x="167" y="11"/>
                </a:cubicBezTo>
                <a:cubicBezTo>
                  <a:pt x="178" y="44"/>
                  <a:pt x="179" y="25"/>
                  <a:pt x="152" y="48"/>
                </a:cubicBezTo>
                <a:cubicBezTo>
                  <a:pt x="146" y="53"/>
                  <a:pt x="143" y="60"/>
                  <a:pt x="137" y="64"/>
                </a:cubicBezTo>
                <a:cubicBezTo>
                  <a:pt x="128" y="69"/>
                  <a:pt x="91" y="87"/>
                  <a:pt x="91" y="71"/>
                </a:cubicBezTo>
                <a:close/>
              </a:path>
            </a:pathLst>
          </a:custGeom>
          <a:solidFill>
            <a:srgbClr val="3E2900">
              <a:alpha val="2509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3" name="Freeform 140"/>
          <p:cNvSpPr>
            <a:spLocks/>
          </p:cNvSpPr>
          <p:nvPr/>
        </p:nvSpPr>
        <p:spPr bwMode="auto">
          <a:xfrm>
            <a:off x="76200" y="6477000"/>
            <a:ext cx="284163" cy="153988"/>
          </a:xfrm>
          <a:custGeom>
            <a:avLst/>
            <a:gdLst>
              <a:gd name="T0" fmla="*/ 91 w 179"/>
              <a:gd name="T1" fmla="*/ 71 h 97"/>
              <a:gd name="T2" fmla="*/ 0 w 179"/>
              <a:gd name="T3" fmla="*/ 86 h 97"/>
              <a:gd name="T4" fmla="*/ 99 w 179"/>
              <a:gd name="T5" fmla="*/ 41 h 97"/>
              <a:gd name="T6" fmla="*/ 167 w 179"/>
              <a:gd name="T7" fmla="*/ 11 h 97"/>
              <a:gd name="T8" fmla="*/ 152 w 179"/>
              <a:gd name="T9" fmla="*/ 48 h 97"/>
              <a:gd name="T10" fmla="*/ 137 w 179"/>
              <a:gd name="T11" fmla="*/ 64 h 97"/>
              <a:gd name="T12" fmla="*/ 91 w 179"/>
              <a:gd name="T13" fmla="*/ 71 h 9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79"/>
              <a:gd name="T22" fmla="*/ 0 h 97"/>
              <a:gd name="T23" fmla="*/ 179 w 179"/>
              <a:gd name="T24" fmla="*/ 97 h 9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79" h="97">
                <a:moveTo>
                  <a:pt x="91" y="71"/>
                </a:moveTo>
                <a:cubicBezTo>
                  <a:pt x="39" y="89"/>
                  <a:pt x="64" y="97"/>
                  <a:pt x="0" y="86"/>
                </a:cubicBezTo>
                <a:cubicBezTo>
                  <a:pt x="14" y="33"/>
                  <a:pt x="41" y="47"/>
                  <a:pt x="99" y="41"/>
                </a:cubicBezTo>
                <a:cubicBezTo>
                  <a:pt x="121" y="8"/>
                  <a:pt x="128" y="0"/>
                  <a:pt x="167" y="11"/>
                </a:cubicBezTo>
                <a:cubicBezTo>
                  <a:pt x="178" y="44"/>
                  <a:pt x="179" y="25"/>
                  <a:pt x="152" y="48"/>
                </a:cubicBezTo>
                <a:cubicBezTo>
                  <a:pt x="146" y="53"/>
                  <a:pt x="143" y="60"/>
                  <a:pt x="137" y="64"/>
                </a:cubicBezTo>
                <a:cubicBezTo>
                  <a:pt x="128" y="69"/>
                  <a:pt x="91" y="87"/>
                  <a:pt x="91" y="71"/>
                </a:cubicBezTo>
                <a:close/>
              </a:path>
            </a:pathLst>
          </a:custGeom>
          <a:solidFill>
            <a:srgbClr val="3E2900">
              <a:alpha val="2509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4" name="Freeform 141"/>
          <p:cNvSpPr>
            <a:spLocks/>
          </p:cNvSpPr>
          <p:nvPr/>
        </p:nvSpPr>
        <p:spPr bwMode="auto">
          <a:xfrm rot="20880000">
            <a:off x="2514600" y="6440488"/>
            <a:ext cx="207963" cy="112712"/>
          </a:xfrm>
          <a:custGeom>
            <a:avLst/>
            <a:gdLst>
              <a:gd name="T0" fmla="*/ 91 w 179"/>
              <a:gd name="T1" fmla="*/ 71 h 97"/>
              <a:gd name="T2" fmla="*/ 0 w 179"/>
              <a:gd name="T3" fmla="*/ 86 h 97"/>
              <a:gd name="T4" fmla="*/ 99 w 179"/>
              <a:gd name="T5" fmla="*/ 41 h 97"/>
              <a:gd name="T6" fmla="*/ 167 w 179"/>
              <a:gd name="T7" fmla="*/ 11 h 97"/>
              <a:gd name="T8" fmla="*/ 152 w 179"/>
              <a:gd name="T9" fmla="*/ 48 h 97"/>
              <a:gd name="T10" fmla="*/ 137 w 179"/>
              <a:gd name="T11" fmla="*/ 64 h 97"/>
              <a:gd name="T12" fmla="*/ 91 w 179"/>
              <a:gd name="T13" fmla="*/ 71 h 9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79"/>
              <a:gd name="T22" fmla="*/ 0 h 97"/>
              <a:gd name="T23" fmla="*/ 179 w 179"/>
              <a:gd name="T24" fmla="*/ 97 h 9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79" h="97">
                <a:moveTo>
                  <a:pt x="91" y="71"/>
                </a:moveTo>
                <a:cubicBezTo>
                  <a:pt x="39" y="89"/>
                  <a:pt x="64" y="97"/>
                  <a:pt x="0" y="86"/>
                </a:cubicBezTo>
                <a:cubicBezTo>
                  <a:pt x="14" y="33"/>
                  <a:pt x="41" y="47"/>
                  <a:pt x="99" y="41"/>
                </a:cubicBezTo>
                <a:cubicBezTo>
                  <a:pt x="121" y="8"/>
                  <a:pt x="128" y="0"/>
                  <a:pt x="167" y="11"/>
                </a:cubicBezTo>
                <a:cubicBezTo>
                  <a:pt x="178" y="44"/>
                  <a:pt x="179" y="25"/>
                  <a:pt x="152" y="48"/>
                </a:cubicBezTo>
                <a:cubicBezTo>
                  <a:pt x="146" y="53"/>
                  <a:pt x="143" y="60"/>
                  <a:pt x="137" y="64"/>
                </a:cubicBezTo>
                <a:cubicBezTo>
                  <a:pt x="128" y="69"/>
                  <a:pt x="91" y="87"/>
                  <a:pt x="91" y="71"/>
                </a:cubicBezTo>
                <a:close/>
              </a:path>
            </a:pathLst>
          </a:custGeom>
          <a:solidFill>
            <a:srgbClr val="3E2900">
              <a:alpha val="2509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5" name="Freeform 142"/>
          <p:cNvSpPr>
            <a:spLocks/>
          </p:cNvSpPr>
          <p:nvPr/>
        </p:nvSpPr>
        <p:spPr bwMode="auto">
          <a:xfrm>
            <a:off x="2154238" y="6477000"/>
            <a:ext cx="207962" cy="112713"/>
          </a:xfrm>
          <a:custGeom>
            <a:avLst/>
            <a:gdLst>
              <a:gd name="T0" fmla="*/ 91 w 179"/>
              <a:gd name="T1" fmla="*/ 71 h 97"/>
              <a:gd name="T2" fmla="*/ 0 w 179"/>
              <a:gd name="T3" fmla="*/ 86 h 97"/>
              <a:gd name="T4" fmla="*/ 99 w 179"/>
              <a:gd name="T5" fmla="*/ 41 h 97"/>
              <a:gd name="T6" fmla="*/ 167 w 179"/>
              <a:gd name="T7" fmla="*/ 11 h 97"/>
              <a:gd name="T8" fmla="*/ 152 w 179"/>
              <a:gd name="T9" fmla="*/ 48 h 97"/>
              <a:gd name="T10" fmla="*/ 137 w 179"/>
              <a:gd name="T11" fmla="*/ 64 h 97"/>
              <a:gd name="T12" fmla="*/ 91 w 179"/>
              <a:gd name="T13" fmla="*/ 71 h 9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79"/>
              <a:gd name="T22" fmla="*/ 0 h 97"/>
              <a:gd name="T23" fmla="*/ 179 w 179"/>
              <a:gd name="T24" fmla="*/ 97 h 9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79" h="97">
                <a:moveTo>
                  <a:pt x="91" y="71"/>
                </a:moveTo>
                <a:cubicBezTo>
                  <a:pt x="39" y="89"/>
                  <a:pt x="64" y="97"/>
                  <a:pt x="0" y="86"/>
                </a:cubicBezTo>
                <a:cubicBezTo>
                  <a:pt x="14" y="33"/>
                  <a:pt x="41" y="47"/>
                  <a:pt x="99" y="41"/>
                </a:cubicBezTo>
                <a:cubicBezTo>
                  <a:pt x="121" y="8"/>
                  <a:pt x="128" y="0"/>
                  <a:pt x="167" y="11"/>
                </a:cubicBezTo>
                <a:cubicBezTo>
                  <a:pt x="178" y="44"/>
                  <a:pt x="179" y="25"/>
                  <a:pt x="152" y="48"/>
                </a:cubicBezTo>
                <a:cubicBezTo>
                  <a:pt x="146" y="53"/>
                  <a:pt x="143" y="60"/>
                  <a:pt x="137" y="64"/>
                </a:cubicBezTo>
                <a:cubicBezTo>
                  <a:pt x="128" y="69"/>
                  <a:pt x="91" y="87"/>
                  <a:pt x="91" y="71"/>
                </a:cubicBezTo>
                <a:close/>
              </a:path>
            </a:pathLst>
          </a:custGeom>
          <a:solidFill>
            <a:srgbClr val="3E2900">
              <a:alpha val="2509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6" name="Freeform 143"/>
          <p:cNvSpPr>
            <a:spLocks/>
          </p:cNvSpPr>
          <p:nvPr/>
        </p:nvSpPr>
        <p:spPr bwMode="auto">
          <a:xfrm rot="720000">
            <a:off x="2057400" y="6629400"/>
            <a:ext cx="207963" cy="112713"/>
          </a:xfrm>
          <a:custGeom>
            <a:avLst/>
            <a:gdLst>
              <a:gd name="T0" fmla="*/ 91 w 179"/>
              <a:gd name="T1" fmla="*/ 71 h 97"/>
              <a:gd name="T2" fmla="*/ 0 w 179"/>
              <a:gd name="T3" fmla="*/ 86 h 97"/>
              <a:gd name="T4" fmla="*/ 99 w 179"/>
              <a:gd name="T5" fmla="*/ 41 h 97"/>
              <a:gd name="T6" fmla="*/ 167 w 179"/>
              <a:gd name="T7" fmla="*/ 11 h 97"/>
              <a:gd name="T8" fmla="*/ 152 w 179"/>
              <a:gd name="T9" fmla="*/ 48 h 97"/>
              <a:gd name="T10" fmla="*/ 137 w 179"/>
              <a:gd name="T11" fmla="*/ 64 h 97"/>
              <a:gd name="T12" fmla="*/ 91 w 179"/>
              <a:gd name="T13" fmla="*/ 71 h 9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79"/>
              <a:gd name="T22" fmla="*/ 0 h 97"/>
              <a:gd name="T23" fmla="*/ 179 w 179"/>
              <a:gd name="T24" fmla="*/ 97 h 9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79" h="97">
                <a:moveTo>
                  <a:pt x="91" y="71"/>
                </a:moveTo>
                <a:cubicBezTo>
                  <a:pt x="39" y="89"/>
                  <a:pt x="64" y="97"/>
                  <a:pt x="0" y="86"/>
                </a:cubicBezTo>
                <a:cubicBezTo>
                  <a:pt x="14" y="33"/>
                  <a:pt x="41" y="47"/>
                  <a:pt x="99" y="41"/>
                </a:cubicBezTo>
                <a:cubicBezTo>
                  <a:pt x="121" y="8"/>
                  <a:pt x="128" y="0"/>
                  <a:pt x="167" y="11"/>
                </a:cubicBezTo>
                <a:cubicBezTo>
                  <a:pt x="178" y="44"/>
                  <a:pt x="179" y="25"/>
                  <a:pt x="152" y="48"/>
                </a:cubicBezTo>
                <a:cubicBezTo>
                  <a:pt x="146" y="53"/>
                  <a:pt x="143" y="60"/>
                  <a:pt x="137" y="64"/>
                </a:cubicBezTo>
                <a:cubicBezTo>
                  <a:pt x="128" y="69"/>
                  <a:pt x="91" y="87"/>
                  <a:pt x="91" y="71"/>
                </a:cubicBezTo>
                <a:close/>
              </a:path>
            </a:pathLst>
          </a:custGeom>
          <a:solidFill>
            <a:srgbClr val="3E2900">
              <a:alpha val="2509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7" name="Freeform 144"/>
          <p:cNvSpPr>
            <a:spLocks/>
          </p:cNvSpPr>
          <p:nvPr/>
        </p:nvSpPr>
        <p:spPr bwMode="auto">
          <a:xfrm>
            <a:off x="1752600" y="6669088"/>
            <a:ext cx="207963" cy="112712"/>
          </a:xfrm>
          <a:custGeom>
            <a:avLst/>
            <a:gdLst>
              <a:gd name="T0" fmla="*/ 91 w 179"/>
              <a:gd name="T1" fmla="*/ 71 h 97"/>
              <a:gd name="T2" fmla="*/ 0 w 179"/>
              <a:gd name="T3" fmla="*/ 86 h 97"/>
              <a:gd name="T4" fmla="*/ 99 w 179"/>
              <a:gd name="T5" fmla="*/ 41 h 97"/>
              <a:gd name="T6" fmla="*/ 167 w 179"/>
              <a:gd name="T7" fmla="*/ 11 h 97"/>
              <a:gd name="T8" fmla="*/ 152 w 179"/>
              <a:gd name="T9" fmla="*/ 48 h 97"/>
              <a:gd name="T10" fmla="*/ 137 w 179"/>
              <a:gd name="T11" fmla="*/ 64 h 97"/>
              <a:gd name="T12" fmla="*/ 91 w 179"/>
              <a:gd name="T13" fmla="*/ 71 h 9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79"/>
              <a:gd name="T22" fmla="*/ 0 h 97"/>
              <a:gd name="T23" fmla="*/ 179 w 179"/>
              <a:gd name="T24" fmla="*/ 97 h 9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79" h="97">
                <a:moveTo>
                  <a:pt x="91" y="71"/>
                </a:moveTo>
                <a:cubicBezTo>
                  <a:pt x="39" y="89"/>
                  <a:pt x="64" y="97"/>
                  <a:pt x="0" y="86"/>
                </a:cubicBezTo>
                <a:cubicBezTo>
                  <a:pt x="14" y="33"/>
                  <a:pt x="41" y="47"/>
                  <a:pt x="99" y="41"/>
                </a:cubicBezTo>
                <a:cubicBezTo>
                  <a:pt x="121" y="8"/>
                  <a:pt x="128" y="0"/>
                  <a:pt x="167" y="11"/>
                </a:cubicBezTo>
                <a:cubicBezTo>
                  <a:pt x="178" y="44"/>
                  <a:pt x="179" y="25"/>
                  <a:pt x="152" y="48"/>
                </a:cubicBezTo>
                <a:cubicBezTo>
                  <a:pt x="146" y="53"/>
                  <a:pt x="143" y="60"/>
                  <a:pt x="137" y="64"/>
                </a:cubicBezTo>
                <a:cubicBezTo>
                  <a:pt x="128" y="69"/>
                  <a:pt x="91" y="87"/>
                  <a:pt x="91" y="71"/>
                </a:cubicBezTo>
                <a:close/>
              </a:path>
            </a:pathLst>
          </a:custGeom>
          <a:solidFill>
            <a:srgbClr val="3E2900">
              <a:alpha val="2509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8" name="Freeform 145"/>
          <p:cNvSpPr>
            <a:spLocks/>
          </p:cNvSpPr>
          <p:nvPr/>
        </p:nvSpPr>
        <p:spPr bwMode="auto">
          <a:xfrm>
            <a:off x="1676400" y="6858000"/>
            <a:ext cx="207963" cy="112713"/>
          </a:xfrm>
          <a:custGeom>
            <a:avLst/>
            <a:gdLst>
              <a:gd name="T0" fmla="*/ 91 w 179"/>
              <a:gd name="T1" fmla="*/ 71 h 97"/>
              <a:gd name="T2" fmla="*/ 0 w 179"/>
              <a:gd name="T3" fmla="*/ 86 h 97"/>
              <a:gd name="T4" fmla="*/ 99 w 179"/>
              <a:gd name="T5" fmla="*/ 41 h 97"/>
              <a:gd name="T6" fmla="*/ 167 w 179"/>
              <a:gd name="T7" fmla="*/ 11 h 97"/>
              <a:gd name="T8" fmla="*/ 152 w 179"/>
              <a:gd name="T9" fmla="*/ 48 h 97"/>
              <a:gd name="T10" fmla="*/ 137 w 179"/>
              <a:gd name="T11" fmla="*/ 64 h 97"/>
              <a:gd name="T12" fmla="*/ 91 w 179"/>
              <a:gd name="T13" fmla="*/ 71 h 9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79"/>
              <a:gd name="T22" fmla="*/ 0 h 97"/>
              <a:gd name="T23" fmla="*/ 179 w 179"/>
              <a:gd name="T24" fmla="*/ 97 h 9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79" h="97">
                <a:moveTo>
                  <a:pt x="91" y="71"/>
                </a:moveTo>
                <a:cubicBezTo>
                  <a:pt x="39" y="89"/>
                  <a:pt x="64" y="97"/>
                  <a:pt x="0" y="86"/>
                </a:cubicBezTo>
                <a:cubicBezTo>
                  <a:pt x="14" y="33"/>
                  <a:pt x="41" y="47"/>
                  <a:pt x="99" y="41"/>
                </a:cubicBezTo>
                <a:cubicBezTo>
                  <a:pt x="121" y="8"/>
                  <a:pt x="128" y="0"/>
                  <a:pt x="167" y="11"/>
                </a:cubicBezTo>
                <a:cubicBezTo>
                  <a:pt x="178" y="44"/>
                  <a:pt x="179" y="25"/>
                  <a:pt x="152" y="48"/>
                </a:cubicBezTo>
                <a:cubicBezTo>
                  <a:pt x="146" y="53"/>
                  <a:pt x="143" y="60"/>
                  <a:pt x="137" y="64"/>
                </a:cubicBezTo>
                <a:cubicBezTo>
                  <a:pt x="128" y="69"/>
                  <a:pt x="91" y="87"/>
                  <a:pt x="91" y="71"/>
                </a:cubicBezTo>
                <a:close/>
              </a:path>
            </a:pathLst>
          </a:custGeom>
          <a:solidFill>
            <a:srgbClr val="3E2900">
              <a:alpha val="2509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9" name="Freeform 161"/>
          <p:cNvSpPr>
            <a:spLocks/>
          </p:cNvSpPr>
          <p:nvPr/>
        </p:nvSpPr>
        <p:spPr bwMode="auto">
          <a:xfrm>
            <a:off x="6019800" y="5562600"/>
            <a:ext cx="858838" cy="76200"/>
          </a:xfrm>
          <a:custGeom>
            <a:avLst/>
            <a:gdLst>
              <a:gd name="T0" fmla="*/ 144 w 773"/>
              <a:gd name="T1" fmla="*/ 19 h 121"/>
              <a:gd name="T2" fmla="*/ 651 w 773"/>
              <a:gd name="T3" fmla="*/ 11 h 121"/>
              <a:gd name="T4" fmla="*/ 773 w 773"/>
              <a:gd name="T5" fmla="*/ 49 h 121"/>
              <a:gd name="T6" fmla="*/ 0 w 773"/>
              <a:gd name="T7" fmla="*/ 56 h 121"/>
              <a:gd name="T8" fmla="*/ 144 w 773"/>
              <a:gd name="T9" fmla="*/ 19 h 12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73"/>
              <a:gd name="T16" fmla="*/ 0 h 121"/>
              <a:gd name="T17" fmla="*/ 773 w 773"/>
              <a:gd name="T18" fmla="*/ 121 h 12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73" h="121">
                <a:moveTo>
                  <a:pt x="144" y="19"/>
                </a:moveTo>
                <a:cubicBezTo>
                  <a:pt x="314" y="14"/>
                  <a:pt x="482" y="0"/>
                  <a:pt x="651" y="11"/>
                </a:cubicBezTo>
                <a:cubicBezTo>
                  <a:pt x="692" y="22"/>
                  <a:pt x="733" y="35"/>
                  <a:pt x="773" y="49"/>
                </a:cubicBezTo>
                <a:cubicBezTo>
                  <a:pt x="536" y="121"/>
                  <a:pt x="253" y="70"/>
                  <a:pt x="0" y="56"/>
                </a:cubicBezTo>
                <a:cubicBezTo>
                  <a:pt x="49" y="47"/>
                  <a:pt x="96" y="31"/>
                  <a:pt x="144" y="19"/>
                </a:cubicBezTo>
                <a:close/>
              </a:path>
            </a:pathLst>
          </a:custGeom>
          <a:solidFill>
            <a:srgbClr val="FFFFFF">
              <a:alpha val="1019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0" name="Freeform 162"/>
          <p:cNvSpPr>
            <a:spLocks/>
          </p:cNvSpPr>
          <p:nvPr/>
        </p:nvSpPr>
        <p:spPr bwMode="auto">
          <a:xfrm>
            <a:off x="8229600" y="6019800"/>
            <a:ext cx="533400" cy="76200"/>
          </a:xfrm>
          <a:custGeom>
            <a:avLst/>
            <a:gdLst>
              <a:gd name="T0" fmla="*/ 144 w 773"/>
              <a:gd name="T1" fmla="*/ 19 h 121"/>
              <a:gd name="T2" fmla="*/ 651 w 773"/>
              <a:gd name="T3" fmla="*/ 11 h 121"/>
              <a:gd name="T4" fmla="*/ 773 w 773"/>
              <a:gd name="T5" fmla="*/ 49 h 121"/>
              <a:gd name="T6" fmla="*/ 0 w 773"/>
              <a:gd name="T7" fmla="*/ 56 h 121"/>
              <a:gd name="T8" fmla="*/ 144 w 773"/>
              <a:gd name="T9" fmla="*/ 19 h 12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73"/>
              <a:gd name="T16" fmla="*/ 0 h 121"/>
              <a:gd name="T17" fmla="*/ 773 w 773"/>
              <a:gd name="T18" fmla="*/ 121 h 12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73" h="121">
                <a:moveTo>
                  <a:pt x="144" y="19"/>
                </a:moveTo>
                <a:cubicBezTo>
                  <a:pt x="314" y="14"/>
                  <a:pt x="482" y="0"/>
                  <a:pt x="651" y="11"/>
                </a:cubicBezTo>
                <a:cubicBezTo>
                  <a:pt x="692" y="22"/>
                  <a:pt x="733" y="35"/>
                  <a:pt x="773" y="49"/>
                </a:cubicBezTo>
                <a:cubicBezTo>
                  <a:pt x="536" y="121"/>
                  <a:pt x="253" y="70"/>
                  <a:pt x="0" y="56"/>
                </a:cubicBezTo>
                <a:cubicBezTo>
                  <a:pt x="49" y="47"/>
                  <a:pt x="96" y="31"/>
                  <a:pt x="144" y="19"/>
                </a:cubicBezTo>
                <a:close/>
              </a:path>
            </a:pathLst>
          </a:custGeom>
          <a:solidFill>
            <a:srgbClr val="FFFFFF">
              <a:alpha val="1019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1" name="Freeform 163"/>
          <p:cNvSpPr>
            <a:spLocks/>
          </p:cNvSpPr>
          <p:nvPr/>
        </p:nvSpPr>
        <p:spPr bwMode="auto">
          <a:xfrm>
            <a:off x="533400" y="6019800"/>
            <a:ext cx="762000" cy="76200"/>
          </a:xfrm>
          <a:custGeom>
            <a:avLst/>
            <a:gdLst>
              <a:gd name="T0" fmla="*/ 144 w 773"/>
              <a:gd name="T1" fmla="*/ 19 h 121"/>
              <a:gd name="T2" fmla="*/ 651 w 773"/>
              <a:gd name="T3" fmla="*/ 11 h 121"/>
              <a:gd name="T4" fmla="*/ 773 w 773"/>
              <a:gd name="T5" fmla="*/ 49 h 121"/>
              <a:gd name="T6" fmla="*/ 0 w 773"/>
              <a:gd name="T7" fmla="*/ 56 h 121"/>
              <a:gd name="T8" fmla="*/ 144 w 773"/>
              <a:gd name="T9" fmla="*/ 19 h 12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73"/>
              <a:gd name="T16" fmla="*/ 0 h 121"/>
              <a:gd name="T17" fmla="*/ 773 w 773"/>
              <a:gd name="T18" fmla="*/ 121 h 12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73" h="121">
                <a:moveTo>
                  <a:pt x="144" y="19"/>
                </a:moveTo>
                <a:cubicBezTo>
                  <a:pt x="314" y="14"/>
                  <a:pt x="482" y="0"/>
                  <a:pt x="651" y="11"/>
                </a:cubicBezTo>
                <a:cubicBezTo>
                  <a:pt x="692" y="22"/>
                  <a:pt x="733" y="35"/>
                  <a:pt x="773" y="49"/>
                </a:cubicBezTo>
                <a:cubicBezTo>
                  <a:pt x="536" y="121"/>
                  <a:pt x="253" y="70"/>
                  <a:pt x="0" y="56"/>
                </a:cubicBezTo>
                <a:cubicBezTo>
                  <a:pt x="49" y="47"/>
                  <a:pt x="96" y="31"/>
                  <a:pt x="144" y="19"/>
                </a:cubicBezTo>
                <a:close/>
              </a:path>
            </a:pathLst>
          </a:custGeom>
          <a:solidFill>
            <a:srgbClr val="FFFFFF">
              <a:alpha val="1019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2" name="Oval 165"/>
          <p:cNvSpPr>
            <a:spLocks noChangeArrowheads="1"/>
          </p:cNvSpPr>
          <p:nvPr/>
        </p:nvSpPr>
        <p:spPr bwMode="auto">
          <a:xfrm>
            <a:off x="1371600" y="6324600"/>
            <a:ext cx="6324600" cy="646113"/>
          </a:xfrm>
          <a:prstGeom prst="ellipse">
            <a:avLst/>
          </a:prstGeom>
          <a:gradFill rotWithShape="1">
            <a:gsLst>
              <a:gs pos="0">
                <a:srgbClr val="A87000"/>
              </a:gs>
              <a:gs pos="100000">
                <a:srgbClr val="A87000">
                  <a:alpha val="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3" name="Oval 189"/>
          <p:cNvSpPr>
            <a:spLocks noChangeArrowheads="1"/>
          </p:cNvSpPr>
          <p:nvPr/>
        </p:nvSpPr>
        <p:spPr bwMode="auto">
          <a:xfrm rot="120000">
            <a:off x="8078788" y="6362700"/>
            <a:ext cx="1524000" cy="152400"/>
          </a:xfrm>
          <a:prstGeom prst="ellipse">
            <a:avLst/>
          </a:prstGeom>
          <a:gradFill rotWithShape="1">
            <a:gsLst>
              <a:gs pos="0">
                <a:srgbClr val="3A2700"/>
              </a:gs>
              <a:gs pos="100000">
                <a:srgbClr val="3A2700">
                  <a:alpha val="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2" name="Oval 190"/>
          <p:cNvSpPr>
            <a:spLocks noChangeArrowheads="1"/>
          </p:cNvSpPr>
          <p:nvPr/>
        </p:nvSpPr>
        <p:spPr bwMode="auto">
          <a:xfrm rot="120000">
            <a:off x="990600" y="6278563"/>
            <a:ext cx="2438400" cy="244475"/>
          </a:xfrm>
          <a:prstGeom prst="ellipse">
            <a:avLst/>
          </a:prstGeom>
          <a:gradFill rotWithShape="1">
            <a:gsLst>
              <a:gs pos="0">
                <a:srgbClr val="3A2700"/>
              </a:gs>
              <a:gs pos="100000">
                <a:srgbClr val="3A2700">
                  <a:alpha val="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3" name="Oval 181"/>
          <p:cNvSpPr>
            <a:spLocks noChangeArrowheads="1"/>
          </p:cNvSpPr>
          <p:nvPr/>
        </p:nvSpPr>
        <p:spPr bwMode="auto">
          <a:xfrm rot="120000">
            <a:off x="4725580" y="6345284"/>
            <a:ext cx="4605459" cy="292741"/>
          </a:xfrm>
          <a:prstGeom prst="ellipse">
            <a:avLst/>
          </a:prstGeom>
          <a:gradFill rotWithShape="1">
            <a:gsLst>
              <a:gs pos="0">
                <a:srgbClr val="1E1400"/>
              </a:gs>
              <a:gs pos="100000">
                <a:srgbClr val="1E1400">
                  <a:alpha val="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4" name="Freeform 191"/>
          <p:cNvSpPr>
            <a:spLocks/>
          </p:cNvSpPr>
          <p:nvPr/>
        </p:nvSpPr>
        <p:spPr bwMode="auto">
          <a:xfrm>
            <a:off x="3048000" y="6718300"/>
            <a:ext cx="381000" cy="76200"/>
          </a:xfrm>
          <a:custGeom>
            <a:avLst/>
            <a:gdLst>
              <a:gd name="T0" fmla="*/ 88 w 520"/>
              <a:gd name="T1" fmla="*/ 48 h 104"/>
              <a:gd name="T2" fmla="*/ 328 w 520"/>
              <a:gd name="T3" fmla="*/ 0 h 104"/>
              <a:gd name="T4" fmla="*/ 520 w 520"/>
              <a:gd name="T5" fmla="*/ 48 h 104"/>
              <a:gd name="T6" fmla="*/ 328 w 520"/>
              <a:gd name="T7" fmla="*/ 96 h 104"/>
              <a:gd name="T8" fmla="*/ 40 w 520"/>
              <a:gd name="T9" fmla="*/ 96 h 104"/>
              <a:gd name="T10" fmla="*/ 88 w 520"/>
              <a:gd name="T11" fmla="*/ 48 h 10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20"/>
              <a:gd name="T19" fmla="*/ 0 h 104"/>
              <a:gd name="T20" fmla="*/ 520 w 520"/>
              <a:gd name="T21" fmla="*/ 104 h 10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20" h="104">
                <a:moveTo>
                  <a:pt x="88" y="48"/>
                </a:moveTo>
                <a:cubicBezTo>
                  <a:pt x="136" y="32"/>
                  <a:pt x="256" y="0"/>
                  <a:pt x="328" y="0"/>
                </a:cubicBezTo>
                <a:cubicBezTo>
                  <a:pt x="400" y="0"/>
                  <a:pt x="520" y="32"/>
                  <a:pt x="520" y="48"/>
                </a:cubicBezTo>
                <a:cubicBezTo>
                  <a:pt x="520" y="64"/>
                  <a:pt x="408" y="88"/>
                  <a:pt x="328" y="96"/>
                </a:cubicBezTo>
                <a:cubicBezTo>
                  <a:pt x="248" y="104"/>
                  <a:pt x="80" y="104"/>
                  <a:pt x="40" y="96"/>
                </a:cubicBezTo>
                <a:cubicBezTo>
                  <a:pt x="0" y="88"/>
                  <a:pt x="40" y="64"/>
                  <a:pt x="88" y="48"/>
                </a:cubicBezTo>
                <a:close/>
              </a:path>
            </a:pathLst>
          </a:custGeom>
          <a:solidFill>
            <a:srgbClr val="C0C0C0">
              <a:alpha val="1490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5" name="Freeform 192"/>
          <p:cNvSpPr>
            <a:spLocks/>
          </p:cNvSpPr>
          <p:nvPr/>
        </p:nvSpPr>
        <p:spPr bwMode="auto">
          <a:xfrm rot="12217824">
            <a:off x="3538538" y="6705600"/>
            <a:ext cx="195262" cy="88900"/>
          </a:xfrm>
          <a:custGeom>
            <a:avLst/>
            <a:gdLst>
              <a:gd name="T0" fmla="*/ 88 w 520"/>
              <a:gd name="T1" fmla="*/ 48 h 104"/>
              <a:gd name="T2" fmla="*/ 328 w 520"/>
              <a:gd name="T3" fmla="*/ 0 h 104"/>
              <a:gd name="T4" fmla="*/ 520 w 520"/>
              <a:gd name="T5" fmla="*/ 48 h 104"/>
              <a:gd name="T6" fmla="*/ 328 w 520"/>
              <a:gd name="T7" fmla="*/ 96 h 104"/>
              <a:gd name="T8" fmla="*/ 40 w 520"/>
              <a:gd name="T9" fmla="*/ 96 h 104"/>
              <a:gd name="T10" fmla="*/ 88 w 520"/>
              <a:gd name="T11" fmla="*/ 48 h 10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20"/>
              <a:gd name="T19" fmla="*/ 0 h 104"/>
              <a:gd name="T20" fmla="*/ 520 w 520"/>
              <a:gd name="T21" fmla="*/ 104 h 10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20" h="104">
                <a:moveTo>
                  <a:pt x="88" y="48"/>
                </a:moveTo>
                <a:cubicBezTo>
                  <a:pt x="136" y="32"/>
                  <a:pt x="256" y="0"/>
                  <a:pt x="328" y="0"/>
                </a:cubicBezTo>
                <a:cubicBezTo>
                  <a:pt x="400" y="0"/>
                  <a:pt x="520" y="32"/>
                  <a:pt x="520" y="48"/>
                </a:cubicBezTo>
                <a:cubicBezTo>
                  <a:pt x="520" y="64"/>
                  <a:pt x="408" y="88"/>
                  <a:pt x="328" y="96"/>
                </a:cubicBezTo>
                <a:cubicBezTo>
                  <a:pt x="248" y="104"/>
                  <a:pt x="80" y="104"/>
                  <a:pt x="40" y="96"/>
                </a:cubicBezTo>
                <a:cubicBezTo>
                  <a:pt x="0" y="88"/>
                  <a:pt x="40" y="64"/>
                  <a:pt x="88" y="48"/>
                </a:cubicBezTo>
                <a:close/>
              </a:path>
            </a:pathLst>
          </a:custGeom>
          <a:solidFill>
            <a:srgbClr val="C0C0C0">
              <a:alpha val="1490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6" name="Freeform 193"/>
          <p:cNvSpPr>
            <a:spLocks/>
          </p:cNvSpPr>
          <p:nvPr/>
        </p:nvSpPr>
        <p:spPr bwMode="auto">
          <a:xfrm>
            <a:off x="4724400" y="6553200"/>
            <a:ext cx="381000" cy="76200"/>
          </a:xfrm>
          <a:custGeom>
            <a:avLst/>
            <a:gdLst>
              <a:gd name="T0" fmla="*/ 88 w 520"/>
              <a:gd name="T1" fmla="*/ 48 h 104"/>
              <a:gd name="T2" fmla="*/ 328 w 520"/>
              <a:gd name="T3" fmla="*/ 0 h 104"/>
              <a:gd name="T4" fmla="*/ 520 w 520"/>
              <a:gd name="T5" fmla="*/ 48 h 104"/>
              <a:gd name="T6" fmla="*/ 328 w 520"/>
              <a:gd name="T7" fmla="*/ 96 h 104"/>
              <a:gd name="T8" fmla="*/ 40 w 520"/>
              <a:gd name="T9" fmla="*/ 96 h 104"/>
              <a:gd name="T10" fmla="*/ 88 w 520"/>
              <a:gd name="T11" fmla="*/ 48 h 10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20"/>
              <a:gd name="T19" fmla="*/ 0 h 104"/>
              <a:gd name="T20" fmla="*/ 520 w 520"/>
              <a:gd name="T21" fmla="*/ 104 h 10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20" h="104">
                <a:moveTo>
                  <a:pt x="88" y="48"/>
                </a:moveTo>
                <a:cubicBezTo>
                  <a:pt x="136" y="32"/>
                  <a:pt x="256" y="0"/>
                  <a:pt x="328" y="0"/>
                </a:cubicBezTo>
                <a:cubicBezTo>
                  <a:pt x="400" y="0"/>
                  <a:pt x="520" y="32"/>
                  <a:pt x="520" y="48"/>
                </a:cubicBezTo>
                <a:cubicBezTo>
                  <a:pt x="520" y="64"/>
                  <a:pt x="408" y="88"/>
                  <a:pt x="328" y="96"/>
                </a:cubicBezTo>
                <a:cubicBezTo>
                  <a:pt x="248" y="104"/>
                  <a:pt x="80" y="104"/>
                  <a:pt x="40" y="96"/>
                </a:cubicBezTo>
                <a:cubicBezTo>
                  <a:pt x="0" y="88"/>
                  <a:pt x="40" y="64"/>
                  <a:pt x="88" y="48"/>
                </a:cubicBezTo>
                <a:close/>
              </a:path>
            </a:pathLst>
          </a:custGeom>
          <a:solidFill>
            <a:srgbClr val="C0C0C0">
              <a:alpha val="1215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7" name="Freeform 194"/>
          <p:cNvSpPr>
            <a:spLocks/>
          </p:cNvSpPr>
          <p:nvPr/>
        </p:nvSpPr>
        <p:spPr bwMode="auto">
          <a:xfrm flipH="1">
            <a:off x="5029200" y="6705600"/>
            <a:ext cx="381000" cy="76200"/>
          </a:xfrm>
          <a:custGeom>
            <a:avLst/>
            <a:gdLst>
              <a:gd name="T0" fmla="*/ 88 w 520"/>
              <a:gd name="T1" fmla="*/ 48 h 104"/>
              <a:gd name="T2" fmla="*/ 328 w 520"/>
              <a:gd name="T3" fmla="*/ 0 h 104"/>
              <a:gd name="T4" fmla="*/ 520 w 520"/>
              <a:gd name="T5" fmla="*/ 48 h 104"/>
              <a:gd name="T6" fmla="*/ 328 w 520"/>
              <a:gd name="T7" fmla="*/ 96 h 104"/>
              <a:gd name="T8" fmla="*/ 40 w 520"/>
              <a:gd name="T9" fmla="*/ 96 h 104"/>
              <a:gd name="T10" fmla="*/ 88 w 520"/>
              <a:gd name="T11" fmla="*/ 48 h 10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20"/>
              <a:gd name="T19" fmla="*/ 0 h 104"/>
              <a:gd name="T20" fmla="*/ 520 w 520"/>
              <a:gd name="T21" fmla="*/ 104 h 10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20" h="104">
                <a:moveTo>
                  <a:pt x="88" y="48"/>
                </a:moveTo>
                <a:cubicBezTo>
                  <a:pt x="136" y="32"/>
                  <a:pt x="256" y="0"/>
                  <a:pt x="328" y="0"/>
                </a:cubicBezTo>
                <a:cubicBezTo>
                  <a:pt x="400" y="0"/>
                  <a:pt x="520" y="32"/>
                  <a:pt x="520" y="48"/>
                </a:cubicBezTo>
                <a:cubicBezTo>
                  <a:pt x="520" y="64"/>
                  <a:pt x="408" y="88"/>
                  <a:pt x="328" y="96"/>
                </a:cubicBezTo>
                <a:cubicBezTo>
                  <a:pt x="248" y="104"/>
                  <a:pt x="80" y="104"/>
                  <a:pt x="40" y="96"/>
                </a:cubicBezTo>
                <a:cubicBezTo>
                  <a:pt x="0" y="88"/>
                  <a:pt x="40" y="64"/>
                  <a:pt x="88" y="48"/>
                </a:cubicBezTo>
                <a:close/>
              </a:path>
            </a:pathLst>
          </a:custGeom>
          <a:solidFill>
            <a:srgbClr val="C0C0C0">
              <a:alpha val="1490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8" name="Freeform 195"/>
          <p:cNvSpPr>
            <a:spLocks/>
          </p:cNvSpPr>
          <p:nvPr/>
        </p:nvSpPr>
        <p:spPr bwMode="auto">
          <a:xfrm rot="10635552" flipH="1" flipV="1">
            <a:off x="5776913" y="6705600"/>
            <a:ext cx="381000" cy="76200"/>
          </a:xfrm>
          <a:custGeom>
            <a:avLst/>
            <a:gdLst>
              <a:gd name="T0" fmla="*/ 88 w 520"/>
              <a:gd name="T1" fmla="*/ 48 h 104"/>
              <a:gd name="T2" fmla="*/ 328 w 520"/>
              <a:gd name="T3" fmla="*/ 0 h 104"/>
              <a:gd name="T4" fmla="*/ 520 w 520"/>
              <a:gd name="T5" fmla="*/ 48 h 104"/>
              <a:gd name="T6" fmla="*/ 328 w 520"/>
              <a:gd name="T7" fmla="*/ 96 h 104"/>
              <a:gd name="T8" fmla="*/ 40 w 520"/>
              <a:gd name="T9" fmla="*/ 96 h 104"/>
              <a:gd name="T10" fmla="*/ 88 w 520"/>
              <a:gd name="T11" fmla="*/ 48 h 10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20"/>
              <a:gd name="T19" fmla="*/ 0 h 104"/>
              <a:gd name="T20" fmla="*/ 520 w 520"/>
              <a:gd name="T21" fmla="*/ 104 h 10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20" h="104">
                <a:moveTo>
                  <a:pt x="88" y="48"/>
                </a:moveTo>
                <a:cubicBezTo>
                  <a:pt x="136" y="32"/>
                  <a:pt x="256" y="0"/>
                  <a:pt x="328" y="0"/>
                </a:cubicBezTo>
                <a:cubicBezTo>
                  <a:pt x="400" y="0"/>
                  <a:pt x="520" y="32"/>
                  <a:pt x="520" y="48"/>
                </a:cubicBezTo>
                <a:cubicBezTo>
                  <a:pt x="520" y="64"/>
                  <a:pt x="408" y="88"/>
                  <a:pt x="328" y="96"/>
                </a:cubicBezTo>
                <a:cubicBezTo>
                  <a:pt x="248" y="104"/>
                  <a:pt x="80" y="104"/>
                  <a:pt x="40" y="96"/>
                </a:cubicBezTo>
                <a:cubicBezTo>
                  <a:pt x="0" y="88"/>
                  <a:pt x="40" y="64"/>
                  <a:pt x="88" y="48"/>
                </a:cubicBezTo>
                <a:close/>
              </a:path>
            </a:pathLst>
          </a:custGeom>
          <a:solidFill>
            <a:srgbClr val="C0C0C0">
              <a:alpha val="1215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9" name="Freeform 196"/>
          <p:cNvSpPr>
            <a:spLocks/>
          </p:cNvSpPr>
          <p:nvPr/>
        </p:nvSpPr>
        <p:spPr bwMode="auto">
          <a:xfrm rot="21435553" flipH="1" flipV="1">
            <a:off x="7086600" y="6781800"/>
            <a:ext cx="381000" cy="76200"/>
          </a:xfrm>
          <a:custGeom>
            <a:avLst/>
            <a:gdLst>
              <a:gd name="T0" fmla="*/ 88 w 520"/>
              <a:gd name="T1" fmla="*/ 48 h 104"/>
              <a:gd name="T2" fmla="*/ 328 w 520"/>
              <a:gd name="T3" fmla="*/ 0 h 104"/>
              <a:gd name="T4" fmla="*/ 520 w 520"/>
              <a:gd name="T5" fmla="*/ 48 h 104"/>
              <a:gd name="T6" fmla="*/ 328 w 520"/>
              <a:gd name="T7" fmla="*/ 96 h 104"/>
              <a:gd name="T8" fmla="*/ 40 w 520"/>
              <a:gd name="T9" fmla="*/ 96 h 104"/>
              <a:gd name="T10" fmla="*/ 88 w 520"/>
              <a:gd name="T11" fmla="*/ 48 h 10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20"/>
              <a:gd name="T19" fmla="*/ 0 h 104"/>
              <a:gd name="T20" fmla="*/ 520 w 520"/>
              <a:gd name="T21" fmla="*/ 104 h 10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20" h="104">
                <a:moveTo>
                  <a:pt x="88" y="48"/>
                </a:moveTo>
                <a:cubicBezTo>
                  <a:pt x="136" y="32"/>
                  <a:pt x="256" y="0"/>
                  <a:pt x="328" y="0"/>
                </a:cubicBezTo>
                <a:cubicBezTo>
                  <a:pt x="400" y="0"/>
                  <a:pt x="520" y="32"/>
                  <a:pt x="520" y="48"/>
                </a:cubicBezTo>
                <a:cubicBezTo>
                  <a:pt x="520" y="64"/>
                  <a:pt x="408" y="88"/>
                  <a:pt x="328" y="96"/>
                </a:cubicBezTo>
                <a:cubicBezTo>
                  <a:pt x="248" y="104"/>
                  <a:pt x="80" y="104"/>
                  <a:pt x="40" y="96"/>
                </a:cubicBezTo>
                <a:cubicBezTo>
                  <a:pt x="0" y="88"/>
                  <a:pt x="40" y="64"/>
                  <a:pt x="88" y="48"/>
                </a:cubicBezTo>
                <a:close/>
              </a:path>
            </a:pathLst>
          </a:custGeom>
          <a:solidFill>
            <a:srgbClr val="C0C0C0">
              <a:alpha val="1215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0" name="Freeform 197"/>
          <p:cNvSpPr>
            <a:spLocks/>
          </p:cNvSpPr>
          <p:nvPr/>
        </p:nvSpPr>
        <p:spPr bwMode="auto">
          <a:xfrm rot="12217824">
            <a:off x="6738938" y="6705600"/>
            <a:ext cx="195262" cy="88900"/>
          </a:xfrm>
          <a:custGeom>
            <a:avLst/>
            <a:gdLst>
              <a:gd name="T0" fmla="*/ 88 w 520"/>
              <a:gd name="T1" fmla="*/ 48 h 104"/>
              <a:gd name="T2" fmla="*/ 328 w 520"/>
              <a:gd name="T3" fmla="*/ 0 h 104"/>
              <a:gd name="T4" fmla="*/ 520 w 520"/>
              <a:gd name="T5" fmla="*/ 48 h 104"/>
              <a:gd name="T6" fmla="*/ 328 w 520"/>
              <a:gd name="T7" fmla="*/ 96 h 104"/>
              <a:gd name="T8" fmla="*/ 40 w 520"/>
              <a:gd name="T9" fmla="*/ 96 h 104"/>
              <a:gd name="T10" fmla="*/ 88 w 520"/>
              <a:gd name="T11" fmla="*/ 48 h 10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20"/>
              <a:gd name="T19" fmla="*/ 0 h 104"/>
              <a:gd name="T20" fmla="*/ 520 w 520"/>
              <a:gd name="T21" fmla="*/ 104 h 10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20" h="104">
                <a:moveTo>
                  <a:pt x="88" y="48"/>
                </a:moveTo>
                <a:cubicBezTo>
                  <a:pt x="136" y="32"/>
                  <a:pt x="256" y="0"/>
                  <a:pt x="328" y="0"/>
                </a:cubicBezTo>
                <a:cubicBezTo>
                  <a:pt x="400" y="0"/>
                  <a:pt x="520" y="32"/>
                  <a:pt x="520" y="48"/>
                </a:cubicBezTo>
                <a:cubicBezTo>
                  <a:pt x="520" y="64"/>
                  <a:pt x="408" y="88"/>
                  <a:pt x="328" y="96"/>
                </a:cubicBezTo>
                <a:cubicBezTo>
                  <a:pt x="248" y="104"/>
                  <a:pt x="80" y="104"/>
                  <a:pt x="40" y="96"/>
                </a:cubicBezTo>
                <a:cubicBezTo>
                  <a:pt x="0" y="88"/>
                  <a:pt x="40" y="64"/>
                  <a:pt x="88" y="48"/>
                </a:cubicBezTo>
                <a:close/>
              </a:path>
            </a:pathLst>
          </a:custGeom>
          <a:solidFill>
            <a:srgbClr val="C0C0C0">
              <a:alpha val="1490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1" name="Freeform 198"/>
          <p:cNvSpPr>
            <a:spLocks/>
          </p:cNvSpPr>
          <p:nvPr/>
        </p:nvSpPr>
        <p:spPr bwMode="auto">
          <a:xfrm flipH="1">
            <a:off x="8229600" y="6705600"/>
            <a:ext cx="381000" cy="76200"/>
          </a:xfrm>
          <a:custGeom>
            <a:avLst/>
            <a:gdLst>
              <a:gd name="T0" fmla="*/ 88 w 520"/>
              <a:gd name="T1" fmla="*/ 48 h 104"/>
              <a:gd name="T2" fmla="*/ 328 w 520"/>
              <a:gd name="T3" fmla="*/ 0 h 104"/>
              <a:gd name="T4" fmla="*/ 520 w 520"/>
              <a:gd name="T5" fmla="*/ 48 h 104"/>
              <a:gd name="T6" fmla="*/ 328 w 520"/>
              <a:gd name="T7" fmla="*/ 96 h 104"/>
              <a:gd name="T8" fmla="*/ 40 w 520"/>
              <a:gd name="T9" fmla="*/ 96 h 104"/>
              <a:gd name="T10" fmla="*/ 88 w 520"/>
              <a:gd name="T11" fmla="*/ 48 h 10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20"/>
              <a:gd name="T19" fmla="*/ 0 h 104"/>
              <a:gd name="T20" fmla="*/ 520 w 520"/>
              <a:gd name="T21" fmla="*/ 104 h 10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20" h="104">
                <a:moveTo>
                  <a:pt x="88" y="48"/>
                </a:moveTo>
                <a:cubicBezTo>
                  <a:pt x="136" y="32"/>
                  <a:pt x="256" y="0"/>
                  <a:pt x="328" y="0"/>
                </a:cubicBezTo>
                <a:cubicBezTo>
                  <a:pt x="400" y="0"/>
                  <a:pt x="520" y="32"/>
                  <a:pt x="520" y="48"/>
                </a:cubicBezTo>
                <a:cubicBezTo>
                  <a:pt x="520" y="64"/>
                  <a:pt x="408" y="88"/>
                  <a:pt x="328" y="96"/>
                </a:cubicBezTo>
                <a:cubicBezTo>
                  <a:pt x="248" y="104"/>
                  <a:pt x="80" y="104"/>
                  <a:pt x="40" y="96"/>
                </a:cubicBezTo>
                <a:cubicBezTo>
                  <a:pt x="0" y="88"/>
                  <a:pt x="40" y="64"/>
                  <a:pt x="88" y="48"/>
                </a:cubicBezTo>
                <a:close/>
              </a:path>
            </a:pathLst>
          </a:custGeom>
          <a:solidFill>
            <a:srgbClr val="C0C0C0">
              <a:alpha val="1490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2" name="Freeform 199"/>
          <p:cNvSpPr>
            <a:spLocks/>
          </p:cNvSpPr>
          <p:nvPr/>
        </p:nvSpPr>
        <p:spPr bwMode="auto">
          <a:xfrm rot="12217824">
            <a:off x="261938" y="6705600"/>
            <a:ext cx="195262" cy="88900"/>
          </a:xfrm>
          <a:custGeom>
            <a:avLst/>
            <a:gdLst>
              <a:gd name="T0" fmla="*/ 88 w 520"/>
              <a:gd name="T1" fmla="*/ 48 h 104"/>
              <a:gd name="T2" fmla="*/ 328 w 520"/>
              <a:gd name="T3" fmla="*/ 0 h 104"/>
              <a:gd name="T4" fmla="*/ 520 w 520"/>
              <a:gd name="T5" fmla="*/ 48 h 104"/>
              <a:gd name="T6" fmla="*/ 328 w 520"/>
              <a:gd name="T7" fmla="*/ 96 h 104"/>
              <a:gd name="T8" fmla="*/ 40 w 520"/>
              <a:gd name="T9" fmla="*/ 96 h 104"/>
              <a:gd name="T10" fmla="*/ 88 w 520"/>
              <a:gd name="T11" fmla="*/ 48 h 10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20"/>
              <a:gd name="T19" fmla="*/ 0 h 104"/>
              <a:gd name="T20" fmla="*/ 520 w 520"/>
              <a:gd name="T21" fmla="*/ 104 h 10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20" h="104">
                <a:moveTo>
                  <a:pt x="88" y="48"/>
                </a:moveTo>
                <a:cubicBezTo>
                  <a:pt x="136" y="32"/>
                  <a:pt x="256" y="0"/>
                  <a:pt x="328" y="0"/>
                </a:cubicBezTo>
                <a:cubicBezTo>
                  <a:pt x="400" y="0"/>
                  <a:pt x="520" y="32"/>
                  <a:pt x="520" y="48"/>
                </a:cubicBezTo>
                <a:cubicBezTo>
                  <a:pt x="520" y="64"/>
                  <a:pt x="408" y="88"/>
                  <a:pt x="328" y="96"/>
                </a:cubicBezTo>
                <a:cubicBezTo>
                  <a:pt x="248" y="104"/>
                  <a:pt x="80" y="104"/>
                  <a:pt x="40" y="96"/>
                </a:cubicBezTo>
                <a:cubicBezTo>
                  <a:pt x="0" y="88"/>
                  <a:pt x="40" y="64"/>
                  <a:pt x="88" y="48"/>
                </a:cubicBezTo>
                <a:close/>
              </a:path>
            </a:pathLst>
          </a:custGeom>
          <a:solidFill>
            <a:srgbClr val="C0C0C0">
              <a:alpha val="1490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3" name="Freeform 200"/>
          <p:cNvSpPr>
            <a:spLocks/>
          </p:cNvSpPr>
          <p:nvPr/>
        </p:nvSpPr>
        <p:spPr bwMode="auto">
          <a:xfrm>
            <a:off x="533400" y="6781800"/>
            <a:ext cx="381000" cy="76200"/>
          </a:xfrm>
          <a:custGeom>
            <a:avLst/>
            <a:gdLst>
              <a:gd name="T0" fmla="*/ 88 w 520"/>
              <a:gd name="T1" fmla="*/ 48 h 104"/>
              <a:gd name="T2" fmla="*/ 328 w 520"/>
              <a:gd name="T3" fmla="*/ 0 h 104"/>
              <a:gd name="T4" fmla="*/ 520 w 520"/>
              <a:gd name="T5" fmla="*/ 48 h 104"/>
              <a:gd name="T6" fmla="*/ 328 w 520"/>
              <a:gd name="T7" fmla="*/ 96 h 104"/>
              <a:gd name="T8" fmla="*/ 40 w 520"/>
              <a:gd name="T9" fmla="*/ 96 h 104"/>
              <a:gd name="T10" fmla="*/ 88 w 520"/>
              <a:gd name="T11" fmla="*/ 48 h 10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20"/>
              <a:gd name="T19" fmla="*/ 0 h 104"/>
              <a:gd name="T20" fmla="*/ 520 w 520"/>
              <a:gd name="T21" fmla="*/ 104 h 10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20" h="104">
                <a:moveTo>
                  <a:pt x="88" y="48"/>
                </a:moveTo>
                <a:cubicBezTo>
                  <a:pt x="136" y="32"/>
                  <a:pt x="256" y="0"/>
                  <a:pt x="328" y="0"/>
                </a:cubicBezTo>
                <a:cubicBezTo>
                  <a:pt x="400" y="0"/>
                  <a:pt x="520" y="32"/>
                  <a:pt x="520" y="48"/>
                </a:cubicBezTo>
                <a:cubicBezTo>
                  <a:pt x="520" y="64"/>
                  <a:pt x="408" y="88"/>
                  <a:pt x="328" y="96"/>
                </a:cubicBezTo>
                <a:cubicBezTo>
                  <a:pt x="248" y="104"/>
                  <a:pt x="80" y="104"/>
                  <a:pt x="40" y="96"/>
                </a:cubicBezTo>
                <a:cubicBezTo>
                  <a:pt x="0" y="88"/>
                  <a:pt x="40" y="64"/>
                  <a:pt x="88" y="48"/>
                </a:cubicBezTo>
                <a:close/>
              </a:path>
            </a:pathLst>
          </a:custGeom>
          <a:solidFill>
            <a:srgbClr val="C0C0C0">
              <a:alpha val="1490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4" name="Freeform 210"/>
          <p:cNvSpPr>
            <a:spLocks/>
          </p:cNvSpPr>
          <p:nvPr/>
        </p:nvSpPr>
        <p:spPr bwMode="auto">
          <a:xfrm rot="19269018">
            <a:off x="5502259" y="658040"/>
            <a:ext cx="546100" cy="155575"/>
          </a:xfrm>
          <a:custGeom>
            <a:avLst/>
            <a:gdLst>
              <a:gd name="T0" fmla="*/ 992 w 1832"/>
              <a:gd name="T1" fmla="*/ 320 h 520"/>
              <a:gd name="T2" fmla="*/ 560 w 1832"/>
              <a:gd name="T3" fmla="*/ 32 h 520"/>
              <a:gd name="T4" fmla="*/ 32 w 1832"/>
              <a:gd name="T5" fmla="*/ 416 h 520"/>
              <a:gd name="T6" fmla="*/ 368 w 1832"/>
              <a:gd name="T7" fmla="*/ 176 h 520"/>
              <a:gd name="T8" fmla="*/ 800 w 1832"/>
              <a:gd name="T9" fmla="*/ 224 h 520"/>
              <a:gd name="T10" fmla="*/ 992 w 1832"/>
              <a:gd name="T11" fmla="*/ 416 h 520"/>
              <a:gd name="T12" fmla="*/ 1040 w 1832"/>
              <a:gd name="T13" fmla="*/ 512 h 520"/>
              <a:gd name="T14" fmla="*/ 1184 w 1832"/>
              <a:gd name="T15" fmla="*/ 464 h 520"/>
              <a:gd name="T16" fmla="*/ 1184 w 1832"/>
              <a:gd name="T17" fmla="*/ 368 h 520"/>
              <a:gd name="T18" fmla="*/ 1472 w 1832"/>
              <a:gd name="T19" fmla="*/ 128 h 520"/>
              <a:gd name="T20" fmla="*/ 1808 w 1832"/>
              <a:gd name="T21" fmla="*/ 416 h 520"/>
              <a:gd name="T22" fmla="*/ 1616 w 1832"/>
              <a:gd name="T23" fmla="*/ 128 h 520"/>
              <a:gd name="T24" fmla="*/ 1424 w 1832"/>
              <a:gd name="T25" fmla="*/ 32 h 520"/>
              <a:gd name="T26" fmla="*/ 1136 w 1832"/>
              <a:gd name="T27" fmla="*/ 320 h 520"/>
              <a:gd name="T28" fmla="*/ 1040 w 1832"/>
              <a:gd name="T29" fmla="*/ 320 h 520"/>
              <a:gd name="T30" fmla="*/ 992 w 1832"/>
              <a:gd name="T31" fmla="*/ 320 h 520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832"/>
              <a:gd name="T49" fmla="*/ 0 h 520"/>
              <a:gd name="T50" fmla="*/ 1832 w 1832"/>
              <a:gd name="T51" fmla="*/ 520 h 520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832" h="520">
                <a:moveTo>
                  <a:pt x="992" y="320"/>
                </a:moveTo>
                <a:cubicBezTo>
                  <a:pt x="912" y="272"/>
                  <a:pt x="720" y="16"/>
                  <a:pt x="560" y="32"/>
                </a:cubicBezTo>
                <a:cubicBezTo>
                  <a:pt x="400" y="48"/>
                  <a:pt x="64" y="392"/>
                  <a:pt x="32" y="416"/>
                </a:cubicBezTo>
                <a:cubicBezTo>
                  <a:pt x="0" y="440"/>
                  <a:pt x="240" y="208"/>
                  <a:pt x="368" y="176"/>
                </a:cubicBezTo>
                <a:cubicBezTo>
                  <a:pt x="496" y="144"/>
                  <a:pt x="696" y="184"/>
                  <a:pt x="800" y="224"/>
                </a:cubicBezTo>
                <a:cubicBezTo>
                  <a:pt x="904" y="264"/>
                  <a:pt x="952" y="368"/>
                  <a:pt x="992" y="416"/>
                </a:cubicBezTo>
                <a:cubicBezTo>
                  <a:pt x="1032" y="464"/>
                  <a:pt x="1008" y="504"/>
                  <a:pt x="1040" y="512"/>
                </a:cubicBezTo>
                <a:cubicBezTo>
                  <a:pt x="1072" y="520"/>
                  <a:pt x="1160" y="488"/>
                  <a:pt x="1184" y="464"/>
                </a:cubicBezTo>
                <a:cubicBezTo>
                  <a:pt x="1208" y="440"/>
                  <a:pt x="1136" y="424"/>
                  <a:pt x="1184" y="368"/>
                </a:cubicBezTo>
                <a:cubicBezTo>
                  <a:pt x="1232" y="312"/>
                  <a:pt x="1368" y="120"/>
                  <a:pt x="1472" y="128"/>
                </a:cubicBezTo>
                <a:cubicBezTo>
                  <a:pt x="1576" y="136"/>
                  <a:pt x="1784" y="416"/>
                  <a:pt x="1808" y="416"/>
                </a:cubicBezTo>
                <a:cubicBezTo>
                  <a:pt x="1832" y="416"/>
                  <a:pt x="1680" y="192"/>
                  <a:pt x="1616" y="128"/>
                </a:cubicBezTo>
                <a:cubicBezTo>
                  <a:pt x="1552" y="64"/>
                  <a:pt x="1504" y="0"/>
                  <a:pt x="1424" y="32"/>
                </a:cubicBezTo>
                <a:cubicBezTo>
                  <a:pt x="1344" y="64"/>
                  <a:pt x="1200" y="272"/>
                  <a:pt x="1136" y="320"/>
                </a:cubicBezTo>
                <a:cubicBezTo>
                  <a:pt x="1072" y="368"/>
                  <a:pt x="1064" y="320"/>
                  <a:pt x="1040" y="320"/>
                </a:cubicBezTo>
                <a:cubicBezTo>
                  <a:pt x="1016" y="320"/>
                  <a:pt x="1072" y="368"/>
                  <a:pt x="992" y="32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5" name="Freeform 211"/>
          <p:cNvSpPr>
            <a:spLocks/>
          </p:cNvSpPr>
          <p:nvPr/>
        </p:nvSpPr>
        <p:spPr bwMode="auto">
          <a:xfrm rot="21128801">
            <a:off x="3078756" y="1405214"/>
            <a:ext cx="317500" cy="90487"/>
          </a:xfrm>
          <a:custGeom>
            <a:avLst/>
            <a:gdLst>
              <a:gd name="T0" fmla="*/ 992 w 1832"/>
              <a:gd name="T1" fmla="*/ 320 h 520"/>
              <a:gd name="T2" fmla="*/ 560 w 1832"/>
              <a:gd name="T3" fmla="*/ 32 h 520"/>
              <a:gd name="T4" fmla="*/ 32 w 1832"/>
              <a:gd name="T5" fmla="*/ 416 h 520"/>
              <a:gd name="T6" fmla="*/ 368 w 1832"/>
              <a:gd name="T7" fmla="*/ 176 h 520"/>
              <a:gd name="T8" fmla="*/ 800 w 1832"/>
              <a:gd name="T9" fmla="*/ 224 h 520"/>
              <a:gd name="T10" fmla="*/ 992 w 1832"/>
              <a:gd name="T11" fmla="*/ 416 h 520"/>
              <a:gd name="T12" fmla="*/ 1040 w 1832"/>
              <a:gd name="T13" fmla="*/ 512 h 520"/>
              <a:gd name="T14" fmla="*/ 1184 w 1832"/>
              <a:gd name="T15" fmla="*/ 464 h 520"/>
              <a:gd name="T16" fmla="*/ 1184 w 1832"/>
              <a:gd name="T17" fmla="*/ 368 h 520"/>
              <a:gd name="T18" fmla="*/ 1472 w 1832"/>
              <a:gd name="T19" fmla="*/ 128 h 520"/>
              <a:gd name="T20" fmla="*/ 1808 w 1832"/>
              <a:gd name="T21" fmla="*/ 416 h 520"/>
              <a:gd name="T22" fmla="*/ 1616 w 1832"/>
              <a:gd name="T23" fmla="*/ 128 h 520"/>
              <a:gd name="T24" fmla="*/ 1424 w 1832"/>
              <a:gd name="T25" fmla="*/ 32 h 520"/>
              <a:gd name="T26" fmla="*/ 1136 w 1832"/>
              <a:gd name="T27" fmla="*/ 320 h 520"/>
              <a:gd name="T28" fmla="*/ 1040 w 1832"/>
              <a:gd name="T29" fmla="*/ 320 h 520"/>
              <a:gd name="T30" fmla="*/ 992 w 1832"/>
              <a:gd name="T31" fmla="*/ 320 h 520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832"/>
              <a:gd name="T49" fmla="*/ 0 h 520"/>
              <a:gd name="T50" fmla="*/ 1832 w 1832"/>
              <a:gd name="T51" fmla="*/ 520 h 520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832" h="520">
                <a:moveTo>
                  <a:pt x="992" y="320"/>
                </a:moveTo>
                <a:cubicBezTo>
                  <a:pt x="912" y="272"/>
                  <a:pt x="720" y="16"/>
                  <a:pt x="560" y="32"/>
                </a:cubicBezTo>
                <a:cubicBezTo>
                  <a:pt x="400" y="48"/>
                  <a:pt x="64" y="392"/>
                  <a:pt x="32" y="416"/>
                </a:cubicBezTo>
                <a:cubicBezTo>
                  <a:pt x="0" y="440"/>
                  <a:pt x="240" y="208"/>
                  <a:pt x="368" y="176"/>
                </a:cubicBezTo>
                <a:cubicBezTo>
                  <a:pt x="496" y="144"/>
                  <a:pt x="696" y="184"/>
                  <a:pt x="800" y="224"/>
                </a:cubicBezTo>
                <a:cubicBezTo>
                  <a:pt x="904" y="264"/>
                  <a:pt x="952" y="368"/>
                  <a:pt x="992" y="416"/>
                </a:cubicBezTo>
                <a:cubicBezTo>
                  <a:pt x="1032" y="464"/>
                  <a:pt x="1008" y="504"/>
                  <a:pt x="1040" y="512"/>
                </a:cubicBezTo>
                <a:cubicBezTo>
                  <a:pt x="1072" y="520"/>
                  <a:pt x="1160" y="488"/>
                  <a:pt x="1184" y="464"/>
                </a:cubicBezTo>
                <a:cubicBezTo>
                  <a:pt x="1208" y="440"/>
                  <a:pt x="1136" y="424"/>
                  <a:pt x="1184" y="368"/>
                </a:cubicBezTo>
                <a:cubicBezTo>
                  <a:pt x="1232" y="312"/>
                  <a:pt x="1368" y="120"/>
                  <a:pt x="1472" y="128"/>
                </a:cubicBezTo>
                <a:cubicBezTo>
                  <a:pt x="1576" y="136"/>
                  <a:pt x="1784" y="416"/>
                  <a:pt x="1808" y="416"/>
                </a:cubicBezTo>
                <a:cubicBezTo>
                  <a:pt x="1832" y="416"/>
                  <a:pt x="1680" y="192"/>
                  <a:pt x="1616" y="128"/>
                </a:cubicBezTo>
                <a:cubicBezTo>
                  <a:pt x="1552" y="64"/>
                  <a:pt x="1504" y="0"/>
                  <a:pt x="1424" y="32"/>
                </a:cubicBezTo>
                <a:cubicBezTo>
                  <a:pt x="1344" y="64"/>
                  <a:pt x="1200" y="272"/>
                  <a:pt x="1136" y="320"/>
                </a:cubicBezTo>
                <a:cubicBezTo>
                  <a:pt x="1072" y="368"/>
                  <a:pt x="1064" y="320"/>
                  <a:pt x="1040" y="320"/>
                </a:cubicBezTo>
                <a:cubicBezTo>
                  <a:pt x="1016" y="320"/>
                  <a:pt x="1072" y="368"/>
                  <a:pt x="992" y="320"/>
                </a:cubicBezTo>
                <a:close/>
              </a:path>
            </a:pathLst>
          </a:cu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6" name="Freeform 212"/>
          <p:cNvSpPr>
            <a:spLocks/>
          </p:cNvSpPr>
          <p:nvPr/>
        </p:nvSpPr>
        <p:spPr bwMode="auto">
          <a:xfrm rot="20114684">
            <a:off x="4435307" y="1276136"/>
            <a:ext cx="457200" cy="79375"/>
          </a:xfrm>
          <a:custGeom>
            <a:avLst/>
            <a:gdLst>
              <a:gd name="T0" fmla="*/ 992 w 1832"/>
              <a:gd name="T1" fmla="*/ 320 h 520"/>
              <a:gd name="T2" fmla="*/ 560 w 1832"/>
              <a:gd name="T3" fmla="*/ 32 h 520"/>
              <a:gd name="T4" fmla="*/ 32 w 1832"/>
              <a:gd name="T5" fmla="*/ 416 h 520"/>
              <a:gd name="T6" fmla="*/ 368 w 1832"/>
              <a:gd name="T7" fmla="*/ 176 h 520"/>
              <a:gd name="T8" fmla="*/ 800 w 1832"/>
              <a:gd name="T9" fmla="*/ 224 h 520"/>
              <a:gd name="T10" fmla="*/ 992 w 1832"/>
              <a:gd name="T11" fmla="*/ 416 h 520"/>
              <a:gd name="T12" fmla="*/ 1040 w 1832"/>
              <a:gd name="T13" fmla="*/ 512 h 520"/>
              <a:gd name="T14" fmla="*/ 1184 w 1832"/>
              <a:gd name="T15" fmla="*/ 464 h 520"/>
              <a:gd name="T16" fmla="*/ 1184 w 1832"/>
              <a:gd name="T17" fmla="*/ 368 h 520"/>
              <a:gd name="T18" fmla="*/ 1472 w 1832"/>
              <a:gd name="T19" fmla="*/ 128 h 520"/>
              <a:gd name="T20" fmla="*/ 1808 w 1832"/>
              <a:gd name="T21" fmla="*/ 416 h 520"/>
              <a:gd name="T22" fmla="*/ 1616 w 1832"/>
              <a:gd name="T23" fmla="*/ 128 h 520"/>
              <a:gd name="T24" fmla="*/ 1424 w 1832"/>
              <a:gd name="T25" fmla="*/ 32 h 520"/>
              <a:gd name="T26" fmla="*/ 1136 w 1832"/>
              <a:gd name="T27" fmla="*/ 320 h 520"/>
              <a:gd name="T28" fmla="*/ 1040 w 1832"/>
              <a:gd name="T29" fmla="*/ 320 h 520"/>
              <a:gd name="T30" fmla="*/ 992 w 1832"/>
              <a:gd name="T31" fmla="*/ 320 h 520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832"/>
              <a:gd name="T49" fmla="*/ 0 h 520"/>
              <a:gd name="T50" fmla="*/ 1832 w 1832"/>
              <a:gd name="T51" fmla="*/ 520 h 520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832" h="520">
                <a:moveTo>
                  <a:pt x="992" y="320"/>
                </a:moveTo>
                <a:cubicBezTo>
                  <a:pt x="912" y="272"/>
                  <a:pt x="720" y="16"/>
                  <a:pt x="560" y="32"/>
                </a:cubicBezTo>
                <a:cubicBezTo>
                  <a:pt x="400" y="48"/>
                  <a:pt x="64" y="392"/>
                  <a:pt x="32" y="416"/>
                </a:cubicBezTo>
                <a:cubicBezTo>
                  <a:pt x="0" y="440"/>
                  <a:pt x="240" y="208"/>
                  <a:pt x="368" y="176"/>
                </a:cubicBezTo>
                <a:cubicBezTo>
                  <a:pt x="496" y="144"/>
                  <a:pt x="696" y="184"/>
                  <a:pt x="800" y="224"/>
                </a:cubicBezTo>
                <a:cubicBezTo>
                  <a:pt x="904" y="264"/>
                  <a:pt x="952" y="368"/>
                  <a:pt x="992" y="416"/>
                </a:cubicBezTo>
                <a:cubicBezTo>
                  <a:pt x="1032" y="464"/>
                  <a:pt x="1008" y="504"/>
                  <a:pt x="1040" y="512"/>
                </a:cubicBezTo>
                <a:cubicBezTo>
                  <a:pt x="1072" y="520"/>
                  <a:pt x="1160" y="488"/>
                  <a:pt x="1184" y="464"/>
                </a:cubicBezTo>
                <a:cubicBezTo>
                  <a:pt x="1208" y="440"/>
                  <a:pt x="1136" y="424"/>
                  <a:pt x="1184" y="368"/>
                </a:cubicBezTo>
                <a:cubicBezTo>
                  <a:pt x="1232" y="312"/>
                  <a:pt x="1368" y="120"/>
                  <a:pt x="1472" y="128"/>
                </a:cubicBezTo>
                <a:cubicBezTo>
                  <a:pt x="1576" y="136"/>
                  <a:pt x="1784" y="416"/>
                  <a:pt x="1808" y="416"/>
                </a:cubicBezTo>
                <a:cubicBezTo>
                  <a:pt x="1832" y="416"/>
                  <a:pt x="1680" y="192"/>
                  <a:pt x="1616" y="128"/>
                </a:cubicBezTo>
                <a:cubicBezTo>
                  <a:pt x="1552" y="64"/>
                  <a:pt x="1504" y="0"/>
                  <a:pt x="1424" y="32"/>
                </a:cubicBezTo>
                <a:cubicBezTo>
                  <a:pt x="1344" y="64"/>
                  <a:pt x="1200" y="272"/>
                  <a:pt x="1136" y="320"/>
                </a:cubicBezTo>
                <a:cubicBezTo>
                  <a:pt x="1072" y="368"/>
                  <a:pt x="1064" y="320"/>
                  <a:pt x="1040" y="320"/>
                </a:cubicBezTo>
                <a:cubicBezTo>
                  <a:pt x="1016" y="320"/>
                  <a:pt x="1072" y="368"/>
                  <a:pt x="992" y="32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7" name="Freeform 213"/>
          <p:cNvSpPr>
            <a:spLocks/>
          </p:cNvSpPr>
          <p:nvPr/>
        </p:nvSpPr>
        <p:spPr bwMode="auto">
          <a:xfrm rot="1811624">
            <a:off x="3187700" y="2134550"/>
            <a:ext cx="317500" cy="90487"/>
          </a:xfrm>
          <a:custGeom>
            <a:avLst/>
            <a:gdLst>
              <a:gd name="T0" fmla="*/ 992 w 1832"/>
              <a:gd name="T1" fmla="*/ 320 h 520"/>
              <a:gd name="T2" fmla="*/ 560 w 1832"/>
              <a:gd name="T3" fmla="*/ 32 h 520"/>
              <a:gd name="T4" fmla="*/ 32 w 1832"/>
              <a:gd name="T5" fmla="*/ 416 h 520"/>
              <a:gd name="T6" fmla="*/ 368 w 1832"/>
              <a:gd name="T7" fmla="*/ 176 h 520"/>
              <a:gd name="T8" fmla="*/ 800 w 1832"/>
              <a:gd name="T9" fmla="*/ 224 h 520"/>
              <a:gd name="T10" fmla="*/ 992 w 1832"/>
              <a:gd name="T11" fmla="*/ 416 h 520"/>
              <a:gd name="T12" fmla="*/ 1040 w 1832"/>
              <a:gd name="T13" fmla="*/ 512 h 520"/>
              <a:gd name="T14" fmla="*/ 1184 w 1832"/>
              <a:gd name="T15" fmla="*/ 464 h 520"/>
              <a:gd name="T16" fmla="*/ 1184 w 1832"/>
              <a:gd name="T17" fmla="*/ 368 h 520"/>
              <a:gd name="T18" fmla="*/ 1472 w 1832"/>
              <a:gd name="T19" fmla="*/ 128 h 520"/>
              <a:gd name="T20" fmla="*/ 1808 w 1832"/>
              <a:gd name="T21" fmla="*/ 416 h 520"/>
              <a:gd name="T22" fmla="*/ 1616 w 1832"/>
              <a:gd name="T23" fmla="*/ 128 h 520"/>
              <a:gd name="T24" fmla="*/ 1424 w 1832"/>
              <a:gd name="T25" fmla="*/ 32 h 520"/>
              <a:gd name="T26" fmla="*/ 1136 w 1832"/>
              <a:gd name="T27" fmla="*/ 320 h 520"/>
              <a:gd name="T28" fmla="*/ 1040 w 1832"/>
              <a:gd name="T29" fmla="*/ 320 h 520"/>
              <a:gd name="T30" fmla="*/ 992 w 1832"/>
              <a:gd name="T31" fmla="*/ 320 h 520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832"/>
              <a:gd name="T49" fmla="*/ 0 h 520"/>
              <a:gd name="T50" fmla="*/ 1832 w 1832"/>
              <a:gd name="T51" fmla="*/ 520 h 520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832" h="520">
                <a:moveTo>
                  <a:pt x="992" y="320"/>
                </a:moveTo>
                <a:cubicBezTo>
                  <a:pt x="912" y="272"/>
                  <a:pt x="720" y="16"/>
                  <a:pt x="560" y="32"/>
                </a:cubicBezTo>
                <a:cubicBezTo>
                  <a:pt x="400" y="48"/>
                  <a:pt x="64" y="392"/>
                  <a:pt x="32" y="416"/>
                </a:cubicBezTo>
                <a:cubicBezTo>
                  <a:pt x="0" y="440"/>
                  <a:pt x="240" y="208"/>
                  <a:pt x="368" y="176"/>
                </a:cubicBezTo>
                <a:cubicBezTo>
                  <a:pt x="496" y="144"/>
                  <a:pt x="696" y="184"/>
                  <a:pt x="800" y="224"/>
                </a:cubicBezTo>
                <a:cubicBezTo>
                  <a:pt x="904" y="264"/>
                  <a:pt x="952" y="368"/>
                  <a:pt x="992" y="416"/>
                </a:cubicBezTo>
                <a:cubicBezTo>
                  <a:pt x="1032" y="464"/>
                  <a:pt x="1008" y="504"/>
                  <a:pt x="1040" y="512"/>
                </a:cubicBezTo>
                <a:cubicBezTo>
                  <a:pt x="1072" y="520"/>
                  <a:pt x="1160" y="488"/>
                  <a:pt x="1184" y="464"/>
                </a:cubicBezTo>
                <a:cubicBezTo>
                  <a:pt x="1208" y="440"/>
                  <a:pt x="1136" y="424"/>
                  <a:pt x="1184" y="368"/>
                </a:cubicBezTo>
                <a:cubicBezTo>
                  <a:pt x="1232" y="312"/>
                  <a:pt x="1368" y="120"/>
                  <a:pt x="1472" y="128"/>
                </a:cubicBezTo>
                <a:cubicBezTo>
                  <a:pt x="1576" y="136"/>
                  <a:pt x="1784" y="416"/>
                  <a:pt x="1808" y="416"/>
                </a:cubicBezTo>
                <a:cubicBezTo>
                  <a:pt x="1832" y="416"/>
                  <a:pt x="1680" y="192"/>
                  <a:pt x="1616" y="128"/>
                </a:cubicBezTo>
                <a:cubicBezTo>
                  <a:pt x="1552" y="64"/>
                  <a:pt x="1504" y="0"/>
                  <a:pt x="1424" y="32"/>
                </a:cubicBezTo>
                <a:cubicBezTo>
                  <a:pt x="1344" y="64"/>
                  <a:pt x="1200" y="272"/>
                  <a:pt x="1136" y="320"/>
                </a:cubicBezTo>
                <a:cubicBezTo>
                  <a:pt x="1072" y="368"/>
                  <a:pt x="1064" y="320"/>
                  <a:pt x="1040" y="320"/>
                </a:cubicBezTo>
                <a:cubicBezTo>
                  <a:pt x="1016" y="320"/>
                  <a:pt x="1072" y="368"/>
                  <a:pt x="992" y="320"/>
                </a:cubicBezTo>
                <a:close/>
              </a:path>
            </a:pathLst>
          </a:cu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8" name="Freeform 214"/>
          <p:cNvSpPr>
            <a:spLocks/>
          </p:cNvSpPr>
          <p:nvPr/>
        </p:nvSpPr>
        <p:spPr bwMode="auto">
          <a:xfrm rot="20873762">
            <a:off x="6845300" y="1371600"/>
            <a:ext cx="317500" cy="90488"/>
          </a:xfrm>
          <a:custGeom>
            <a:avLst/>
            <a:gdLst>
              <a:gd name="T0" fmla="*/ 992 w 1832"/>
              <a:gd name="T1" fmla="*/ 320 h 520"/>
              <a:gd name="T2" fmla="*/ 560 w 1832"/>
              <a:gd name="T3" fmla="*/ 32 h 520"/>
              <a:gd name="T4" fmla="*/ 32 w 1832"/>
              <a:gd name="T5" fmla="*/ 416 h 520"/>
              <a:gd name="T6" fmla="*/ 368 w 1832"/>
              <a:gd name="T7" fmla="*/ 176 h 520"/>
              <a:gd name="T8" fmla="*/ 800 w 1832"/>
              <a:gd name="T9" fmla="*/ 224 h 520"/>
              <a:gd name="T10" fmla="*/ 992 w 1832"/>
              <a:gd name="T11" fmla="*/ 416 h 520"/>
              <a:gd name="T12" fmla="*/ 1040 w 1832"/>
              <a:gd name="T13" fmla="*/ 512 h 520"/>
              <a:gd name="T14" fmla="*/ 1184 w 1832"/>
              <a:gd name="T15" fmla="*/ 464 h 520"/>
              <a:gd name="T16" fmla="*/ 1184 w 1832"/>
              <a:gd name="T17" fmla="*/ 368 h 520"/>
              <a:gd name="T18" fmla="*/ 1472 w 1832"/>
              <a:gd name="T19" fmla="*/ 128 h 520"/>
              <a:gd name="T20" fmla="*/ 1808 w 1832"/>
              <a:gd name="T21" fmla="*/ 416 h 520"/>
              <a:gd name="T22" fmla="*/ 1616 w 1832"/>
              <a:gd name="T23" fmla="*/ 128 h 520"/>
              <a:gd name="T24" fmla="*/ 1424 w 1832"/>
              <a:gd name="T25" fmla="*/ 32 h 520"/>
              <a:gd name="T26" fmla="*/ 1136 w 1832"/>
              <a:gd name="T27" fmla="*/ 320 h 520"/>
              <a:gd name="T28" fmla="*/ 1040 w 1832"/>
              <a:gd name="T29" fmla="*/ 320 h 520"/>
              <a:gd name="T30" fmla="*/ 992 w 1832"/>
              <a:gd name="T31" fmla="*/ 320 h 520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832"/>
              <a:gd name="T49" fmla="*/ 0 h 520"/>
              <a:gd name="T50" fmla="*/ 1832 w 1832"/>
              <a:gd name="T51" fmla="*/ 520 h 520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832" h="520">
                <a:moveTo>
                  <a:pt x="992" y="320"/>
                </a:moveTo>
                <a:cubicBezTo>
                  <a:pt x="912" y="272"/>
                  <a:pt x="720" y="16"/>
                  <a:pt x="560" y="32"/>
                </a:cubicBezTo>
                <a:cubicBezTo>
                  <a:pt x="400" y="48"/>
                  <a:pt x="64" y="392"/>
                  <a:pt x="32" y="416"/>
                </a:cubicBezTo>
                <a:cubicBezTo>
                  <a:pt x="0" y="440"/>
                  <a:pt x="240" y="208"/>
                  <a:pt x="368" y="176"/>
                </a:cubicBezTo>
                <a:cubicBezTo>
                  <a:pt x="496" y="144"/>
                  <a:pt x="696" y="184"/>
                  <a:pt x="800" y="224"/>
                </a:cubicBezTo>
                <a:cubicBezTo>
                  <a:pt x="904" y="264"/>
                  <a:pt x="952" y="368"/>
                  <a:pt x="992" y="416"/>
                </a:cubicBezTo>
                <a:cubicBezTo>
                  <a:pt x="1032" y="464"/>
                  <a:pt x="1008" y="504"/>
                  <a:pt x="1040" y="512"/>
                </a:cubicBezTo>
                <a:cubicBezTo>
                  <a:pt x="1072" y="520"/>
                  <a:pt x="1160" y="488"/>
                  <a:pt x="1184" y="464"/>
                </a:cubicBezTo>
                <a:cubicBezTo>
                  <a:pt x="1208" y="440"/>
                  <a:pt x="1136" y="424"/>
                  <a:pt x="1184" y="368"/>
                </a:cubicBezTo>
                <a:cubicBezTo>
                  <a:pt x="1232" y="312"/>
                  <a:pt x="1368" y="120"/>
                  <a:pt x="1472" y="128"/>
                </a:cubicBezTo>
                <a:cubicBezTo>
                  <a:pt x="1576" y="136"/>
                  <a:pt x="1784" y="416"/>
                  <a:pt x="1808" y="416"/>
                </a:cubicBezTo>
                <a:cubicBezTo>
                  <a:pt x="1832" y="416"/>
                  <a:pt x="1680" y="192"/>
                  <a:pt x="1616" y="128"/>
                </a:cubicBezTo>
                <a:cubicBezTo>
                  <a:pt x="1552" y="64"/>
                  <a:pt x="1504" y="0"/>
                  <a:pt x="1424" y="32"/>
                </a:cubicBezTo>
                <a:cubicBezTo>
                  <a:pt x="1344" y="64"/>
                  <a:pt x="1200" y="272"/>
                  <a:pt x="1136" y="320"/>
                </a:cubicBezTo>
                <a:cubicBezTo>
                  <a:pt x="1072" y="368"/>
                  <a:pt x="1064" y="320"/>
                  <a:pt x="1040" y="320"/>
                </a:cubicBezTo>
                <a:cubicBezTo>
                  <a:pt x="1016" y="320"/>
                  <a:pt x="1072" y="368"/>
                  <a:pt x="992" y="32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9" name="Oval 156"/>
          <p:cNvSpPr>
            <a:spLocks noChangeArrowheads="1"/>
          </p:cNvSpPr>
          <p:nvPr/>
        </p:nvSpPr>
        <p:spPr bwMode="auto">
          <a:xfrm>
            <a:off x="2387600" y="5029200"/>
            <a:ext cx="4699000" cy="457200"/>
          </a:xfrm>
          <a:prstGeom prst="ellipse">
            <a:avLst/>
          </a:prstGeom>
          <a:gradFill rotWithShape="1">
            <a:gsLst>
              <a:gs pos="0">
                <a:srgbClr val="FFECE1"/>
              </a:gs>
              <a:gs pos="100000">
                <a:srgbClr val="FFECE1">
                  <a:alpha val="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109" name="Group 146"/>
          <p:cNvGrpSpPr>
            <a:grpSpLocks/>
          </p:cNvGrpSpPr>
          <p:nvPr/>
        </p:nvGrpSpPr>
        <p:grpSpPr bwMode="auto">
          <a:xfrm>
            <a:off x="844550" y="6340475"/>
            <a:ext cx="2076450" cy="581025"/>
            <a:chOff x="524" y="4002"/>
            <a:chExt cx="1308" cy="415"/>
          </a:xfrm>
        </p:grpSpPr>
        <p:sp>
          <p:nvSpPr>
            <p:cNvPr id="110" name="Freeform 132"/>
            <p:cNvSpPr>
              <a:spLocks/>
            </p:cNvSpPr>
            <p:nvPr/>
          </p:nvSpPr>
          <p:spPr bwMode="auto">
            <a:xfrm>
              <a:off x="524" y="4002"/>
              <a:ext cx="682" cy="409"/>
            </a:xfrm>
            <a:custGeom>
              <a:avLst/>
              <a:gdLst>
                <a:gd name="T0" fmla="*/ 682 w 682"/>
                <a:gd name="T1" fmla="*/ 7 h 409"/>
                <a:gd name="T2" fmla="*/ 583 w 682"/>
                <a:gd name="T3" fmla="*/ 75 h 409"/>
                <a:gd name="T4" fmla="*/ 568 w 682"/>
                <a:gd name="T5" fmla="*/ 91 h 409"/>
                <a:gd name="T6" fmla="*/ 545 w 682"/>
                <a:gd name="T7" fmla="*/ 121 h 409"/>
                <a:gd name="T8" fmla="*/ 515 w 682"/>
                <a:gd name="T9" fmla="*/ 136 h 409"/>
                <a:gd name="T10" fmla="*/ 492 w 682"/>
                <a:gd name="T11" fmla="*/ 151 h 409"/>
                <a:gd name="T12" fmla="*/ 326 w 682"/>
                <a:gd name="T13" fmla="*/ 288 h 409"/>
                <a:gd name="T14" fmla="*/ 212 w 682"/>
                <a:gd name="T15" fmla="*/ 363 h 409"/>
                <a:gd name="T16" fmla="*/ 129 w 682"/>
                <a:gd name="T17" fmla="*/ 401 h 409"/>
                <a:gd name="T18" fmla="*/ 106 w 682"/>
                <a:gd name="T19" fmla="*/ 409 h 409"/>
                <a:gd name="T20" fmla="*/ 45 w 682"/>
                <a:gd name="T21" fmla="*/ 401 h 409"/>
                <a:gd name="T22" fmla="*/ 0 w 682"/>
                <a:gd name="T23" fmla="*/ 386 h 409"/>
                <a:gd name="T24" fmla="*/ 68 w 682"/>
                <a:gd name="T25" fmla="*/ 371 h 409"/>
                <a:gd name="T26" fmla="*/ 121 w 682"/>
                <a:gd name="T27" fmla="*/ 348 h 409"/>
                <a:gd name="T28" fmla="*/ 250 w 682"/>
                <a:gd name="T29" fmla="*/ 250 h 409"/>
                <a:gd name="T30" fmla="*/ 386 w 682"/>
                <a:gd name="T31" fmla="*/ 159 h 409"/>
                <a:gd name="T32" fmla="*/ 432 w 682"/>
                <a:gd name="T33" fmla="*/ 136 h 409"/>
                <a:gd name="T34" fmla="*/ 477 w 682"/>
                <a:gd name="T35" fmla="*/ 91 h 409"/>
                <a:gd name="T36" fmla="*/ 492 w 682"/>
                <a:gd name="T37" fmla="*/ 75 h 409"/>
                <a:gd name="T38" fmla="*/ 553 w 682"/>
                <a:gd name="T39" fmla="*/ 0 h 409"/>
                <a:gd name="T40" fmla="*/ 682 w 682"/>
                <a:gd name="T41" fmla="*/ 7 h 40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82"/>
                <a:gd name="T64" fmla="*/ 0 h 409"/>
                <a:gd name="T65" fmla="*/ 682 w 682"/>
                <a:gd name="T66" fmla="*/ 409 h 40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82" h="409">
                  <a:moveTo>
                    <a:pt x="682" y="7"/>
                  </a:moveTo>
                  <a:cubicBezTo>
                    <a:pt x="650" y="29"/>
                    <a:pt x="613" y="50"/>
                    <a:pt x="583" y="75"/>
                  </a:cubicBezTo>
                  <a:cubicBezTo>
                    <a:pt x="577" y="80"/>
                    <a:pt x="573" y="85"/>
                    <a:pt x="568" y="91"/>
                  </a:cubicBezTo>
                  <a:cubicBezTo>
                    <a:pt x="560" y="101"/>
                    <a:pt x="555" y="113"/>
                    <a:pt x="545" y="121"/>
                  </a:cubicBezTo>
                  <a:cubicBezTo>
                    <a:pt x="536" y="128"/>
                    <a:pt x="525" y="130"/>
                    <a:pt x="515" y="136"/>
                  </a:cubicBezTo>
                  <a:cubicBezTo>
                    <a:pt x="507" y="141"/>
                    <a:pt x="499" y="145"/>
                    <a:pt x="492" y="151"/>
                  </a:cubicBezTo>
                  <a:cubicBezTo>
                    <a:pt x="432" y="205"/>
                    <a:pt x="394" y="241"/>
                    <a:pt x="326" y="288"/>
                  </a:cubicBezTo>
                  <a:cubicBezTo>
                    <a:pt x="288" y="314"/>
                    <a:pt x="257" y="349"/>
                    <a:pt x="212" y="363"/>
                  </a:cubicBezTo>
                  <a:cubicBezTo>
                    <a:pt x="189" y="388"/>
                    <a:pt x="162" y="390"/>
                    <a:pt x="129" y="401"/>
                  </a:cubicBezTo>
                  <a:cubicBezTo>
                    <a:pt x="121" y="404"/>
                    <a:pt x="106" y="409"/>
                    <a:pt x="106" y="409"/>
                  </a:cubicBezTo>
                  <a:cubicBezTo>
                    <a:pt x="86" y="406"/>
                    <a:pt x="65" y="405"/>
                    <a:pt x="45" y="401"/>
                  </a:cubicBezTo>
                  <a:cubicBezTo>
                    <a:pt x="30" y="398"/>
                    <a:pt x="0" y="386"/>
                    <a:pt x="0" y="386"/>
                  </a:cubicBezTo>
                  <a:cubicBezTo>
                    <a:pt x="22" y="379"/>
                    <a:pt x="46" y="378"/>
                    <a:pt x="68" y="371"/>
                  </a:cubicBezTo>
                  <a:cubicBezTo>
                    <a:pt x="86" y="365"/>
                    <a:pt x="103" y="354"/>
                    <a:pt x="121" y="348"/>
                  </a:cubicBezTo>
                  <a:cubicBezTo>
                    <a:pt x="143" y="287"/>
                    <a:pt x="191" y="268"/>
                    <a:pt x="250" y="250"/>
                  </a:cubicBezTo>
                  <a:cubicBezTo>
                    <a:pt x="296" y="220"/>
                    <a:pt x="340" y="190"/>
                    <a:pt x="386" y="159"/>
                  </a:cubicBezTo>
                  <a:cubicBezTo>
                    <a:pt x="436" y="126"/>
                    <a:pt x="381" y="181"/>
                    <a:pt x="432" y="136"/>
                  </a:cubicBezTo>
                  <a:cubicBezTo>
                    <a:pt x="448" y="122"/>
                    <a:pt x="462" y="106"/>
                    <a:pt x="477" y="91"/>
                  </a:cubicBezTo>
                  <a:cubicBezTo>
                    <a:pt x="482" y="86"/>
                    <a:pt x="492" y="75"/>
                    <a:pt x="492" y="75"/>
                  </a:cubicBezTo>
                  <a:cubicBezTo>
                    <a:pt x="505" y="38"/>
                    <a:pt x="516" y="11"/>
                    <a:pt x="553" y="0"/>
                  </a:cubicBezTo>
                  <a:cubicBezTo>
                    <a:pt x="651" y="8"/>
                    <a:pt x="608" y="7"/>
                    <a:pt x="682" y="7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1" name="Freeform 133"/>
            <p:cNvSpPr>
              <a:spLocks/>
            </p:cNvSpPr>
            <p:nvPr/>
          </p:nvSpPr>
          <p:spPr bwMode="auto">
            <a:xfrm>
              <a:off x="846" y="4008"/>
              <a:ext cx="682" cy="409"/>
            </a:xfrm>
            <a:custGeom>
              <a:avLst/>
              <a:gdLst>
                <a:gd name="T0" fmla="*/ 682 w 682"/>
                <a:gd name="T1" fmla="*/ 7 h 409"/>
                <a:gd name="T2" fmla="*/ 583 w 682"/>
                <a:gd name="T3" fmla="*/ 75 h 409"/>
                <a:gd name="T4" fmla="*/ 568 w 682"/>
                <a:gd name="T5" fmla="*/ 91 h 409"/>
                <a:gd name="T6" fmla="*/ 545 w 682"/>
                <a:gd name="T7" fmla="*/ 121 h 409"/>
                <a:gd name="T8" fmla="*/ 515 w 682"/>
                <a:gd name="T9" fmla="*/ 136 h 409"/>
                <a:gd name="T10" fmla="*/ 492 w 682"/>
                <a:gd name="T11" fmla="*/ 151 h 409"/>
                <a:gd name="T12" fmla="*/ 326 w 682"/>
                <a:gd name="T13" fmla="*/ 288 h 409"/>
                <a:gd name="T14" fmla="*/ 212 w 682"/>
                <a:gd name="T15" fmla="*/ 363 h 409"/>
                <a:gd name="T16" fmla="*/ 129 w 682"/>
                <a:gd name="T17" fmla="*/ 401 h 409"/>
                <a:gd name="T18" fmla="*/ 106 w 682"/>
                <a:gd name="T19" fmla="*/ 409 h 409"/>
                <a:gd name="T20" fmla="*/ 45 w 682"/>
                <a:gd name="T21" fmla="*/ 401 h 409"/>
                <a:gd name="T22" fmla="*/ 0 w 682"/>
                <a:gd name="T23" fmla="*/ 386 h 409"/>
                <a:gd name="T24" fmla="*/ 68 w 682"/>
                <a:gd name="T25" fmla="*/ 371 h 409"/>
                <a:gd name="T26" fmla="*/ 121 w 682"/>
                <a:gd name="T27" fmla="*/ 348 h 409"/>
                <a:gd name="T28" fmla="*/ 250 w 682"/>
                <a:gd name="T29" fmla="*/ 250 h 409"/>
                <a:gd name="T30" fmla="*/ 386 w 682"/>
                <a:gd name="T31" fmla="*/ 159 h 409"/>
                <a:gd name="T32" fmla="*/ 432 w 682"/>
                <a:gd name="T33" fmla="*/ 136 h 409"/>
                <a:gd name="T34" fmla="*/ 477 w 682"/>
                <a:gd name="T35" fmla="*/ 91 h 409"/>
                <a:gd name="T36" fmla="*/ 492 w 682"/>
                <a:gd name="T37" fmla="*/ 75 h 409"/>
                <a:gd name="T38" fmla="*/ 553 w 682"/>
                <a:gd name="T39" fmla="*/ 0 h 409"/>
                <a:gd name="T40" fmla="*/ 682 w 682"/>
                <a:gd name="T41" fmla="*/ 7 h 40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82"/>
                <a:gd name="T64" fmla="*/ 0 h 409"/>
                <a:gd name="T65" fmla="*/ 682 w 682"/>
                <a:gd name="T66" fmla="*/ 409 h 40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82" h="409">
                  <a:moveTo>
                    <a:pt x="682" y="7"/>
                  </a:moveTo>
                  <a:cubicBezTo>
                    <a:pt x="650" y="29"/>
                    <a:pt x="613" y="50"/>
                    <a:pt x="583" y="75"/>
                  </a:cubicBezTo>
                  <a:cubicBezTo>
                    <a:pt x="577" y="80"/>
                    <a:pt x="573" y="85"/>
                    <a:pt x="568" y="91"/>
                  </a:cubicBezTo>
                  <a:cubicBezTo>
                    <a:pt x="560" y="101"/>
                    <a:pt x="555" y="113"/>
                    <a:pt x="545" y="121"/>
                  </a:cubicBezTo>
                  <a:cubicBezTo>
                    <a:pt x="536" y="128"/>
                    <a:pt x="525" y="130"/>
                    <a:pt x="515" y="136"/>
                  </a:cubicBezTo>
                  <a:cubicBezTo>
                    <a:pt x="507" y="141"/>
                    <a:pt x="499" y="145"/>
                    <a:pt x="492" y="151"/>
                  </a:cubicBezTo>
                  <a:cubicBezTo>
                    <a:pt x="432" y="205"/>
                    <a:pt x="394" y="241"/>
                    <a:pt x="326" y="288"/>
                  </a:cubicBezTo>
                  <a:cubicBezTo>
                    <a:pt x="288" y="314"/>
                    <a:pt x="257" y="349"/>
                    <a:pt x="212" y="363"/>
                  </a:cubicBezTo>
                  <a:cubicBezTo>
                    <a:pt x="189" y="388"/>
                    <a:pt x="162" y="390"/>
                    <a:pt x="129" y="401"/>
                  </a:cubicBezTo>
                  <a:cubicBezTo>
                    <a:pt x="121" y="404"/>
                    <a:pt x="106" y="409"/>
                    <a:pt x="106" y="409"/>
                  </a:cubicBezTo>
                  <a:cubicBezTo>
                    <a:pt x="86" y="406"/>
                    <a:pt x="65" y="405"/>
                    <a:pt x="45" y="401"/>
                  </a:cubicBezTo>
                  <a:cubicBezTo>
                    <a:pt x="30" y="398"/>
                    <a:pt x="0" y="386"/>
                    <a:pt x="0" y="386"/>
                  </a:cubicBezTo>
                  <a:cubicBezTo>
                    <a:pt x="22" y="379"/>
                    <a:pt x="46" y="378"/>
                    <a:pt x="68" y="371"/>
                  </a:cubicBezTo>
                  <a:cubicBezTo>
                    <a:pt x="86" y="365"/>
                    <a:pt x="103" y="354"/>
                    <a:pt x="121" y="348"/>
                  </a:cubicBezTo>
                  <a:cubicBezTo>
                    <a:pt x="143" y="287"/>
                    <a:pt x="191" y="268"/>
                    <a:pt x="250" y="250"/>
                  </a:cubicBezTo>
                  <a:cubicBezTo>
                    <a:pt x="296" y="220"/>
                    <a:pt x="340" y="190"/>
                    <a:pt x="386" y="159"/>
                  </a:cubicBezTo>
                  <a:cubicBezTo>
                    <a:pt x="436" y="126"/>
                    <a:pt x="381" y="181"/>
                    <a:pt x="432" y="136"/>
                  </a:cubicBezTo>
                  <a:cubicBezTo>
                    <a:pt x="448" y="122"/>
                    <a:pt x="462" y="106"/>
                    <a:pt x="477" y="91"/>
                  </a:cubicBezTo>
                  <a:cubicBezTo>
                    <a:pt x="482" y="86"/>
                    <a:pt x="492" y="75"/>
                    <a:pt x="492" y="75"/>
                  </a:cubicBezTo>
                  <a:cubicBezTo>
                    <a:pt x="505" y="38"/>
                    <a:pt x="516" y="11"/>
                    <a:pt x="553" y="0"/>
                  </a:cubicBezTo>
                  <a:cubicBezTo>
                    <a:pt x="651" y="8"/>
                    <a:pt x="608" y="7"/>
                    <a:pt x="682" y="7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2" name="Freeform 134"/>
            <p:cNvSpPr>
              <a:spLocks/>
            </p:cNvSpPr>
            <p:nvPr/>
          </p:nvSpPr>
          <p:spPr bwMode="auto">
            <a:xfrm>
              <a:off x="1240" y="4010"/>
              <a:ext cx="394" cy="406"/>
            </a:xfrm>
            <a:custGeom>
              <a:avLst/>
              <a:gdLst>
                <a:gd name="T0" fmla="*/ 682 w 682"/>
                <a:gd name="T1" fmla="*/ 7 h 409"/>
                <a:gd name="T2" fmla="*/ 583 w 682"/>
                <a:gd name="T3" fmla="*/ 75 h 409"/>
                <a:gd name="T4" fmla="*/ 568 w 682"/>
                <a:gd name="T5" fmla="*/ 91 h 409"/>
                <a:gd name="T6" fmla="*/ 545 w 682"/>
                <a:gd name="T7" fmla="*/ 121 h 409"/>
                <a:gd name="T8" fmla="*/ 515 w 682"/>
                <a:gd name="T9" fmla="*/ 136 h 409"/>
                <a:gd name="T10" fmla="*/ 492 w 682"/>
                <a:gd name="T11" fmla="*/ 151 h 409"/>
                <a:gd name="T12" fmla="*/ 326 w 682"/>
                <a:gd name="T13" fmla="*/ 288 h 409"/>
                <a:gd name="T14" fmla="*/ 212 w 682"/>
                <a:gd name="T15" fmla="*/ 363 h 409"/>
                <a:gd name="T16" fmla="*/ 129 w 682"/>
                <a:gd name="T17" fmla="*/ 401 h 409"/>
                <a:gd name="T18" fmla="*/ 106 w 682"/>
                <a:gd name="T19" fmla="*/ 409 h 409"/>
                <a:gd name="T20" fmla="*/ 45 w 682"/>
                <a:gd name="T21" fmla="*/ 401 h 409"/>
                <a:gd name="T22" fmla="*/ 0 w 682"/>
                <a:gd name="T23" fmla="*/ 386 h 409"/>
                <a:gd name="T24" fmla="*/ 68 w 682"/>
                <a:gd name="T25" fmla="*/ 371 h 409"/>
                <a:gd name="T26" fmla="*/ 121 w 682"/>
                <a:gd name="T27" fmla="*/ 348 h 409"/>
                <a:gd name="T28" fmla="*/ 250 w 682"/>
                <a:gd name="T29" fmla="*/ 250 h 409"/>
                <a:gd name="T30" fmla="*/ 386 w 682"/>
                <a:gd name="T31" fmla="*/ 159 h 409"/>
                <a:gd name="T32" fmla="*/ 432 w 682"/>
                <a:gd name="T33" fmla="*/ 136 h 409"/>
                <a:gd name="T34" fmla="*/ 477 w 682"/>
                <a:gd name="T35" fmla="*/ 91 h 409"/>
                <a:gd name="T36" fmla="*/ 492 w 682"/>
                <a:gd name="T37" fmla="*/ 75 h 409"/>
                <a:gd name="T38" fmla="*/ 553 w 682"/>
                <a:gd name="T39" fmla="*/ 0 h 409"/>
                <a:gd name="T40" fmla="*/ 682 w 682"/>
                <a:gd name="T41" fmla="*/ 7 h 40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82"/>
                <a:gd name="T64" fmla="*/ 0 h 409"/>
                <a:gd name="T65" fmla="*/ 682 w 682"/>
                <a:gd name="T66" fmla="*/ 409 h 40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82" h="409">
                  <a:moveTo>
                    <a:pt x="682" y="7"/>
                  </a:moveTo>
                  <a:cubicBezTo>
                    <a:pt x="650" y="29"/>
                    <a:pt x="613" y="50"/>
                    <a:pt x="583" y="75"/>
                  </a:cubicBezTo>
                  <a:cubicBezTo>
                    <a:pt x="577" y="80"/>
                    <a:pt x="573" y="85"/>
                    <a:pt x="568" y="91"/>
                  </a:cubicBezTo>
                  <a:cubicBezTo>
                    <a:pt x="560" y="101"/>
                    <a:pt x="555" y="113"/>
                    <a:pt x="545" y="121"/>
                  </a:cubicBezTo>
                  <a:cubicBezTo>
                    <a:pt x="536" y="128"/>
                    <a:pt x="525" y="130"/>
                    <a:pt x="515" y="136"/>
                  </a:cubicBezTo>
                  <a:cubicBezTo>
                    <a:pt x="507" y="141"/>
                    <a:pt x="499" y="145"/>
                    <a:pt x="492" y="151"/>
                  </a:cubicBezTo>
                  <a:cubicBezTo>
                    <a:pt x="432" y="205"/>
                    <a:pt x="394" y="241"/>
                    <a:pt x="326" y="288"/>
                  </a:cubicBezTo>
                  <a:cubicBezTo>
                    <a:pt x="288" y="314"/>
                    <a:pt x="257" y="349"/>
                    <a:pt x="212" y="363"/>
                  </a:cubicBezTo>
                  <a:cubicBezTo>
                    <a:pt x="189" y="388"/>
                    <a:pt x="162" y="390"/>
                    <a:pt x="129" y="401"/>
                  </a:cubicBezTo>
                  <a:cubicBezTo>
                    <a:pt x="121" y="404"/>
                    <a:pt x="106" y="409"/>
                    <a:pt x="106" y="409"/>
                  </a:cubicBezTo>
                  <a:cubicBezTo>
                    <a:pt x="86" y="406"/>
                    <a:pt x="65" y="405"/>
                    <a:pt x="45" y="401"/>
                  </a:cubicBezTo>
                  <a:cubicBezTo>
                    <a:pt x="30" y="398"/>
                    <a:pt x="0" y="386"/>
                    <a:pt x="0" y="386"/>
                  </a:cubicBezTo>
                  <a:cubicBezTo>
                    <a:pt x="22" y="379"/>
                    <a:pt x="46" y="378"/>
                    <a:pt x="68" y="371"/>
                  </a:cubicBezTo>
                  <a:cubicBezTo>
                    <a:pt x="86" y="365"/>
                    <a:pt x="103" y="354"/>
                    <a:pt x="121" y="348"/>
                  </a:cubicBezTo>
                  <a:cubicBezTo>
                    <a:pt x="143" y="287"/>
                    <a:pt x="191" y="268"/>
                    <a:pt x="250" y="250"/>
                  </a:cubicBezTo>
                  <a:cubicBezTo>
                    <a:pt x="296" y="220"/>
                    <a:pt x="340" y="190"/>
                    <a:pt x="386" y="159"/>
                  </a:cubicBezTo>
                  <a:cubicBezTo>
                    <a:pt x="436" y="126"/>
                    <a:pt x="381" y="181"/>
                    <a:pt x="432" y="136"/>
                  </a:cubicBezTo>
                  <a:cubicBezTo>
                    <a:pt x="448" y="122"/>
                    <a:pt x="462" y="106"/>
                    <a:pt x="477" y="91"/>
                  </a:cubicBezTo>
                  <a:cubicBezTo>
                    <a:pt x="482" y="86"/>
                    <a:pt x="492" y="75"/>
                    <a:pt x="492" y="75"/>
                  </a:cubicBezTo>
                  <a:cubicBezTo>
                    <a:pt x="505" y="38"/>
                    <a:pt x="516" y="11"/>
                    <a:pt x="553" y="0"/>
                  </a:cubicBezTo>
                  <a:cubicBezTo>
                    <a:pt x="651" y="8"/>
                    <a:pt x="608" y="7"/>
                    <a:pt x="682" y="7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3" name="Freeform 135"/>
            <p:cNvSpPr>
              <a:spLocks/>
            </p:cNvSpPr>
            <p:nvPr/>
          </p:nvSpPr>
          <p:spPr bwMode="auto">
            <a:xfrm>
              <a:off x="1438" y="4008"/>
              <a:ext cx="394" cy="406"/>
            </a:xfrm>
            <a:custGeom>
              <a:avLst/>
              <a:gdLst>
                <a:gd name="T0" fmla="*/ 682 w 682"/>
                <a:gd name="T1" fmla="*/ 7 h 409"/>
                <a:gd name="T2" fmla="*/ 583 w 682"/>
                <a:gd name="T3" fmla="*/ 75 h 409"/>
                <a:gd name="T4" fmla="*/ 568 w 682"/>
                <a:gd name="T5" fmla="*/ 91 h 409"/>
                <a:gd name="T6" fmla="*/ 545 w 682"/>
                <a:gd name="T7" fmla="*/ 121 h 409"/>
                <a:gd name="T8" fmla="*/ 515 w 682"/>
                <a:gd name="T9" fmla="*/ 136 h 409"/>
                <a:gd name="T10" fmla="*/ 492 w 682"/>
                <a:gd name="T11" fmla="*/ 151 h 409"/>
                <a:gd name="T12" fmla="*/ 326 w 682"/>
                <a:gd name="T13" fmla="*/ 288 h 409"/>
                <a:gd name="T14" fmla="*/ 212 w 682"/>
                <a:gd name="T15" fmla="*/ 363 h 409"/>
                <a:gd name="T16" fmla="*/ 129 w 682"/>
                <a:gd name="T17" fmla="*/ 401 h 409"/>
                <a:gd name="T18" fmla="*/ 106 w 682"/>
                <a:gd name="T19" fmla="*/ 409 h 409"/>
                <a:gd name="T20" fmla="*/ 45 w 682"/>
                <a:gd name="T21" fmla="*/ 401 h 409"/>
                <a:gd name="T22" fmla="*/ 0 w 682"/>
                <a:gd name="T23" fmla="*/ 386 h 409"/>
                <a:gd name="T24" fmla="*/ 68 w 682"/>
                <a:gd name="T25" fmla="*/ 371 h 409"/>
                <a:gd name="T26" fmla="*/ 121 w 682"/>
                <a:gd name="T27" fmla="*/ 348 h 409"/>
                <a:gd name="T28" fmla="*/ 250 w 682"/>
                <a:gd name="T29" fmla="*/ 250 h 409"/>
                <a:gd name="T30" fmla="*/ 386 w 682"/>
                <a:gd name="T31" fmla="*/ 159 h 409"/>
                <a:gd name="T32" fmla="*/ 432 w 682"/>
                <a:gd name="T33" fmla="*/ 136 h 409"/>
                <a:gd name="T34" fmla="*/ 477 w 682"/>
                <a:gd name="T35" fmla="*/ 91 h 409"/>
                <a:gd name="T36" fmla="*/ 492 w 682"/>
                <a:gd name="T37" fmla="*/ 75 h 409"/>
                <a:gd name="T38" fmla="*/ 553 w 682"/>
                <a:gd name="T39" fmla="*/ 0 h 409"/>
                <a:gd name="T40" fmla="*/ 682 w 682"/>
                <a:gd name="T41" fmla="*/ 7 h 40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82"/>
                <a:gd name="T64" fmla="*/ 0 h 409"/>
                <a:gd name="T65" fmla="*/ 682 w 682"/>
                <a:gd name="T66" fmla="*/ 409 h 40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82" h="409">
                  <a:moveTo>
                    <a:pt x="682" y="7"/>
                  </a:moveTo>
                  <a:cubicBezTo>
                    <a:pt x="650" y="29"/>
                    <a:pt x="613" y="50"/>
                    <a:pt x="583" y="75"/>
                  </a:cubicBezTo>
                  <a:cubicBezTo>
                    <a:pt x="577" y="80"/>
                    <a:pt x="573" y="85"/>
                    <a:pt x="568" y="91"/>
                  </a:cubicBezTo>
                  <a:cubicBezTo>
                    <a:pt x="560" y="101"/>
                    <a:pt x="555" y="113"/>
                    <a:pt x="545" y="121"/>
                  </a:cubicBezTo>
                  <a:cubicBezTo>
                    <a:pt x="536" y="128"/>
                    <a:pt x="525" y="130"/>
                    <a:pt x="515" y="136"/>
                  </a:cubicBezTo>
                  <a:cubicBezTo>
                    <a:pt x="507" y="141"/>
                    <a:pt x="499" y="145"/>
                    <a:pt x="492" y="151"/>
                  </a:cubicBezTo>
                  <a:cubicBezTo>
                    <a:pt x="432" y="205"/>
                    <a:pt x="394" y="241"/>
                    <a:pt x="326" y="288"/>
                  </a:cubicBezTo>
                  <a:cubicBezTo>
                    <a:pt x="288" y="314"/>
                    <a:pt x="257" y="349"/>
                    <a:pt x="212" y="363"/>
                  </a:cubicBezTo>
                  <a:cubicBezTo>
                    <a:pt x="189" y="388"/>
                    <a:pt x="162" y="390"/>
                    <a:pt x="129" y="401"/>
                  </a:cubicBezTo>
                  <a:cubicBezTo>
                    <a:pt x="121" y="404"/>
                    <a:pt x="106" y="409"/>
                    <a:pt x="106" y="409"/>
                  </a:cubicBezTo>
                  <a:cubicBezTo>
                    <a:pt x="86" y="406"/>
                    <a:pt x="65" y="405"/>
                    <a:pt x="45" y="401"/>
                  </a:cubicBezTo>
                  <a:cubicBezTo>
                    <a:pt x="30" y="398"/>
                    <a:pt x="0" y="386"/>
                    <a:pt x="0" y="386"/>
                  </a:cubicBezTo>
                  <a:cubicBezTo>
                    <a:pt x="22" y="379"/>
                    <a:pt x="46" y="378"/>
                    <a:pt x="68" y="371"/>
                  </a:cubicBezTo>
                  <a:cubicBezTo>
                    <a:pt x="86" y="365"/>
                    <a:pt x="103" y="354"/>
                    <a:pt x="121" y="348"/>
                  </a:cubicBezTo>
                  <a:cubicBezTo>
                    <a:pt x="143" y="287"/>
                    <a:pt x="191" y="268"/>
                    <a:pt x="250" y="250"/>
                  </a:cubicBezTo>
                  <a:cubicBezTo>
                    <a:pt x="296" y="220"/>
                    <a:pt x="340" y="190"/>
                    <a:pt x="386" y="159"/>
                  </a:cubicBezTo>
                  <a:cubicBezTo>
                    <a:pt x="436" y="126"/>
                    <a:pt x="381" y="181"/>
                    <a:pt x="432" y="136"/>
                  </a:cubicBezTo>
                  <a:cubicBezTo>
                    <a:pt x="448" y="122"/>
                    <a:pt x="462" y="106"/>
                    <a:pt x="477" y="91"/>
                  </a:cubicBezTo>
                  <a:cubicBezTo>
                    <a:pt x="482" y="86"/>
                    <a:pt x="492" y="75"/>
                    <a:pt x="492" y="75"/>
                  </a:cubicBezTo>
                  <a:cubicBezTo>
                    <a:pt x="505" y="38"/>
                    <a:pt x="516" y="11"/>
                    <a:pt x="553" y="0"/>
                  </a:cubicBezTo>
                  <a:cubicBezTo>
                    <a:pt x="651" y="8"/>
                    <a:pt x="608" y="7"/>
                    <a:pt x="682" y="7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114" name="Freeform 182"/>
          <p:cNvSpPr>
            <a:spLocks/>
          </p:cNvSpPr>
          <p:nvPr/>
        </p:nvSpPr>
        <p:spPr bwMode="auto">
          <a:xfrm>
            <a:off x="5867400" y="6232525"/>
            <a:ext cx="3276600" cy="819151"/>
          </a:xfrm>
          <a:custGeom>
            <a:avLst/>
            <a:gdLst>
              <a:gd name="T0" fmla="*/ 0 w 2072"/>
              <a:gd name="T1" fmla="*/ 114 h 612"/>
              <a:gd name="T2" fmla="*/ 84 w 2072"/>
              <a:gd name="T3" fmla="*/ 151 h 612"/>
              <a:gd name="T4" fmla="*/ 197 w 2072"/>
              <a:gd name="T5" fmla="*/ 227 h 612"/>
              <a:gd name="T6" fmla="*/ 281 w 2072"/>
              <a:gd name="T7" fmla="*/ 295 h 612"/>
              <a:gd name="T8" fmla="*/ 372 w 2072"/>
              <a:gd name="T9" fmla="*/ 386 h 612"/>
              <a:gd name="T10" fmla="*/ 410 w 2072"/>
              <a:gd name="T11" fmla="*/ 417 h 612"/>
              <a:gd name="T12" fmla="*/ 448 w 2072"/>
              <a:gd name="T13" fmla="*/ 455 h 612"/>
              <a:gd name="T14" fmla="*/ 470 w 2072"/>
              <a:gd name="T15" fmla="*/ 470 h 612"/>
              <a:gd name="T16" fmla="*/ 917 w 2072"/>
              <a:gd name="T17" fmla="*/ 546 h 612"/>
              <a:gd name="T18" fmla="*/ 1168 w 2072"/>
              <a:gd name="T19" fmla="*/ 576 h 612"/>
              <a:gd name="T20" fmla="*/ 1334 w 2072"/>
              <a:gd name="T21" fmla="*/ 599 h 612"/>
              <a:gd name="T22" fmla="*/ 2039 w 2072"/>
              <a:gd name="T23" fmla="*/ 591 h 612"/>
              <a:gd name="T24" fmla="*/ 2016 w 2072"/>
              <a:gd name="T25" fmla="*/ 576 h 612"/>
              <a:gd name="T26" fmla="*/ 1979 w 2072"/>
              <a:gd name="T27" fmla="*/ 538 h 612"/>
              <a:gd name="T28" fmla="*/ 1872 w 2072"/>
              <a:gd name="T29" fmla="*/ 424 h 612"/>
              <a:gd name="T30" fmla="*/ 1819 w 2072"/>
              <a:gd name="T31" fmla="*/ 379 h 612"/>
              <a:gd name="T32" fmla="*/ 1592 w 2072"/>
              <a:gd name="T33" fmla="*/ 174 h 612"/>
              <a:gd name="T34" fmla="*/ 1069 w 2072"/>
              <a:gd name="T35" fmla="*/ 129 h 612"/>
              <a:gd name="T36" fmla="*/ 728 w 2072"/>
              <a:gd name="T37" fmla="*/ 98 h 612"/>
              <a:gd name="T38" fmla="*/ 0 w 2072"/>
              <a:gd name="T39" fmla="*/ 114 h 612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2072"/>
              <a:gd name="T61" fmla="*/ 0 h 612"/>
              <a:gd name="T62" fmla="*/ 2072 w 2072"/>
              <a:gd name="T63" fmla="*/ 612 h 612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2072" h="612">
                <a:moveTo>
                  <a:pt x="0" y="114"/>
                </a:moveTo>
                <a:cubicBezTo>
                  <a:pt x="24" y="136"/>
                  <a:pt x="54" y="142"/>
                  <a:pt x="84" y="151"/>
                </a:cubicBezTo>
                <a:cubicBezTo>
                  <a:pt x="118" y="175"/>
                  <a:pt x="166" y="198"/>
                  <a:pt x="197" y="227"/>
                </a:cubicBezTo>
                <a:cubicBezTo>
                  <a:pt x="225" y="253"/>
                  <a:pt x="246" y="277"/>
                  <a:pt x="281" y="295"/>
                </a:cubicBezTo>
                <a:cubicBezTo>
                  <a:pt x="296" y="318"/>
                  <a:pt x="348" y="371"/>
                  <a:pt x="372" y="386"/>
                </a:cubicBezTo>
                <a:cubicBezTo>
                  <a:pt x="410" y="444"/>
                  <a:pt x="362" y="381"/>
                  <a:pt x="410" y="417"/>
                </a:cubicBezTo>
                <a:cubicBezTo>
                  <a:pt x="424" y="428"/>
                  <a:pt x="433" y="445"/>
                  <a:pt x="448" y="455"/>
                </a:cubicBezTo>
                <a:cubicBezTo>
                  <a:pt x="455" y="460"/>
                  <a:pt x="463" y="465"/>
                  <a:pt x="470" y="470"/>
                </a:cubicBezTo>
                <a:cubicBezTo>
                  <a:pt x="543" y="581"/>
                  <a:pt x="858" y="544"/>
                  <a:pt x="917" y="546"/>
                </a:cubicBezTo>
                <a:cubicBezTo>
                  <a:pt x="1002" y="565"/>
                  <a:pt x="1080" y="571"/>
                  <a:pt x="1168" y="576"/>
                </a:cubicBezTo>
                <a:cubicBezTo>
                  <a:pt x="1223" y="586"/>
                  <a:pt x="1281" y="580"/>
                  <a:pt x="1334" y="599"/>
                </a:cubicBezTo>
                <a:cubicBezTo>
                  <a:pt x="1569" y="596"/>
                  <a:pt x="1804" y="599"/>
                  <a:pt x="2039" y="591"/>
                </a:cubicBezTo>
                <a:cubicBezTo>
                  <a:pt x="2048" y="591"/>
                  <a:pt x="2022" y="582"/>
                  <a:pt x="2016" y="576"/>
                </a:cubicBezTo>
                <a:cubicBezTo>
                  <a:pt x="1930" y="490"/>
                  <a:pt x="2072" y="612"/>
                  <a:pt x="1979" y="538"/>
                </a:cubicBezTo>
                <a:cubicBezTo>
                  <a:pt x="1937" y="505"/>
                  <a:pt x="1920" y="455"/>
                  <a:pt x="1872" y="424"/>
                </a:cubicBezTo>
                <a:cubicBezTo>
                  <a:pt x="1855" y="399"/>
                  <a:pt x="1849" y="388"/>
                  <a:pt x="1819" y="379"/>
                </a:cubicBezTo>
                <a:cubicBezTo>
                  <a:pt x="1748" y="305"/>
                  <a:pt x="1679" y="231"/>
                  <a:pt x="1592" y="174"/>
                </a:cubicBezTo>
                <a:cubicBezTo>
                  <a:pt x="1493" y="22"/>
                  <a:pt x="1142" y="130"/>
                  <a:pt x="1069" y="129"/>
                </a:cubicBezTo>
                <a:cubicBezTo>
                  <a:pt x="956" y="124"/>
                  <a:pt x="840" y="122"/>
                  <a:pt x="728" y="98"/>
                </a:cubicBezTo>
                <a:cubicBezTo>
                  <a:pt x="10" y="106"/>
                  <a:pt x="228" y="0"/>
                  <a:pt x="0" y="114"/>
                </a:cubicBez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15" name="Freeform 186"/>
          <p:cNvSpPr>
            <a:spLocks/>
          </p:cNvSpPr>
          <p:nvPr/>
        </p:nvSpPr>
        <p:spPr bwMode="auto">
          <a:xfrm rot="10800000">
            <a:off x="8902700" y="6400798"/>
            <a:ext cx="317501" cy="650875"/>
          </a:xfrm>
          <a:custGeom>
            <a:avLst/>
            <a:gdLst>
              <a:gd name="T0" fmla="*/ 144 w 960"/>
              <a:gd name="T1" fmla="*/ 0 h 912"/>
              <a:gd name="T2" fmla="*/ 0 w 960"/>
              <a:gd name="T3" fmla="*/ 0 h 912"/>
              <a:gd name="T4" fmla="*/ 864 w 960"/>
              <a:gd name="T5" fmla="*/ 912 h 912"/>
              <a:gd name="T6" fmla="*/ 960 w 960"/>
              <a:gd name="T7" fmla="*/ 912 h 912"/>
              <a:gd name="T8" fmla="*/ 144 w 960"/>
              <a:gd name="T9" fmla="*/ 0 h 9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60"/>
              <a:gd name="T16" fmla="*/ 0 h 912"/>
              <a:gd name="T17" fmla="*/ 960 w 960"/>
              <a:gd name="T18" fmla="*/ 912 h 91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60" h="912">
                <a:moveTo>
                  <a:pt x="144" y="0"/>
                </a:moveTo>
                <a:lnTo>
                  <a:pt x="0" y="0"/>
                </a:lnTo>
                <a:lnTo>
                  <a:pt x="864" y="912"/>
                </a:lnTo>
                <a:lnTo>
                  <a:pt x="960" y="912"/>
                </a:lnTo>
                <a:lnTo>
                  <a:pt x="144" y="0"/>
                </a:lnTo>
                <a:close/>
              </a:path>
            </a:pathLst>
          </a:custGeom>
          <a:solidFill>
            <a:schemeClr val="tx1">
              <a:alpha val="14902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16" name="Freeform 187"/>
          <p:cNvSpPr>
            <a:spLocks/>
          </p:cNvSpPr>
          <p:nvPr/>
        </p:nvSpPr>
        <p:spPr bwMode="auto">
          <a:xfrm rot="10800000">
            <a:off x="8788400" y="6438900"/>
            <a:ext cx="749300" cy="650875"/>
          </a:xfrm>
          <a:custGeom>
            <a:avLst/>
            <a:gdLst>
              <a:gd name="T0" fmla="*/ 144 w 960"/>
              <a:gd name="T1" fmla="*/ 0 h 912"/>
              <a:gd name="T2" fmla="*/ 0 w 960"/>
              <a:gd name="T3" fmla="*/ 0 h 912"/>
              <a:gd name="T4" fmla="*/ 864 w 960"/>
              <a:gd name="T5" fmla="*/ 912 h 912"/>
              <a:gd name="T6" fmla="*/ 960 w 960"/>
              <a:gd name="T7" fmla="*/ 912 h 912"/>
              <a:gd name="T8" fmla="*/ 144 w 960"/>
              <a:gd name="T9" fmla="*/ 0 h 9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60"/>
              <a:gd name="T16" fmla="*/ 0 h 912"/>
              <a:gd name="T17" fmla="*/ 960 w 960"/>
              <a:gd name="T18" fmla="*/ 912 h 91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60" h="912">
                <a:moveTo>
                  <a:pt x="144" y="0"/>
                </a:moveTo>
                <a:lnTo>
                  <a:pt x="0" y="0"/>
                </a:lnTo>
                <a:lnTo>
                  <a:pt x="864" y="912"/>
                </a:lnTo>
                <a:lnTo>
                  <a:pt x="960" y="912"/>
                </a:lnTo>
                <a:lnTo>
                  <a:pt x="144" y="0"/>
                </a:lnTo>
                <a:close/>
              </a:path>
            </a:pathLst>
          </a:custGeom>
          <a:solidFill>
            <a:schemeClr val="tx1">
              <a:alpha val="14902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17" name="Freeform 188"/>
          <p:cNvSpPr>
            <a:spLocks/>
          </p:cNvSpPr>
          <p:nvPr/>
        </p:nvSpPr>
        <p:spPr bwMode="auto">
          <a:xfrm rot="10800000">
            <a:off x="8648700" y="6464300"/>
            <a:ext cx="571500" cy="650875"/>
          </a:xfrm>
          <a:custGeom>
            <a:avLst/>
            <a:gdLst>
              <a:gd name="T0" fmla="*/ 144 w 960"/>
              <a:gd name="T1" fmla="*/ 0 h 912"/>
              <a:gd name="T2" fmla="*/ 0 w 960"/>
              <a:gd name="T3" fmla="*/ 0 h 912"/>
              <a:gd name="T4" fmla="*/ 864 w 960"/>
              <a:gd name="T5" fmla="*/ 912 h 912"/>
              <a:gd name="T6" fmla="*/ 960 w 960"/>
              <a:gd name="T7" fmla="*/ 912 h 912"/>
              <a:gd name="T8" fmla="*/ 144 w 960"/>
              <a:gd name="T9" fmla="*/ 0 h 9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60"/>
              <a:gd name="T16" fmla="*/ 0 h 912"/>
              <a:gd name="T17" fmla="*/ 960 w 960"/>
              <a:gd name="T18" fmla="*/ 912 h 91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60" h="912">
                <a:moveTo>
                  <a:pt x="144" y="0"/>
                </a:moveTo>
                <a:lnTo>
                  <a:pt x="0" y="0"/>
                </a:lnTo>
                <a:lnTo>
                  <a:pt x="864" y="912"/>
                </a:lnTo>
                <a:lnTo>
                  <a:pt x="960" y="912"/>
                </a:lnTo>
                <a:lnTo>
                  <a:pt x="144" y="0"/>
                </a:lnTo>
                <a:close/>
              </a:path>
            </a:pathLst>
          </a:custGeom>
          <a:solidFill>
            <a:schemeClr val="tx1">
              <a:alpha val="14902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" name="Pensées 2"/>
          <p:cNvSpPr/>
          <p:nvPr/>
        </p:nvSpPr>
        <p:spPr>
          <a:xfrm>
            <a:off x="4343151" y="1551327"/>
            <a:ext cx="3046563" cy="972386"/>
          </a:xfrm>
          <a:prstGeom prst="cloudCallou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BE" dirty="0" err="1" smtClean="0"/>
              <a:t>Thank</a:t>
            </a:r>
            <a:r>
              <a:rPr lang="fr-BE" dirty="0" smtClean="0"/>
              <a:t> for </a:t>
            </a:r>
            <a:r>
              <a:rPr lang="fr-BE" dirty="0" err="1" smtClean="0"/>
              <a:t>your</a:t>
            </a:r>
            <a:r>
              <a:rPr lang="fr-BE" dirty="0" smtClean="0"/>
              <a:t> attention</a:t>
            </a:r>
            <a:endParaRPr lang="fr-BE" dirty="0"/>
          </a:p>
        </p:txBody>
      </p:sp>
      <p:sp>
        <p:nvSpPr>
          <p:cNvPr id="70" name="ZoneTexte 69"/>
          <p:cNvSpPr txBox="1"/>
          <p:nvPr/>
        </p:nvSpPr>
        <p:spPr>
          <a:xfrm>
            <a:off x="362868" y="2852936"/>
            <a:ext cx="87484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Kozuka Gothic Pr6N EL" pitchFamily="34" charset="-128"/>
                <a:ea typeface="Kozuka Gothic Pr6N EL" pitchFamily="34" charset="-128"/>
              </a:rPr>
              <a:t>Mabu MASIALA BODE, </a:t>
            </a:r>
          </a:p>
          <a:p>
            <a:pPr algn="ctr"/>
            <a:r>
              <a:rPr lang="en-US" sz="2400" b="1" dirty="0" err="1" smtClean="0">
                <a:latin typeface="Kozuka Gothic Pr6N EL" pitchFamily="34" charset="-128"/>
                <a:ea typeface="Kozuka Gothic Pr6N EL" pitchFamily="34" charset="-128"/>
              </a:rPr>
              <a:t>Ph.D</a:t>
            </a:r>
            <a:r>
              <a:rPr lang="en-US" sz="2400" b="1" dirty="0" smtClean="0">
                <a:latin typeface="Kozuka Gothic Pr6N EL" pitchFamily="34" charset="-128"/>
                <a:ea typeface="Kozuka Gothic Pr6N EL" pitchFamily="34" charset="-128"/>
              </a:rPr>
              <a:t> Student at Economics and rural development</a:t>
            </a:r>
          </a:p>
          <a:p>
            <a:pPr algn="ctr"/>
            <a:r>
              <a:rPr lang="en-US" sz="2400" b="1" dirty="0" smtClean="0">
                <a:latin typeface="Kozuka Gothic Pr6N EL" pitchFamily="34" charset="-128"/>
                <a:ea typeface="Kozuka Gothic Pr6N EL" pitchFamily="34" charset="-128"/>
              </a:rPr>
              <a:t>University of Liege (Ulg), Belgium</a:t>
            </a:r>
            <a:r>
              <a:rPr lang="en-US" sz="2400" dirty="0" smtClean="0">
                <a:latin typeface="Kozuka Gothic Pr6N EL" pitchFamily="34" charset="-128"/>
                <a:ea typeface="Kozuka Gothic Pr6N EL" pitchFamily="34" charset="-128"/>
              </a:rPr>
              <a:t>.</a:t>
            </a:r>
          </a:p>
          <a:p>
            <a:pPr algn="ctr"/>
            <a:r>
              <a:rPr lang="en-US" sz="2400" b="1" dirty="0" smtClean="0">
                <a:latin typeface="Kozuka Gothic Pr6N EL" pitchFamily="34" charset="-128"/>
                <a:ea typeface="Kozuka Gothic Pr6N EL" pitchFamily="34" charset="-128"/>
                <a:hlinkClick r:id="rId2"/>
              </a:rPr>
              <a:t>mabu.masialabode@doct.ulg.ac.be</a:t>
            </a:r>
            <a:endParaRPr lang="en-US" sz="2400" b="1" dirty="0" smtClean="0">
              <a:latin typeface="Kozuka Gothic Pr6N EL" pitchFamily="34" charset="-128"/>
              <a:ea typeface="Kozuka Gothic Pr6N EL" pitchFamily="34" charset="-128"/>
            </a:endParaRPr>
          </a:p>
          <a:p>
            <a:pPr algn="ctr"/>
            <a:r>
              <a:rPr lang="en-US" sz="2400" b="1" dirty="0" smtClean="0">
                <a:latin typeface="Kozuka Gothic Pr6N EL" pitchFamily="34" charset="-128"/>
                <a:ea typeface="Kozuka Gothic Pr6N EL" pitchFamily="34" charset="-128"/>
                <a:hlinkClick r:id="rId3"/>
              </a:rPr>
              <a:t>escrivabode@yahoo.fr</a:t>
            </a:r>
            <a:endParaRPr lang="en-US" sz="2400" b="1" dirty="0" smtClean="0">
              <a:latin typeface="Kozuka Gothic Pr6N EL" pitchFamily="34" charset="-128"/>
              <a:ea typeface="Kozuka Gothic Pr6N EL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48740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0" y="-99392"/>
            <a:ext cx="9180510" cy="695739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-36510" y="-99392"/>
            <a:ext cx="9180510" cy="6973159"/>
          </a:xfrm>
          <a:prstGeom prst="rect">
            <a:avLst/>
          </a:prstGeom>
          <a:gradFill flip="none" rotWithShape="1">
            <a:gsLst>
              <a:gs pos="0">
                <a:srgbClr val="CBCBCB">
                  <a:alpha val="0"/>
                </a:srgbClr>
              </a:gs>
              <a:gs pos="85000">
                <a:schemeClr val="tx1">
                  <a:lumMod val="75000"/>
                  <a:lumOff val="25000"/>
                </a:schemeClr>
              </a:gs>
              <a:gs pos="0">
                <a:schemeClr val="tx1">
                  <a:lumMod val="50000"/>
                  <a:lumOff val="50000"/>
                </a:schemeClr>
              </a:gs>
              <a:gs pos="2000">
                <a:srgbClr val="FFFFFF">
                  <a:alpha val="0"/>
                </a:srgbClr>
              </a:gs>
              <a:gs pos="21000">
                <a:srgbClr val="B2B2B2">
                  <a:alpha val="0"/>
                </a:srgbClr>
              </a:gs>
              <a:gs pos="100000">
                <a:srgbClr val="292929"/>
              </a:gs>
              <a:gs pos="100000">
                <a:srgbClr val="777777"/>
              </a:gs>
              <a:gs pos="100000">
                <a:srgbClr val="EAEAEA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108519" y="-99392"/>
            <a:ext cx="9252520" cy="6984776"/>
          </a:xfrm>
          <a:prstGeom prst="rect">
            <a:avLst/>
          </a:prstGeom>
          <a:gradFill>
            <a:gsLst>
              <a:gs pos="0">
                <a:srgbClr val="CBCBCB">
                  <a:alpha val="0"/>
                </a:srgbClr>
              </a:gs>
              <a:gs pos="58000">
                <a:schemeClr val="tx1">
                  <a:lumMod val="68000"/>
                </a:schemeClr>
              </a:gs>
              <a:gs pos="0">
                <a:schemeClr val="tx1">
                  <a:lumMod val="50000"/>
                  <a:lumOff val="50000"/>
                </a:schemeClr>
              </a:gs>
              <a:gs pos="2000">
                <a:srgbClr val="FFFFFF">
                  <a:alpha val="0"/>
                </a:srgbClr>
              </a:gs>
              <a:gs pos="21000">
                <a:srgbClr val="B2B2B2">
                  <a:alpha val="0"/>
                </a:srgbClr>
              </a:gs>
              <a:gs pos="100000">
                <a:srgbClr val="292929"/>
              </a:gs>
              <a:gs pos="100000">
                <a:srgbClr val="777777"/>
              </a:gs>
              <a:gs pos="100000">
                <a:srgbClr val="EAEAEA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>
              <a:solidFill>
                <a:prstClr val="white"/>
              </a:solidFill>
            </a:endParaRPr>
          </a:p>
        </p:txBody>
      </p:sp>
      <p:sp>
        <p:nvSpPr>
          <p:cNvPr id="43" name="ZoneTexte 42"/>
          <p:cNvSpPr txBox="1"/>
          <p:nvPr/>
        </p:nvSpPr>
        <p:spPr>
          <a:xfrm>
            <a:off x="827584" y="3369186"/>
            <a:ext cx="79928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BE" sz="2000" b="1" dirty="0" smtClean="0">
                <a:solidFill>
                  <a:prstClr val="white"/>
                </a:solidFill>
                <a:latin typeface="Kozuka Gothic Pr6N B" pitchFamily="34" charset="-128"/>
                <a:ea typeface="Kozuka Gothic Pr6N B" pitchFamily="34" charset="-128"/>
              </a:rPr>
              <a:t>Colonial </a:t>
            </a:r>
            <a:r>
              <a:rPr lang="fr-BE" sz="2000" b="1" dirty="0" err="1" smtClean="0">
                <a:solidFill>
                  <a:prstClr val="white"/>
                </a:solidFill>
                <a:latin typeface="Kozuka Gothic Pr6N B" pitchFamily="34" charset="-128"/>
                <a:ea typeface="Kozuka Gothic Pr6N B" pitchFamily="34" charset="-128"/>
              </a:rPr>
              <a:t>period</a:t>
            </a:r>
            <a:r>
              <a:rPr lang="fr-BE" sz="2000" b="1" dirty="0" smtClean="0">
                <a:solidFill>
                  <a:prstClr val="white"/>
                </a:solidFill>
                <a:latin typeface="Kozuka Gothic Pr6N B" pitchFamily="34" charset="-128"/>
                <a:ea typeface="Kozuka Gothic Pr6N B" pitchFamily="34" charset="-128"/>
              </a:rPr>
              <a:t> </a:t>
            </a:r>
            <a:r>
              <a:rPr lang="fr-BE" sz="2000" b="1" dirty="0">
                <a:solidFill>
                  <a:prstClr val="white"/>
                </a:solidFill>
                <a:latin typeface="Kozuka Gothic Pr6N B" pitchFamily="34" charset="-128"/>
                <a:ea typeface="Kozuka Gothic Pr6N B" pitchFamily="34" charset="-128"/>
              </a:rPr>
              <a:t>(</a:t>
            </a:r>
            <a:r>
              <a:rPr lang="fr-BE" sz="2000" b="1" dirty="0" err="1">
                <a:solidFill>
                  <a:prstClr val="white"/>
                </a:solidFill>
                <a:latin typeface="Kozuka Gothic Pr6N B" pitchFamily="34" charset="-128"/>
                <a:ea typeface="Kozuka Gothic Pr6N B" pitchFamily="34" charset="-128"/>
              </a:rPr>
              <a:t>From</a:t>
            </a:r>
            <a:r>
              <a:rPr lang="fr-BE" sz="2000" b="1" dirty="0">
                <a:solidFill>
                  <a:prstClr val="white"/>
                </a:solidFill>
                <a:latin typeface="Kozuka Gothic Pr6N B" pitchFamily="34" charset="-128"/>
                <a:ea typeface="Kozuka Gothic Pr6N B" pitchFamily="34" charset="-128"/>
              </a:rPr>
              <a:t> 1885 </a:t>
            </a:r>
            <a:r>
              <a:rPr lang="fr-BE" sz="2000" b="1" dirty="0" err="1">
                <a:solidFill>
                  <a:prstClr val="white"/>
                </a:solidFill>
                <a:latin typeface="Kozuka Gothic Pr6N B" pitchFamily="34" charset="-128"/>
                <a:ea typeface="Kozuka Gothic Pr6N B" pitchFamily="34" charset="-128"/>
              </a:rPr>
              <a:t>upto</a:t>
            </a:r>
            <a:r>
              <a:rPr lang="fr-BE" sz="2000" b="1" dirty="0">
                <a:solidFill>
                  <a:prstClr val="white"/>
                </a:solidFill>
                <a:latin typeface="Kozuka Gothic Pr6N B" pitchFamily="34" charset="-128"/>
                <a:ea typeface="Kozuka Gothic Pr6N B" pitchFamily="34" charset="-128"/>
              </a:rPr>
              <a:t> 1959) </a:t>
            </a:r>
            <a:r>
              <a:rPr lang="fr-BE" sz="2000" b="1" dirty="0" smtClean="0">
                <a:solidFill>
                  <a:prstClr val="white"/>
                </a:solidFill>
                <a:latin typeface="Kozuka Gothic Pr6N B" pitchFamily="34" charset="-128"/>
                <a:ea typeface="Kozuka Gothic Pr6N B" pitchFamily="34" charset="-128"/>
              </a:rPr>
              <a:t>:</a:t>
            </a:r>
          </a:p>
          <a:p>
            <a:pPr marL="1074738" indent="-1074738" algn="just"/>
            <a:r>
              <a:rPr lang="fr-BE" sz="2000" b="1" dirty="0" smtClean="0">
                <a:solidFill>
                  <a:prstClr val="white"/>
                </a:solidFill>
                <a:latin typeface="Kozuka Gothic Pr6N B" pitchFamily="34" charset="-128"/>
                <a:ea typeface="Kozuka Gothic Pr6N B" pitchFamily="34" charset="-128"/>
              </a:rPr>
              <a:t> - </a:t>
            </a:r>
            <a:r>
              <a:rPr lang="en-US" sz="2000" b="1" dirty="0" smtClean="0">
                <a:solidFill>
                  <a:prstClr val="white"/>
                </a:solidFill>
                <a:latin typeface="Kozuka Gothic Pr6N B" pitchFamily="34" charset="-128"/>
                <a:ea typeface="Kozuka Gothic Pr6N B" pitchFamily="34" charset="-128"/>
              </a:rPr>
              <a:t>Land </a:t>
            </a:r>
            <a:r>
              <a:rPr lang="en-US" sz="2000" b="1" dirty="0">
                <a:solidFill>
                  <a:prstClr val="white"/>
                </a:solidFill>
                <a:latin typeface="Kozuka Gothic Pr6N B" pitchFamily="34" charset="-128"/>
                <a:ea typeface="Kozuka Gothic Pr6N B" pitchFamily="34" charset="-128"/>
              </a:rPr>
              <a:t>of Local Communities / Ownership of local </a:t>
            </a:r>
            <a:r>
              <a:rPr lang="en-US" sz="2000" b="1" dirty="0" smtClean="0">
                <a:solidFill>
                  <a:prstClr val="white"/>
                </a:solidFill>
                <a:latin typeface="Kozuka Gothic Pr6N B" pitchFamily="34" charset="-128"/>
                <a:ea typeface="Kozuka Gothic Pr6N B" pitchFamily="34" charset="-128"/>
              </a:rPr>
              <a:t>communities / Customary Law</a:t>
            </a:r>
          </a:p>
          <a:p>
            <a:pPr marL="342900" indent="-342900" algn="just">
              <a:buFontTx/>
              <a:buChar char="-"/>
            </a:pPr>
            <a:r>
              <a:rPr lang="en-US" sz="2000" b="1" dirty="0" smtClean="0">
                <a:solidFill>
                  <a:prstClr val="white"/>
                </a:solidFill>
                <a:latin typeface="Kozuka Gothic Pr6N B" pitchFamily="34" charset="-128"/>
                <a:ea typeface="Kozuka Gothic Pr6N B" pitchFamily="34" charset="-128"/>
              </a:rPr>
              <a:t>Vacant </a:t>
            </a:r>
            <a:r>
              <a:rPr lang="en-US" sz="2000" b="1" dirty="0">
                <a:solidFill>
                  <a:prstClr val="white"/>
                </a:solidFill>
                <a:latin typeface="Kozuka Gothic Pr6N B" pitchFamily="34" charset="-128"/>
                <a:ea typeface="Kozuka Gothic Pr6N B" pitchFamily="34" charset="-128"/>
              </a:rPr>
              <a:t>lands (state-owned) / Colonial State property / written </a:t>
            </a:r>
            <a:r>
              <a:rPr lang="en-US" sz="2000" b="1" dirty="0" smtClean="0">
                <a:solidFill>
                  <a:prstClr val="white"/>
                </a:solidFill>
                <a:latin typeface="Kozuka Gothic Pr6N B" pitchFamily="34" charset="-128"/>
                <a:ea typeface="Kozuka Gothic Pr6N B" pitchFamily="34" charset="-128"/>
              </a:rPr>
              <a:t>law</a:t>
            </a:r>
          </a:p>
          <a:p>
            <a:pPr marL="342900" indent="-342900" algn="just">
              <a:buFontTx/>
              <a:buChar char="-"/>
            </a:pPr>
            <a:r>
              <a:rPr lang="fr-BE" sz="2000" b="1" dirty="0" err="1">
                <a:solidFill>
                  <a:prstClr val="white"/>
                </a:solidFill>
                <a:latin typeface="Kozuka Gothic Pr6N B" pitchFamily="34" charset="-128"/>
                <a:ea typeface="Kozuka Gothic Pr6N B" pitchFamily="34" charset="-128"/>
              </a:rPr>
              <a:t>Registered</a:t>
            </a:r>
            <a:r>
              <a:rPr lang="fr-BE" sz="2000" b="1" dirty="0">
                <a:solidFill>
                  <a:prstClr val="white"/>
                </a:solidFill>
                <a:latin typeface="Kozuka Gothic Pr6N B" pitchFamily="34" charset="-128"/>
                <a:ea typeface="Kozuka Gothic Pr6N B" pitchFamily="34" charset="-128"/>
              </a:rPr>
              <a:t> Land / </a:t>
            </a:r>
            <a:r>
              <a:rPr lang="fr-BE" sz="2000" b="1" dirty="0" err="1">
                <a:solidFill>
                  <a:prstClr val="white"/>
                </a:solidFill>
                <a:latin typeface="Kozuka Gothic Pr6N B" pitchFamily="34" charset="-128"/>
                <a:ea typeface="Kozuka Gothic Pr6N B" pitchFamily="34" charset="-128"/>
              </a:rPr>
              <a:t>Owned</a:t>
            </a:r>
            <a:r>
              <a:rPr lang="fr-BE" sz="2000" b="1" dirty="0">
                <a:solidFill>
                  <a:prstClr val="white"/>
                </a:solidFill>
                <a:latin typeface="Kozuka Gothic Pr6N B" pitchFamily="34" charset="-128"/>
                <a:ea typeface="Kozuka Gothic Pr6N B" pitchFamily="34" charset="-128"/>
              </a:rPr>
              <a:t> by </a:t>
            </a:r>
            <a:r>
              <a:rPr lang="fr-BE" sz="2000" b="1" dirty="0" err="1" smtClean="0">
                <a:solidFill>
                  <a:prstClr val="white"/>
                </a:solidFill>
                <a:latin typeface="Kozuka Gothic Pr6N B" pitchFamily="34" charset="-128"/>
                <a:ea typeface="Kozuka Gothic Pr6N B" pitchFamily="34" charset="-128"/>
              </a:rPr>
              <a:t>foreigners</a:t>
            </a:r>
            <a:r>
              <a:rPr lang="fr-BE" sz="2000" b="1" dirty="0" smtClean="0">
                <a:solidFill>
                  <a:prstClr val="white"/>
                </a:solidFill>
                <a:latin typeface="Kozuka Gothic Pr6N B" pitchFamily="34" charset="-128"/>
                <a:ea typeface="Kozuka Gothic Pr6N B" pitchFamily="34" charset="-128"/>
              </a:rPr>
              <a:t> / </a:t>
            </a:r>
            <a:r>
              <a:rPr lang="en-US" sz="2000" b="1" dirty="0">
                <a:solidFill>
                  <a:prstClr val="white"/>
                </a:solidFill>
                <a:latin typeface="Kozuka Gothic Pr6N B" pitchFamily="34" charset="-128"/>
                <a:ea typeface="Kozuka Gothic Pr6N B" pitchFamily="34" charset="-128"/>
              </a:rPr>
              <a:t>Obtained on the basis of written rights or customary rights</a:t>
            </a:r>
            <a:endParaRPr lang="fr-BE" sz="2000" b="1" dirty="0">
              <a:solidFill>
                <a:prstClr val="white"/>
              </a:solidFill>
              <a:latin typeface="Kozuka Gothic Pr6N B" pitchFamily="34" charset="-128"/>
              <a:ea typeface="Kozuka Gothic Pr6N B" pitchFamily="34" charset="-128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827583" y="2505090"/>
            <a:ext cx="79928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BE" sz="2000" b="1" dirty="0" err="1" smtClean="0">
                <a:solidFill>
                  <a:prstClr val="white"/>
                </a:solidFill>
                <a:latin typeface="Kozuka Gothic Pr6N B" pitchFamily="34" charset="-128"/>
                <a:ea typeface="Kozuka Gothic Pr6N B" pitchFamily="34" charset="-128"/>
              </a:rPr>
              <a:t>Precolonial</a:t>
            </a:r>
            <a:r>
              <a:rPr lang="fr-BE" sz="2000" b="1" dirty="0" smtClean="0">
                <a:solidFill>
                  <a:prstClr val="white"/>
                </a:solidFill>
                <a:latin typeface="Kozuka Gothic Pr6N B" pitchFamily="34" charset="-128"/>
                <a:ea typeface="Kozuka Gothic Pr6N B" pitchFamily="34" charset="-128"/>
              </a:rPr>
              <a:t> </a:t>
            </a:r>
            <a:r>
              <a:rPr lang="fr-BE" sz="2000" b="1" dirty="0" err="1" smtClean="0">
                <a:solidFill>
                  <a:prstClr val="white"/>
                </a:solidFill>
                <a:latin typeface="Kozuka Gothic Pr6N B" pitchFamily="34" charset="-128"/>
                <a:ea typeface="Kozuka Gothic Pr6N B" pitchFamily="34" charset="-128"/>
              </a:rPr>
              <a:t>period</a:t>
            </a:r>
            <a:r>
              <a:rPr lang="fr-BE" sz="2000" b="1" dirty="0">
                <a:solidFill>
                  <a:prstClr val="white"/>
                </a:solidFill>
                <a:latin typeface="Kozuka Gothic Pr6N B" pitchFamily="34" charset="-128"/>
                <a:ea typeface="Kozuka Gothic Pr6N B" pitchFamily="34" charset="-128"/>
              </a:rPr>
              <a:t> (</a:t>
            </a:r>
            <a:r>
              <a:rPr lang="fr-BE" sz="2000" b="1" dirty="0" err="1">
                <a:solidFill>
                  <a:prstClr val="white"/>
                </a:solidFill>
                <a:latin typeface="Kozuka Gothic Pr6N B" pitchFamily="34" charset="-128"/>
                <a:ea typeface="Kozuka Gothic Pr6N B" pitchFamily="34" charset="-128"/>
              </a:rPr>
              <a:t>Before</a:t>
            </a:r>
            <a:r>
              <a:rPr lang="fr-BE" sz="2000" b="1" dirty="0">
                <a:solidFill>
                  <a:prstClr val="white"/>
                </a:solidFill>
                <a:latin typeface="Kozuka Gothic Pr6N B" pitchFamily="34" charset="-128"/>
                <a:ea typeface="Kozuka Gothic Pr6N B" pitchFamily="34" charset="-128"/>
              </a:rPr>
              <a:t> 1885) </a:t>
            </a:r>
            <a:r>
              <a:rPr lang="fr-BE" sz="2000" b="1" dirty="0" smtClean="0">
                <a:solidFill>
                  <a:prstClr val="white"/>
                </a:solidFill>
                <a:latin typeface="Kozuka Gothic Pr6N B" pitchFamily="34" charset="-128"/>
                <a:ea typeface="Kozuka Gothic Pr6N B" pitchFamily="34" charset="-128"/>
              </a:rPr>
              <a:t>: Single </a:t>
            </a:r>
            <a:r>
              <a:rPr lang="fr-BE" sz="2000" b="1" dirty="0" err="1" smtClean="0">
                <a:solidFill>
                  <a:prstClr val="white"/>
                </a:solidFill>
                <a:latin typeface="Kozuka Gothic Pr6N B" pitchFamily="34" charset="-128"/>
                <a:ea typeface="Kozuka Gothic Pr6N B" pitchFamily="34" charset="-128"/>
              </a:rPr>
              <a:t>category</a:t>
            </a:r>
            <a:r>
              <a:rPr lang="fr-BE" sz="2000" b="1" dirty="0" smtClean="0">
                <a:solidFill>
                  <a:prstClr val="white"/>
                </a:solidFill>
                <a:latin typeface="Kozuka Gothic Pr6N B" pitchFamily="34" charset="-128"/>
                <a:ea typeface="Kozuka Gothic Pr6N B" pitchFamily="34" charset="-128"/>
              </a:rPr>
              <a:t> of land / one type of </a:t>
            </a:r>
            <a:r>
              <a:rPr lang="fr-BE" sz="2000" b="1" dirty="0" err="1" smtClean="0">
                <a:solidFill>
                  <a:prstClr val="white"/>
                </a:solidFill>
                <a:latin typeface="Kozuka Gothic Pr6N B" pitchFamily="34" charset="-128"/>
                <a:ea typeface="Kozuka Gothic Pr6N B" pitchFamily="34" charset="-128"/>
              </a:rPr>
              <a:t>customry</a:t>
            </a:r>
            <a:r>
              <a:rPr lang="fr-BE" sz="2000" b="1" dirty="0" smtClean="0">
                <a:solidFill>
                  <a:prstClr val="white"/>
                </a:solidFill>
                <a:latin typeface="Kozuka Gothic Pr6N B" pitchFamily="34" charset="-128"/>
                <a:ea typeface="Kozuka Gothic Pr6N B" pitchFamily="34" charset="-128"/>
              </a:rPr>
              <a:t> right (</a:t>
            </a:r>
            <a:r>
              <a:rPr lang="fr-BE" sz="2000" b="1" dirty="0" err="1" smtClean="0">
                <a:solidFill>
                  <a:prstClr val="white"/>
                </a:solidFill>
                <a:latin typeface="Kozuka Gothic Pr6N B" pitchFamily="34" charset="-128"/>
                <a:ea typeface="Kozuka Gothic Pr6N B" pitchFamily="34" charset="-128"/>
              </a:rPr>
              <a:t>usufruct</a:t>
            </a:r>
            <a:r>
              <a:rPr lang="fr-BE" sz="2000" b="1" dirty="0" smtClean="0">
                <a:solidFill>
                  <a:prstClr val="white"/>
                </a:solidFill>
                <a:latin typeface="Kozuka Gothic Pr6N B" pitchFamily="34" charset="-128"/>
                <a:ea typeface="Kozuka Gothic Pr6N B" pitchFamily="34" charset="-128"/>
              </a:rPr>
              <a:t>) in all </a:t>
            </a:r>
            <a:r>
              <a:rPr lang="fr-BE" sz="2000" b="1" dirty="0" err="1" smtClean="0">
                <a:solidFill>
                  <a:prstClr val="white"/>
                </a:solidFill>
                <a:latin typeface="Kozuka Gothic Pr6N B" pitchFamily="34" charset="-128"/>
                <a:ea typeface="Kozuka Gothic Pr6N B" pitchFamily="34" charset="-128"/>
              </a:rPr>
              <a:t>locals</a:t>
            </a:r>
            <a:r>
              <a:rPr lang="fr-BE" sz="2000" b="1" dirty="0" smtClean="0">
                <a:solidFill>
                  <a:prstClr val="white"/>
                </a:solidFill>
                <a:latin typeface="Kozuka Gothic Pr6N B" pitchFamily="34" charset="-128"/>
                <a:ea typeface="Kozuka Gothic Pr6N B" pitchFamily="34" charset="-128"/>
              </a:rPr>
              <a:t> </a:t>
            </a:r>
            <a:r>
              <a:rPr lang="fr-BE" sz="2000" b="1" dirty="0" err="1" smtClean="0">
                <a:solidFill>
                  <a:prstClr val="white"/>
                </a:solidFill>
                <a:latin typeface="Kozuka Gothic Pr6N B" pitchFamily="34" charset="-128"/>
                <a:ea typeface="Kozuka Gothic Pr6N B" pitchFamily="34" charset="-128"/>
              </a:rPr>
              <a:t>communities</a:t>
            </a:r>
            <a:endParaRPr lang="fr-BE" sz="2000" b="1" dirty="0" smtClean="0">
              <a:solidFill>
                <a:prstClr val="white"/>
              </a:solidFill>
              <a:latin typeface="Kozuka Gothic Pr6N B" pitchFamily="34" charset="-128"/>
              <a:ea typeface="Kozuka Gothic Pr6N B" pitchFamily="34" charset="-128"/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251520" y="3449608"/>
            <a:ext cx="378502" cy="369332"/>
          </a:xfrm>
          <a:prstGeom prst="rect">
            <a:avLst/>
          </a:prstGeom>
          <a:solidFill>
            <a:srgbClr val="FF0000">
              <a:alpha val="59000"/>
            </a:srgbClr>
          </a:solidFill>
        </p:spPr>
        <p:txBody>
          <a:bodyPr wrap="square" rtlCol="0">
            <a:spAutoFit/>
          </a:bodyPr>
          <a:lstStyle/>
          <a:p>
            <a:pPr algn="just"/>
            <a:endParaRPr lang="fr-BE" b="1" dirty="0">
              <a:solidFill>
                <a:prstClr val="white"/>
              </a:solidFill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251519" y="2631400"/>
            <a:ext cx="378502" cy="369332"/>
          </a:xfrm>
          <a:prstGeom prst="rect">
            <a:avLst/>
          </a:prstGeom>
          <a:solidFill>
            <a:srgbClr val="FF0000">
              <a:alpha val="59000"/>
            </a:srgbClr>
          </a:solidFill>
        </p:spPr>
        <p:txBody>
          <a:bodyPr wrap="square" rtlCol="0">
            <a:spAutoFit/>
          </a:bodyPr>
          <a:lstStyle/>
          <a:p>
            <a:pPr algn="just"/>
            <a:endParaRPr lang="fr-BE" b="1" dirty="0">
              <a:solidFill>
                <a:prstClr val="white"/>
              </a:solidFill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809824" y="5457418"/>
            <a:ext cx="79928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BE" sz="2000" b="1" dirty="0" err="1" smtClean="0">
                <a:solidFill>
                  <a:prstClr val="white"/>
                </a:solidFill>
                <a:latin typeface="Kozuka Gothic Pr6N B" pitchFamily="34" charset="-128"/>
                <a:ea typeface="Kozuka Gothic Pr6N B" pitchFamily="34" charset="-128"/>
              </a:rPr>
              <a:t>After</a:t>
            </a:r>
            <a:r>
              <a:rPr lang="fr-BE" sz="2000" b="1" dirty="0" smtClean="0">
                <a:solidFill>
                  <a:prstClr val="white"/>
                </a:solidFill>
                <a:latin typeface="Kozuka Gothic Pr6N B" pitchFamily="34" charset="-128"/>
                <a:ea typeface="Kozuka Gothic Pr6N B" pitchFamily="34" charset="-128"/>
              </a:rPr>
              <a:t> </a:t>
            </a:r>
            <a:r>
              <a:rPr lang="fr-BE" sz="2000" b="1" dirty="0" err="1" smtClean="0">
                <a:solidFill>
                  <a:prstClr val="white"/>
                </a:solidFill>
                <a:latin typeface="Kozuka Gothic Pr6N B" pitchFamily="34" charset="-128"/>
                <a:ea typeface="Kozuka Gothic Pr6N B" pitchFamily="34" charset="-128"/>
              </a:rPr>
              <a:t>independance</a:t>
            </a:r>
            <a:r>
              <a:rPr lang="fr-BE" sz="2000" b="1" dirty="0" smtClean="0">
                <a:solidFill>
                  <a:prstClr val="white"/>
                </a:solidFill>
                <a:latin typeface="Kozuka Gothic Pr6N B" pitchFamily="34" charset="-128"/>
                <a:ea typeface="Kozuka Gothic Pr6N B" pitchFamily="34" charset="-128"/>
              </a:rPr>
              <a:t> (</a:t>
            </a:r>
            <a:r>
              <a:rPr lang="fr-BE" sz="2000" b="1" dirty="0" err="1">
                <a:solidFill>
                  <a:prstClr val="white"/>
                </a:solidFill>
                <a:latin typeface="Kozuka Gothic Pr6N B" pitchFamily="34" charset="-128"/>
                <a:ea typeface="Kozuka Gothic Pr6N B" pitchFamily="34" charset="-128"/>
              </a:rPr>
              <a:t>From</a:t>
            </a:r>
            <a:r>
              <a:rPr lang="fr-BE" sz="2000" b="1" dirty="0">
                <a:solidFill>
                  <a:prstClr val="white"/>
                </a:solidFill>
                <a:latin typeface="Kozuka Gothic Pr6N B" pitchFamily="34" charset="-128"/>
                <a:ea typeface="Kozuka Gothic Pr6N B" pitchFamily="34" charset="-128"/>
              </a:rPr>
              <a:t> 1960 </a:t>
            </a:r>
            <a:r>
              <a:rPr lang="fr-BE" sz="2000" b="1" dirty="0" err="1">
                <a:solidFill>
                  <a:prstClr val="white"/>
                </a:solidFill>
                <a:latin typeface="Kozuka Gothic Pr6N B" pitchFamily="34" charset="-128"/>
                <a:ea typeface="Kozuka Gothic Pr6N B" pitchFamily="34" charset="-128"/>
              </a:rPr>
              <a:t>upto</a:t>
            </a:r>
            <a:r>
              <a:rPr lang="fr-BE" sz="2000" b="1" dirty="0">
                <a:solidFill>
                  <a:prstClr val="white"/>
                </a:solidFill>
                <a:latin typeface="Kozuka Gothic Pr6N B" pitchFamily="34" charset="-128"/>
                <a:ea typeface="Kozuka Gothic Pr6N B" pitchFamily="34" charset="-128"/>
              </a:rPr>
              <a:t> </a:t>
            </a:r>
            <a:r>
              <a:rPr lang="fr-BE" sz="2000" b="1" dirty="0" err="1">
                <a:solidFill>
                  <a:prstClr val="white"/>
                </a:solidFill>
                <a:latin typeface="Kozuka Gothic Pr6N B" pitchFamily="34" charset="-128"/>
                <a:ea typeface="Kozuka Gothic Pr6N B" pitchFamily="34" charset="-128"/>
              </a:rPr>
              <a:t>day</a:t>
            </a:r>
            <a:r>
              <a:rPr lang="fr-BE" sz="2000" b="1" dirty="0">
                <a:solidFill>
                  <a:prstClr val="white"/>
                </a:solidFill>
                <a:latin typeface="Kozuka Gothic Pr6N B" pitchFamily="34" charset="-128"/>
                <a:ea typeface="Kozuka Gothic Pr6N B" pitchFamily="34" charset="-128"/>
              </a:rPr>
              <a:t>) </a:t>
            </a:r>
            <a:r>
              <a:rPr lang="fr-BE" sz="2000" b="1" dirty="0" smtClean="0">
                <a:solidFill>
                  <a:prstClr val="white"/>
                </a:solidFill>
                <a:latin typeface="Kozuka Gothic Pr6N B" pitchFamily="34" charset="-128"/>
                <a:ea typeface="Kozuka Gothic Pr6N B" pitchFamily="34" charset="-128"/>
              </a:rPr>
              <a:t>:</a:t>
            </a:r>
          </a:p>
          <a:p>
            <a:pPr algn="just"/>
            <a:r>
              <a:rPr lang="fr-BE" sz="2000" b="1" dirty="0" smtClean="0">
                <a:solidFill>
                  <a:prstClr val="white"/>
                </a:solidFill>
                <a:latin typeface="Kozuka Gothic Pr6N B" pitchFamily="34" charset="-128"/>
                <a:ea typeface="Kozuka Gothic Pr6N B" pitchFamily="34" charset="-128"/>
              </a:rPr>
              <a:t>- </a:t>
            </a:r>
            <a:r>
              <a:rPr lang="en-US" sz="2000" b="1" dirty="0">
                <a:solidFill>
                  <a:prstClr val="white"/>
                </a:solidFill>
                <a:latin typeface="Kozuka Gothic Pr6N B" pitchFamily="34" charset="-128"/>
                <a:ea typeface="Kozuka Gothic Pr6N B" pitchFamily="34" charset="-128"/>
              </a:rPr>
              <a:t>all lands belong to the </a:t>
            </a:r>
            <a:r>
              <a:rPr lang="en-US" sz="2000" b="1" dirty="0" err="1">
                <a:solidFill>
                  <a:prstClr val="white"/>
                </a:solidFill>
                <a:latin typeface="Kozuka Gothic Pr6N B" pitchFamily="34" charset="-128"/>
                <a:ea typeface="Kozuka Gothic Pr6N B" pitchFamily="34" charset="-128"/>
              </a:rPr>
              <a:t>congolese</a:t>
            </a:r>
            <a:r>
              <a:rPr lang="en-US" sz="2000" b="1" dirty="0">
                <a:solidFill>
                  <a:prstClr val="white"/>
                </a:solidFill>
                <a:latin typeface="Kozuka Gothic Pr6N B" pitchFamily="34" charset="-128"/>
                <a:ea typeface="Kozuka Gothic Pr6N B" pitchFamily="34" charset="-128"/>
              </a:rPr>
              <a:t> </a:t>
            </a:r>
            <a:r>
              <a:rPr lang="en-US" sz="2000" b="1" dirty="0" smtClean="0">
                <a:solidFill>
                  <a:prstClr val="white"/>
                </a:solidFill>
                <a:latin typeface="Kozuka Gothic Pr6N B" pitchFamily="34" charset="-128"/>
                <a:ea typeface="Kozuka Gothic Pr6N B" pitchFamily="34" charset="-128"/>
              </a:rPr>
              <a:t>State</a:t>
            </a:r>
            <a:r>
              <a:rPr lang="en-US" sz="2000" b="1" dirty="0">
                <a:solidFill>
                  <a:prstClr val="white"/>
                </a:solidFill>
                <a:latin typeface="Kozuka Gothic Pr6N B" pitchFamily="34" charset="-128"/>
                <a:ea typeface="Kozuka Gothic Pr6N B" pitchFamily="34" charset="-128"/>
              </a:rPr>
              <a:t>/ Only written law recognized</a:t>
            </a:r>
            <a:endParaRPr lang="fr-BE" sz="2000" b="1" dirty="0">
              <a:solidFill>
                <a:prstClr val="white"/>
              </a:solidFill>
              <a:latin typeface="Kozuka Gothic Pr6N B" pitchFamily="34" charset="-128"/>
              <a:ea typeface="Kozuka Gothic Pr6N B" pitchFamily="34" charset="-128"/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233760" y="5457418"/>
            <a:ext cx="378502" cy="369332"/>
          </a:xfrm>
          <a:prstGeom prst="rect">
            <a:avLst/>
          </a:prstGeom>
          <a:solidFill>
            <a:srgbClr val="FF0000">
              <a:alpha val="59000"/>
            </a:srgbClr>
          </a:solidFill>
        </p:spPr>
        <p:txBody>
          <a:bodyPr wrap="square" rtlCol="0">
            <a:spAutoFit/>
          </a:bodyPr>
          <a:lstStyle/>
          <a:p>
            <a:pPr algn="just"/>
            <a:endParaRPr lang="fr-BE" b="1" dirty="0">
              <a:solidFill>
                <a:prstClr val="white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179512" y="1548661"/>
            <a:ext cx="864096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300" b="1" dirty="0" err="1" smtClean="0">
                <a:solidFill>
                  <a:prstClr val="white"/>
                </a:solidFill>
                <a:latin typeface="Kozuka Gothic Pr6N B" pitchFamily="34" charset="-128"/>
                <a:ea typeface="Kozuka Gothic Pr6N B" pitchFamily="34" charset="-128"/>
              </a:rPr>
              <a:t>History</a:t>
            </a:r>
            <a:r>
              <a:rPr lang="fr-BE" sz="2300" b="1" dirty="0" smtClean="0">
                <a:solidFill>
                  <a:prstClr val="white"/>
                </a:solidFill>
                <a:latin typeface="Kozuka Gothic Pr6N B" pitchFamily="34" charset="-128"/>
                <a:ea typeface="Kozuka Gothic Pr6N B" pitchFamily="34" charset="-128"/>
              </a:rPr>
              <a:t> </a:t>
            </a:r>
            <a:r>
              <a:rPr lang="fr-BE" sz="2300" b="1" dirty="0" err="1" smtClean="0">
                <a:solidFill>
                  <a:prstClr val="white"/>
                </a:solidFill>
                <a:latin typeface="Kozuka Gothic Pr6N B" pitchFamily="34" charset="-128"/>
                <a:ea typeface="Kozuka Gothic Pr6N B" pitchFamily="34" charset="-128"/>
              </a:rPr>
              <a:t>based</a:t>
            </a:r>
            <a:r>
              <a:rPr lang="fr-BE" sz="2300" b="1" dirty="0" smtClean="0">
                <a:solidFill>
                  <a:prstClr val="white"/>
                </a:solidFill>
                <a:latin typeface="Kozuka Gothic Pr6N B" pitchFamily="34" charset="-128"/>
                <a:ea typeface="Kozuka Gothic Pr6N B" pitchFamily="34" charset="-128"/>
              </a:rPr>
              <a:t> on </a:t>
            </a:r>
            <a:r>
              <a:rPr lang="fr-BE" sz="2300" b="1" dirty="0" err="1" smtClean="0">
                <a:solidFill>
                  <a:prstClr val="white"/>
                </a:solidFill>
                <a:latin typeface="Kozuka Gothic Pr6N B" pitchFamily="34" charset="-128"/>
                <a:ea typeface="Kozuka Gothic Pr6N B" pitchFamily="34" charset="-128"/>
              </a:rPr>
              <a:t>three</a:t>
            </a:r>
            <a:r>
              <a:rPr lang="fr-BE" sz="2300" b="1" dirty="0" smtClean="0">
                <a:solidFill>
                  <a:prstClr val="white"/>
                </a:solidFill>
                <a:latin typeface="Kozuka Gothic Pr6N B" pitchFamily="34" charset="-128"/>
                <a:ea typeface="Kozuka Gothic Pr6N B" pitchFamily="34" charset="-128"/>
              </a:rPr>
              <a:t> </a:t>
            </a:r>
            <a:r>
              <a:rPr lang="fr-BE" sz="2300" b="1" dirty="0" err="1" smtClean="0">
                <a:solidFill>
                  <a:prstClr val="white"/>
                </a:solidFill>
                <a:latin typeface="Kozuka Gothic Pr6N B" pitchFamily="34" charset="-128"/>
                <a:ea typeface="Kozuka Gothic Pr6N B" pitchFamily="34" charset="-128"/>
              </a:rPr>
              <a:t>periods</a:t>
            </a:r>
            <a:r>
              <a:rPr lang="fr-BE" sz="2300" b="1" dirty="0" smtClean="0">
                <a:solidFill>
                  <a:prstClr val="white"/>
                </a:solidFill>
                <a:latin typeface="Kozuka Gothic Pr6N B" pitchFamily="34" charset="-128"/>
                <a:ea typeface="Kozuka Gothic Pr6N B" pitchFamily="34" charset="-128"/>
              </a:rPr>
              <a:t> :</a:t>
            </a:r>
            <a:endParaRPr lang="fr-BE" sz="2300" b="1" dirty="0">
              <a:solidFill>
                <a:prstClr val="white"/>
              </a:solidFill>
              <a:latin typeface="Kozuka Gothic Pr6N B" pitchFamily="34" charset="-128"/>
              <a:ea typeface="Kozuka Gothic Pr6N B" pitchFamily="34" charset="-128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233761" y="6453336"/>
            <a:ext cx="79563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dirty="0">
                <a:solidFill>
                  <a:schemeClr val="bg1">
                    <a:lumMod val="95000"/>
                  </a:schemeClr>
                </a:solidFill>
                <a:latin typeface="Kozuka Gothic Pr6N B" pitchFamily="34" charset="-128"/>
                <a:ea typeface="Kozuka Gothic Pr6N B" pitchFamily="34" charset="-128"/>
              </a:rPr>
              <a:t>Land Status of Agricultural Concessions in Kinshasa (Democratic Republic of Congo, D.R.C): Legal Framework limitations to Production Incentive</a:t>
            </a:r>
          </a:p>
          <a:p>
            <a:pPr algn="ctr"/>
            <a:r>
              <a:rPr lang="en-US" sz="700" dirty="0">
                <a:solidFill>
                  <a:schemeClr val="bg1">
                    <a:lumMod val="95000"/>
                  </a:schemeClr>
                </a:solidFill>
                <a:latin typeface="Kozuka Gothic Pr6N EL" pitchFamily="34" charset="-128"/>
                <a:ea typeface="Kozuka Gothic Pr6N EL" pitchFamily="34" charset="-128"/>
              </a:rPr>
              <a:t>By : Mabu MASIALA BODE, </a:t>
            </a:r>
            <a:r>
              <a:rPr lang="en-US" sz="700" dirty="0" smtClean="0">
                <a:solidFill>
                  <a:schemeClr val="bg1">
                    <a:lumMod val="95000"/>
                  </a:schemeClr>
                </a:solidFill>
                <a:latin typeface="Kozuka Gothic Pr6N EL" pitchFamily="34" charset="-128"/>
                <a:ea typeface="Kozuka Gothic Pr6N EL" pitchFamily="34" charset="-128"/>
              </a:rPr>
              <a:t>Ph.D. </a:t>
            </a:r>
            <a:r>
              <a:rPr lang="en-US" sz="700" dirty="0">
                <a:solidFill>
                  <a:schemeClr val="bg1">
                    <a:lumMod val="95000"/>
                  </a:schemeClr>
                </a:solidFill>
                <a:latin typeface="Kozuka Gothic Pr6N EL" pitchFamily="34" charset="-128"/>
                <a:ea typeface="Kozuka Gothic Pr6N EL" pitchFamily="34" charset="-128"/>
              </a:rPr>
              <a:t>Student at the University of Liege (Ulg), Belgium.</a:t>
            </a:r>
            <a:endParaRPr lang="fr-BE" sz="700" dirty="0">
              <a:solidFill>
                <a:schemeClr val="bg1">
                  <a:lumMod val="95000"/>
                </a:schemeClr>
              </a:solidFill>
              <a:latin typeface="Kozuka Gothic Pr6N EL" pitchFamily="34" charset="-128"/>
              <a:ea typeface="Kozuka Gothic Pr6N EL" pitchFamily="34" charset="-128"/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323528" y="116632"/>
            <a:ext cx="8640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135313" indent="-2786063"/>
            <a:r>
              <a:rPr lang="fr-BE" sz="2400" b="1" dirty="0" smtClean="0">
                <a:solidFill>
                  <a:schemeClr val="bg1">
                    <a:lumMod val="95000"/>
                  </a:schemeClr>
                </a:solidFill>
                <a:latin typeface="Kozuka Gothic Pr6N B" pitchFamily="34" charset="-128"/>
                <a:ea typeface="Kozuka Gothic Pr6N B" pitchFamily="34" charset="-128"/>
              </a:rPr>
              <a:t>1</a:t>
            </a:r>
            <a:r>
              <a:rPr lang="fr-BE" sz="2400" b="1" dirty="0">
                <a:solidFill>
                  <a:schemeClr val="bg1">
                    <a:lumMod val="95000"/>
                  </a:schemeClr>
                </a:solidFill>
                <a:latin typeface="Kozuka Gothic Pr6N B" pitchFamily="34" charset="-128"/>
                <a:ea typeface="Kozuka Gothic Pr6N B" pitchFamily="34" charset="-128"/>
              </a:rPr>
              <a:t>. </a:t>
            </a:r>
            <a:r>
              <a:rPr lang="fr-BE" sz="2400" b="1" dirty="0" smtClean="0">
                <a:solidFill>
                  <a:schemeClr val="bg1">
                    <a:lumMod val="95000"/>
                  </a:schemeClr>
                </a:solidFill>
                <a:latin typeface="Kozuka Gothic Pr6N B" pitchFamily="34" charset="-128"/>
                <a:ea typeface="Kozuka Gothic Pr6N B" pitchFamily="34" charset="-128"/>
              </a:rPr>
              <a:t>Research context : Dualisme of the </a:t>
            </a:r>
            <a:r>
              <a:rPr lang="fr-BE" sz="2400" b="1" dirty="0" err="1" smtClean="0">
                <a:solidFill>
                  <a:schemeClr val="bg1">
                    <a:lumMod val="95000"/>
                  </a:schemeClr>
                </a:solidFill>
                <a:latin typeface="Kozuka Gothic Pr6N B" pitchFamily="34" charset="-128"/>
                <a:ea typeface="Kozuka Gothic Pr6N B" pitchFamily="34" charset="-128"/>
              </a:rPr>
              <a:t>written</a:t>
            </a:r>
            <a:r>
              <a:rPr lang="fr-BE" sz="2400" b="1" dirty="0" smtClean="0">
                <a:solidFill>
                  <a:schemeClr val="bg1">
                    <a:lumMod val="95000"/>
                  </a:schemeClr>
                </a:solidFill>
                <a:latin typeface="Kozuka Gothic Pr6N B" pitchFamily="34" charset="-128"/>
                <a:ea typeface="Kozuka Gothic Pr6N B" pitchFamily="34" charset="-128"/>
              </a:rPr>
              <a:t> </a:t>
            </a:r>
            <a:r>
              <a:rPr lang="fr-BE" sz="2400" b="1" dirty="0" err="1" smtClean="0">
                <a:solidFill>
                  <a:schemeClr val="bg1">
                    <a:lumMod val="95000"/>
                  </a:schemeClr>
                </a:solidFill>
                <a:latin typeface="Kozuka Gothic Pr6N B" pitchFamily="34" charset="-128"/>
                <a:ea typeface="Kozuka Gothic Pr6N B" pitchFamily="34" charset="-128"/>
              </a:rPr>
              <a:t>law</a:t>
            </a:r>
            <a:r>
              <a:rPr lang="fr-BE" sz="2400" b="1" dirty="0" smtClean="0">
                <a:solidFill>
                  <a:schemeClr val="bg1">
                    <a:lumMod val="95000"/>
                  </a:schemeClr>
                </a:solidFill>
                <a:latin typeface="Kozuka Gothic Pr6N B" pitchFamily="34" charset="-128"/>
                <a:ea typeface="Kozuka Gothic Pr6N B" pitchFamily="34" charset="-128"/>
              </a:rPr>
              <a:t> and </a:t>
            </a:r>
            <a:r>
              <a:rPr lang="fr-BE" sz="2400" b="1" dirty="0" err="1" smtClean="0">
                <a:solidFill>
                  <a:schemeClr val="bg1">
                    <a:lumMod val="95000"/>
                  </a:schemeClr>
                </a:solidFill>
                <a:latin typeface="Kozuka Gothic Pr6N B" pitchFamily="34" charset="-128"/>
                <a:ea typeface="Kozuka Gothic Pr6N B" pitchFamily="34" charset="-128"/>
              </a:rPr>
              <a:t>customary</a:t>
            </a:r>
            <a:r>
              <a:rPr lang="fr-BE" sz="2400" b="1" dirty="0" smtClean="0">
                <a:solidFill>
                  <a:schemeClr val="bg1">
                    <a:lumMod val="95000"/>
                  </a:schemeClr>
                </a:solidFill>
                <a:latin typeface="Kozuka Gothic Pr6N B" pitchFamily="34" charset="-128"/>
                <a:ea typeface="Kozuka Gothic Pr6N B" pitchFamily="34" charset="-128"/>
              </a:rPr>
              <a:t> </a:t>
            </a:r>
            <a:r>
              <a:rPr lang="fr-BE" sz="2400" b="1" dirty="0" err="1" smtClean="0">
                <a:solidFill>
                  <a:schemeClr val="bg1">
                    <a:lumMod val="95000"/>
                  </a:schemeClr>
                </a:solidFill>
                <a:latin typeface="Kozuka Gothic Pr6N B" pitchFamily="34" charset="-128"/>
                <a:ea typeface="Kozuka Gothic Pr6N B" pitchFamily="34" charset="-128"/>
              </a:rPr>
              <a:t>law</a:t>
            </a:r>
            <a:r>
              <a:rPr lang="fr-BE" sz="2400" b="1" dirty="0" smtClean="0">
                <a:solidFill>
                  <a:schemeClr val="bg1">
                    <a:lumMod val="95000"/>
                  </a:schemeClr>
                </a:solidFill>
                <a:latin typeface="Kozuka Gothic Pr6N B" pitchFamily="34" charset="-128"/>
                <a:ea typeface="Kozuka Gothic Pr6N B" pitchFamily="34" charset="-128"/>
              </a:rPr>
              <a:t> on land governance in Democratic </a:t>
            </a:r>
            <a:r>
              <a:rPr lang="fr-BE" sz="2400" b="1" dirty="0" err="1" smtClean="0">
                <a:solidFill>
                  <a:schemeClr val="bg1">
                    <a:lumMod val="95000"/>
                  </a:schemeClr>
                </a:solidFill>
                <a:latin typeface="Kozuka Gothic Pr6N B" pitchFamily="34" charset="-128"/>
                <a:ea typeface="Kozuka Gothic Pr6N B" pitchFamily="34" charset="-128"/>
              </a:rPr>
              <a:t>Republic</a:t>
            </a:r>
            <a:r>
              <a:rPr lang="fr-BE" sz="2400" b="1" dirty="0" smtClean="0">
                <a:solidFill>
                  <a:schemeClr val="bg1">
                    <a:lumMod val="95000"/>
                  </a:schemeClr>
                </a:solidFill>
                <a:latin typeface="Kozuka Gothic Pr6N B" pitchFamily="34" charset="-128"/>
                <a:ea typeface="Kozuka Gothic Pr6N B" pitchFamily="34" charset="-128"/>
              </a:rPr>
              <a:t> of Congo </a:t>
            </a:r>
            <a:endParaRPr lang="fr-BE" sz="2400" dirty="0">
              <a:solidFill>
                <a:schemeClr val="bg1">
                  <a:lumMod val="95000"/>
                </a:schemeClr>
              </a:solidFill>
              <a:latin typeface="Kozuka Gothic Pr6N B" pitchFamily="34" charset="-128"/>
              <a:ea typeface="Kozuka Gothic Pr6N B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35327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18" grpId="0"/>
      <p:bldP spid="20" grpId="0" animBg="1"/>
      <p:bldP spid="21" grpId="0" animBg="1"/>
      <p:bldP spid="22" grpId="0"/>
      <p:bldP spid="2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ZoneTexte 41"/>
          <p:cNvSpPr txBox="1"/>
          <p:nvPr/>
        </p:nvSpPr>
        <p:spPr>
          <a:xfrm>
            <a:off x="648072" y="6381328"/>
            <a:ext cx="79563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95000"/>
                  </a:schemeClr>
                </a:solidFill>
                <a:latin typeface="Kozuka Gothic Pr6N B" pitchFamily="34" charset="-128"/>
                <a:ea typeface="Kozuka Gothic Pr6N B" pitchFamily="34" charset="-128"/>
              </a:rPr>
              <a:t>Land Status of Agricultural Concessions in Kinshasa (Democratic Republic of Congo, D.R.C): Legal Framework limitations to Production Incentive</a:t>
            </a:r>
          </a:p>
          <a:p>
            <a:pPr algn="ctr"/>
            <a:r>
              <a:rPr lang="en-US" sz="800" dirty="0">
                <a:solidFill>
                  <a:schemeClr val="bg1">
                    <a:lumMod val="95000"/>
                  </a:schemeClr>
                </a:solidFill>
                <a:latin typeface="Kozuka Gothic Pr6N EL" pitchFamily="34" charset="-128"/>
                <a:ea typeface="Kozuka Gothic Pr6N EL" pitchFamily="34" charset="-128"/>
              </a:rPr>
              <a:t>By : Mabu MASIALA BODE, </a:t>
            </a:r>
            <a:r>
              <a:rPr lang="en-US" sz="800" dirty="0" smtClean="0">
                <a:solidFill>
                  <a:schemeClr val="bg1">
                    <a:lumMod val="95000"/>
                  </a:schemeClr>
                </a:solidFill>
                <a:latin typeface="Kozuka Gothic Pr6N EL" pitchFamily="34" charset="-128"/>
                <a:ea typeface="Kozuka Gothic Pr6N EL" pitchFamily="34" charset="-128"/>
              </a:rPr>
              <a:t>Ph.D. </a:t>
            </a:r>
            <a:r>
              <a:rPr lang="en-US" sz="800" dirty="0">
                <a:solidFill>
                  <a:schemeClr val="bg1">
                    <a:lumMod val="95000"/>
                  </a:schemeClr>
                </a:solidFill>
                <a:latin typeface="Kozuka Gothic Pr6N EL" pitchFamily="34" charset="-128"/>
                <a:ea typeface="Kozuka Gothic Pr6N EL" pitchFamily="34" charset="-128"/>
              </a:rPr>
              <a:t>Student at the University of Liege (Ulg), Belgium</a:t>
            </a:r>
            <a:r>
              <a:rPr lang="en-US" sz="1000" dirty="0">
                <a:solidFill>
                  <a:schemeClr val="bg1">
                    <a:lumMod val="95000"/>
                  </a:schemeClr>
                </a:solidFill>
                <a:latin typeface="Kozuka Gothic Pr6N EL" pitchFamily="34" charset="-128"/>
                <a:ea typeface="Kozuka Gothic Pr6N EL" pitchFamily="34" charset="-128"/>
              </a:rPr>
              <a:t>.</a:t>
            </a:r>
            <a:endParaRPr lang="fr-BE" sz="1000" dirty="0">
              <a:solidFill>
                <a:schemeClr val="bg1">
                  <a:lumMod val="95000"/>
                </a:schemeClr>
              </a:solidFill>
              <a:latin typeface="Kozuka Gothic Pr6N EL" pitchFamily="34" charset="-128"/>
              <a:ea typeface="Kozuka Gothic Pr6N EL" pitchFamily="34" charset="-128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9144000" cy="2996950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504056" y="6453336"/>
            <a:ext cx="79563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dirty="0">
                <a:latin typeface="Kozuka Gothic Pr6N B" pitchFamily="34" charset="-128"/>
                <a:ea typeface="Kozuka Gothic Pr6N B" pitchFamily="34" charset="-128"/>
              </a:rPr>
              <a:t>Land Status of Agricultural Concessions in Kinshasa (Democratic Republic of Congo, D.R.C): Legal Framework limitations to Production Incentive</a:t>
            </a:r>
          </a:p>
          <a:p>
            <a:pPr algn="ctr"/>
            <a:r>
              <a:rPr lang="en-US" sz="700" dirty="0">
                <a:latin typeface="Kozuka Gothic Pr6N EL" pitchFamily="34" charset="-128"/>
                <a:ea typeface="Kozuka Gothic Pr6N EL" pitchFamily="34" charset="-128"/>
              </a:rPr>
              <a:t>By : Mabu MASIALA BODE, </a:t>
            </a:r>
            <a:r>
              <a:rPr lang="en-US" sz="700" dirty="0" smtClean="0">
                <a:latin typeface="Kozuka Gothic Pr6N EL" pitchFamily="34" charset="-128"/>
                <a:ea typeface="Kozuka Gothic Pr6N EL" pitchFamily="34" charset="-128"/>
              </a:rPr>
              <a:t>Ph.D. </a:t>
            </a:r>
            <a:r>
              <a:rPr lang="en-US" sz="700" dirty="0">
                <a:latin typeface="Kozuka Gothic Pr6N EL" pitchFamily="34" charset="-128"/>
                <a:ea typeface="Kozuka Gothic Pr6N EL" pitchFamily="34" charset="-128"/>
              </a:rPr>
              <a:t>Student at the University of Liege (Ulg), Belgium.</a:t>
            </a:r>
            <a:endParaRPr lang="fr-BE" sz="700" dirty="0">
              <a:latin typeface="Kozuka Gothic Pr6N EL" pitchFamily="34" charset="-128"/>
              <a:ea typeface="Kozuka Gothic Pr6N EL" pitchFamily="34" charset="-12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08920"/>
            <a:ext cx="9144000" cy="3147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-18255" y="2"/>
            <a:ext cx="9180510" cy="6973159"/>
          </a:xfrm>
          <a:prstGeom prst="rect">
            <a:avLst/>
          </a:prstGeom>
          <a:gradFill flip="none" rotWithShape="1">
            <a:gsLst>
              <a:gs pos="0">
                <a:srgbClr val="CBCBCB">
                  <a:alpha val="0"/>
                </a:srgbClr>
              </a:gs>
              <a:gs pos="69000">
                <a:schemeClr val="tx1">
                  <a:lumMod val="75000"/>
                  <a:lumOff val="25000"/>
                </a:schemeClr>
              </a:gs>
              <a:gs pos="0">
                <a:schemeClr val="tx1">
                  <a:lumMod val="50000"/>
                  <a:lumOff val="50000"/>
                </a:schemeClr>
              </a:gs>
              <a:gs pos="18000">
                <a:srgbClr val="FFFFFF">
                  <a:alpha val="0"/>
                </a:srgbClr>
              </a:gs>
              <a:gs pos="21000">
                <a:srgbClr val="B2B2B2">
                  <a:alpha val="0"/>
                </a:srgbClr>
              </a:gs>
              <a:gs pos="100000">
                <a:srgbClr val="292929"/>
              </a:gs>
              <a:gs pos="100000">
                <a:srgbClr val="777777"/>
              </a:gs>
              <a:gs pos="100000">
                <a:srgbClr val="EAEAEA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prstClr val="white"/>
              </a:solidFill>
            </a:endParaRPr>
          </a:p>
        </p:txBody>
      </p:sp>
      <p:sp>
        <p:nvSpPr>
          <p:cNvPr id="41" name="ZoneTexte 40"/>
          <p:cNvSpPr txBox="1"/>
          <p:nvPr/>
        </p:nvSpPr>
        <p:spPr>
          <a:xfrm>
            <a:off x="0" y="1"/>
            <a:ext cx="9144000" cy="584775"/>
          </a:xfrm>
          <a:prstGeom prst="rect">
            <a:avLst/>
          </a:prstGeom>
          <a:solidFill>
            <a:schemeClr val="bg1">
              <a:lumMod val="50000"/>
              <a:alpha val="0"/>
            </a:schemeClr>
          </a:solidFill>
        </p:spPr>
        <p:txBody>
          <a:bodyPr wrap="square" rtlCol="0">
            <a:spAutoFit/>
          </a:bodyPr>
          <a:lstStyle/>
          <a:p>
            <a:pPr marL="1973263" indent="-1624013" algn="ctr"/>
            <a:r>
              <a:rPr lang="fr-BE" sz="3200" b="1" dirty="0">
                <a:solidFill>
                  <a:schemeClr val="bg1"/>
                </a:solidFill>
                <a:latin typeface="Kozuka Gothic Pr6N B" pitchFamily="34" charset="-128"/>
                <a:ea typeface="Kozuka Gothic Pr6N B" pitchFamily="34" charset="-128"/>
              </a:rPr>
              <a:t>2. Research </a:t>
            </a:r>
            <a:r>
              <a:rPr lang="fr-BE" sz="3200" b="1" dirty="0" smtClean="0">
                <a:solidFill>
                  <a:schemeClr val="bg1"/>
                </a:solidFill>
                <a:latin typeface="Kozuka Gothic Pr6N B" pitchFamily="34" charset="-128"/>
                <a:ea typeface="Kozuka Gothic Pr6N B" pitchFamily="34" charset="-128"/>
              </a:rPr>
              <a:t>question </a:t>
            </a:r>
            <a:endParaRPr lang="fr-BE" sz="3200" dirty="0">
              <a:solidFill>
                <a:schemeClr val="bg1"/>
              </a:solidFill>
              <a:latin typeface="Kozuka Gothic Pr6N B" pitchFamily="34" charset="-128"/>
              <a:ea typeface="Kozuka Gothic Pr6N B" pitchFamily="34" charset="-128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36512" y="2996952"/>
            <a:ext cx="9144000" cy="584775"/>
          </a:xfrm>
          <a:prstGeom prst="rect">
            <a:avLst/>
          </a:prstGeom>
          <a:solidFill>
            <a:schemeClr val="bg1">
              <a:lumMod val="50000"/>
              <a:alpha val="0"/>
            </a:schemeClr>
          </a:solidFill>
        </p:spPr>
        <p:txBody>
          <a:bodyPr wrap="square" rtlCol="0">
            <a:spAutoFit/>
          </a:bodyPr>
          <a:lstStyle/>
          <a:p>
            <a:pPr marL="1973263" indent="-1624013" algn="ctr"/>
            <a:r>
              <a:rPr lang="fr-BE" sz="3200" b="1" dirty="0">
                <a:latin typeface="Kozuka Gothic Pr6N B" pitchFamily="34" charset="-128"/>
                <a:ea typeface="Kozuka Gothic Pr6N B" pitchFamily="34" charset="-128"/>
              </a:rPr>
              <a:t>3</a:t>
            </a:r>
            <a:r>
              <a:rPr lang="fr-BE" sz="3200" b="1" dirty="0" smtClean="0">
                <a:latin typeface="Kozuka Gothic Pr6N B" pitchFamily="34" charset="-128"/>
                <a:ea typeface="Kozuka Gothic Pr6N B" pitchFamily="34" charset="-128"/>
              </a:rPr>
              <a:t>. Hypothesis</a:t>
            </a:r>
            <a:endParaRPr lang="fr-BE" sz="3200" dirty="0">
              <a:latin typeface="Kozuka Gothic Pr6N B" pitchFamily="34" charset="-128"/>
              <a:ea typeface="Kozuka Gothic Pr6N B" pitchFamily="34" charset="-128"/>
            </a:endParaRPr>
          </a:p>
        </p:txBody>
      </p:sp>
      <p:sp>
        <p:nvSpPr>
          <p:cNvPr id="40" name="ZoneTexte 39"/>
          <p:cNvSpPr txBox="1"/>
          <p:nvPr/>
        </p:nvSpPr>
        <p:spPr>
          <a:xfrm>
            <a:off x="36512" y="1735648"/>
            <a:ext cx="9144000" cy="830997"/>
          </a:xfrm>
          <a:prstGeom prst="rect">
            <a:avLst/>
          </a:prstGeom>
          <a:solidFill>
            <a:srgbClr val="FF0000">
              <a:alpha val="1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zuka Gothic Pr6N B" pitchFamily="34" charset="-128"/>
                <a:ea typeface="Kozuka Gothic Pr6N B" pitchFamily="34" charset="-128"/>
              </a:rPr>
              <a:t>What is the impact of land tenure 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zuka Gothic Pr6N B" pitchFamily="34" charset="-128"/>
                <a:ea typeface="Kozuka Gothic Pr6N B" pitchFamily="34" charset="-128"/>
              </a:rPr>
              <a:t>security 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zuka Gothic Pr6N B" pitchFamily="34" charset="-128"/>
                <a:ea typeface="Kozuka Gothic Pr6N B" pitchFamily="34" charset="-128"/>
              </a:rPr>
              <a:t>on 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zuka Gothic Pr6N B" pitchFamily="34" charset="-128"/>
                <a:ea typeface="Kozuka Gothic Pr6N B" pitchFamily="34" charset="-128"/>
              </a:rPr>
              <a:t>incentive to produce in agricultural concessions in Kinshasa ?</a:t>
            </a:r>
            <a:endParaRPr lang="fr-BE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ozuka Gothic Pr6N B" pitchFamily="34" charset="-128"/>
              <a:ea typeface="Kozuka Gothic Pr6N B" pitchFamily="34" charset="-128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-36512" y="5229200"/>
            <a:ext cx="9144000" cy="1200329"/>
          </a:xfrm>
          <a:prstGeom prst="rect">
            <a:avLst/>
          </a:prstGeom>
          <a:solidFill>
            <a:srgbClr val="FF0000">
              <a:alpha val="58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zuka Gothic Pr6N B" pitchFamily="34" charset="-128"/>
                <a:ea typeface="Kozuka Gothic Pr6N B" pitchFamily="34" charset="-128"/>
              </a:rPr>
              <a:t>Land tenure obtained on the basis of traditional and legal procedures guarantees the land tenure security, but does not have an impact to the agricultural production incentive.</a:t>
            </a:r>
          </a:p>
        </p:txBody>
      </p:sp>
    </p:spTree>
    <p:extLst>
      <p:ext uri="{BB962C8B-B14F-4D97-AF65-F5344CB8AC3E}">
        <p14:creationId xmlns:p14="http://schemas.microsoft.com/office/powerpoint/2010/main" val="1668711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9" grpId="0" animBg="1"/>
      <p:bldP spid="40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36510" y="-99392"/>
            <a:ext cx="9180510" cy="6973159"/>
          </a:xfrm>
          <a:prstGeom prst="rect">
            <a:avLst/>
          </a:prstGeom>
          <a:gradFill flip="none" rotWithShape="1">
            <a:gsLst>
              <a:gs pos="0">
                <a:srgbClr val="CBCBCB">
                  <a:alpha val="0"/>
                </a:srgbClr>
              </a:gs>
              <a:gs pos="85000">
                <a:schemeClr val="tx1">
                  <a:lumMod val="75000"/>
                  <a:lumOff val="25000"/>
                </a:schemeClr>
              </a:gs>
              <a:gs pos="0">
                <a:schemeClr val="tx1">
                  <a:lumMod val="50000"/>
                  <a:lumOff val="50000"/>
                </a:schemeClr>
              </a:gs>
              <a:gs pos="2000">
                <a:srgbClr val="FFFFFF">
                  <a:alpha val="0"/>
                </a:srgbClr>
              </a:gs>
              <a:gs pos="21000">
                <a:srgbClr val="B2B2B2">
                  <a:alpha val="0"/>
                </a:srgbClr>
              </a:gs>
              <a:gs pos="100000">
                <a:srgbClr val="292929"/>
              </a:gs>
              <a:gs pos="100000">
                <a:srgbClr val="777777"/>
              </a:gs>
              <a:gs pos="100000">
                <a:srgbClr val="EAEAEA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61008" y="-80117"/>
            <a:ext cx="9205008" cy="6984776"/>
          </a:xfrm>
          <a:prstGeom prst="rect">
            <a:avLst/>
          </a:prstGeom>
          <a:gradFill flip="none" rotWithShape="1">
            <a:gsLst>
              <a:gs pos="0">
                <a:srgbClr val="CBCBCB">
                  <a:alpha val="0"/>
                  <a:lumMod val="60000"/>
                  <a:lumOff val="40000"/>
                </a:srgbClr>
              </a:gs>
              <a:gs pos="0">
                <a:schemeClr val="tx1">
                  <a:lumMod val="50000"/>
                  <a:lumOff val="50000"/>
                </a:schemeClr>
              </a:gs>
              <a:gs pos="2000">
                <a:srgbClr val="FFFFFF">
                  <a:alpha val="0"/>
                </a:srgbClr>
              </a:gs>
              <a:gs pos="2000">
                <a:srgbClr val="B2B2B2">
                  <a:alpha val="0"/>
                </a:srgbClr>
              </a:gs>
              <a:gs pos="100000">
                <a:srgbClr val="292929"/>
              </a:gs>
              <a:gs pos="100000">
                <a:srgbClr val="777777">
                  <a:alpha val="57000"/>
                  <a:lumMod val="97000"/>
                </a:srgbClr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5400000" algn="ctr" rotWithShape="0">
              <a:srgbClr val="000000">
                <a:alpha val="3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>
              <a:solidFill>
                <a:prstClr val="white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1288631" y="-27384"/>
            <a:ext cx="69478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800" b="1" dirty="0" smtClean="0">
                <a:solidFill>
                  <a:schemeClr val="bg1">
                    <a:lumMod val="95000"/>
                  </a:schemeClr>
                </a:solidFill>
                <a:latin typeface="Kozuka Gothic Pr6N B" pitchFamily="34" charset="-128"/>
                <a:ea typeface="Kozuka Gothic Pr6N B" pitchFamily="34" charset="-128"/>
              </a:rPr>
              <a:t>4. </a:t>
            </a:r>
            <a:r>
              <a:rPr lang="fr-BE" sz="2800" b="1" dirty="0" err="1" smtClean="0">
                <a:solidFill>
                  <a:schemeClr val="bg1">
                    <a:lumMod val="95000"/>
                  </a:schemeClr>
                </a:solidFill>
                <a:latin typeface="Kozuka Gothic Pr6N B" pitchFamily="34" charset="-128"/>
                <a:ea typeface="Kozuka Gothic Pr6N B" pitchFamily="34" charset="-128"/>
              </a:rPr>
              <a:t>Methodology</a:t>
            </a:r>
            <a:r>
              <a:rPr lang="fr-BE" sz="2800" b="1" dirty="0" smtClean="0">
                <a:solidFill>
                  <a:schemeClr val="bg1">
                    <a:lumMod val="95000"/>
                  </a:schemeClr>
                </a:solidFill>
                <a:latin typeface="Kozuka Gothic Pr6N B" pitchFamily="34" charset="-128"/>
                <a:ea typeface="Kozuka Gothic Pr6N B" pitchFamily="34" charset="-128"/>
              </a:rPr>
              <a:t> </a:t>
            </a:r>
            <a:endParaRPr lang="fr-BE" sz="2800" dirty="0">
              <a:solidFill>
                <a:schemeClr val="bg1">
                  <a:lumMod val="95000"/>
                </a:schemeClr>
              </a:solidFill>
              <a:latin typeface="Kozuka Gothic Pr6N B" pitchFamily="34" charset="-128"/>
              <a:ea typeface="Kozuka Gothic Pr6N B" pitchFamily="34" charset="-128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233759" y="6453336"/>
            <a:ext cx="79563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dirty="0">
                <a:solidFill>
                  <a:schemeClr val="bg1"/>
                </a:solidFill>
                <a:latin typeface="Kozuka Gothic Pr6N B" pitchFamily="34" charset="-128"/>
                <a:ea typeface="Kozuka Gothic Pr6N B" pitchFamily="34" charset="-128"/>
              </a:rPr>
              <a:t>Land Status of Agricultural Concessions in Kinshasa (Democratic Republic of Congo, D.R.C): Legal Framework limitations to Production Incentive</a:t>
            </a:r>
          </a:p>
          <a:p>
            <a:pPr algn="ctr"/>
            <a:r>
              <a:rPr lang="en-US" sz="700" dirty="0">
                <a:solidFill>
                  <a:schemeClr val="bg1"/>
                </a:solidFill>
                <a:latin typeface="Kozuka Gothic Pr6N EL" pitchFamily="34" charset="-128"/>
                <a:ea typeface="Kozuka Gothic Pr6N EL" pitchFamily="34" charset="-128"/>
              </a:rPr>
              <a:t>By : Mabu MASIALA BODE, </a:t>
            </a:r>
            <a:r>
              <a:rPr lang="en-US" sz="700" dirty="0" smtClean="0">
                <a:solidFill>
                  <a:schemeClr val="bg1"/>
                </a:solidFill>
                <a:latin typeface="Kozuka Gothic Pr6N EL" pitchFamily="34" charset="-128"/>
                <a:ea typeface="Kozuka Gothic Pr6N EL" pitchFamily="34" charset="-128"/>
              </a:rPr>
              <a:t>Ph.D. </a:t>
            </a:r>
            <a:r>
              <a:rPr lang="en-US" sz="700" dirty="0">
                <a:solidFill>
                  <a:schemeClr val="bg1"/>
                </a:solidFill>
                <a:latin typeface="Kozuka Gothic Pr6N EL" pitchFamily="34" charset="-128"/>
                <a:ea typeface="Kozuka Gothic Pr6N EL" pitchFamily="34" charset="-128"/>
              </a:rPr>
              <a:t>Student at the University of Liege (Ulg), Belgium.</a:t>
            </a:r>
            <a:endParaRPr lang="fr-BE" sz="700" dirty="0">
              <a:solidFill>
                <a:schemeClr val="bg1"/>
              </a:solidFill>
              <a:latin typeface="Kozuka Gothic Pr6N EL" pitchFamily="34" charset="-128"/>
              <a:ea typeface="Kozuka Gothic Pr6N EL" pitchFamily="34" charset="-128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04" y="620688"/>
            <a:ext cx="4654112" cy="3749640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5203" y="620689"/>
            <a:ext cx="4558797" cy="5688632"/>
          </a:xfrm>
          <a:prstGeom prst="rect">
            <a:avLst/>
          </a:prstGeom>
        </p:spPr>
      </p:pic>
      <p:sp>
        <p:nvSpPr>
          <p:cNvPr id="19" name="ZoneTexte 18"/>
          <p:cNvSpPr txBox="1"/>
          <p:nvPr/>
        </p:nvSpPr>
        <p:spPr>
          <a:xfrm>
            <a:off x="-36510" y="4370328"/>
            <a:ext cx="4608510" cy="193899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 algn="just">
              <a:buFontTx/>
              <a:buChar char="-"/>
            </a:pPr>
            <a:r>
              <a:rPr lang="fr-BE" sz="2400" b="1" dirty="0" smtClean="0">
                <a:solidFill>
                  <a:srgbClr val="FF0000"/>
                </a:solidFill>
                <a:latin typeface="Kozuka Gothic Pr6N B" pitchFamily="34" charset="-128"/>
                <a:ea typeface="Kozuka Gothic Pr6N B" pitchFamily="34" charset="-128"/>
              </a:rPr>
              <a:t>Kinshasa </a:t>
            </a:r>
            <a:r>
              <a:rPr lang="fr-BE" sz="2400" b="1" dirty="0">
                <a:solidFill>
                  <a:srgbClr val="FF0000"/>
                </a:solidFill>
                <a:latin typeface="Kozuka Gothic Pr6N B" pitchFamily="34" charset="-128"/>
                <a:ea typeface="Kozuka Gothic Pr6N B" pitchFamily="34" charset="-128"/>
              </a:rPr>
              <a:t>: 21 </a:t>
            </a:r>
            <a:r>
              <a:rPr lang="fr-BE" sz="2400" b="1" dirty="0" err="1" smtClean="0">
                <a:solidFill>
                  <a:srgbClr val="FF0000"/>
                </a:solidFill>
                <a:latin typeface="Kozuka Gothic Pr6N B" pitchFamily="34" charset="-128"/>
                <a:ea typeface="Kozuka Gothic Pr6N B" pitchFamily="34" charset="-128"/>
              </a:rPr>
              <a:t>urbans</a:t>
            </a:r>
            <a:r>
              <a:rPr lang="fr-BE" sz="2400" b="1" dirty="0" smtClean="0">
                <a:solidFill>
                  <a:srgbClr val="FF0000"/>
                </a:solidFill>
                <a:latin typeface="Kozuka Gothic Pr6N B" pitchFamily="34" charset="-128"/>
                <a:ea typeface="Kozuka Gothic Pr6N B" pitchFamily="34" charset="-128"/>
              </a:rPr>
              <a:t> communes  </a:t>
            </a:r>
            <a:r>
              <a:rPr lang="fr-BE" sz="2400" b="1" dirty="0">
                <a:solidFill>
                  <a:srgbClr val="FF0000"/>
                </a:solidFill>
                <a:latin typeface="Kozuka Gothic Pr6N B" pitchFamily="34" charset="-128"/>
                <a:ea typeface="Kozuka Gothic Pr6N B" pitchFamily="34" charset="-128"/>
              </a:rPr>
              <a:t>and 3 </a:t>
            </a:r>
            <a:r>
              <a:rPr lang="fr-BE" sz="2400" b="1" dirty="0" err="1" smtClean="0">
                <a:solidFill>
                  <a:srgbClr val="FF0000"/>
                </a:solidFill>
                <a:latin typeface="Kozuka Gothic Pr6N B" pitchFamily="34" charset="-128"/>
                <a:ea typeface="Kozuka Gothic Pr6N B" pitchFamily="34" charset="-128"/>
              </a:rPr>
              <a:t>rurals</a:t>
            </a:r>
            <a:r>
              <a:rPr lang="fr-BE" sz="2400" b="1" dirty="0" smtClean="0">
                <a:solidFill>
                  <a:srgbClr val="FF0000"/>
                </a:solidFill>
                <a:latin typeface="Kozuka Gothic Pr6N B" pitchFamily="34" charset="-128"/>
                <a:ea typeface="Kozuka Gothic Pr6N B" pitchFamily="34" charset="-128"/>
              </a:rPr>
              <a:t> communes;</a:t>
            </a:r>
            <a:endParaRPr lang="fr-BE" sz="2400" b="1" dirty="0">
              <a:solidFill>
                <a:srgbClr val="FF0000"/>
              </a:solidFill>
              <a:latin typeface="Kozuka Gothic Pr6N B" pitchFamily="34" charset="-128"/>
              <a:ea typeface="Kozuka Gothic Pr6N B" pitchFamily="34" charset="-128"/>
            </a:endParaRPr>
          </a:p>
          <a:p>
            <a:pPr marL="342900" indent="-342900" algn="just">
              <a:buFontTx/>
              <a:buChar char="-"/>
            </a:pPr>
            <a:r>
              <a:rPr lang="en-US" sz="2400" b="1" dirty="0" smtClean="0">
                <a:solidFill>
                  <a:srgbClr val="FF0000"/>
                </a:solidFill>
                <a:latin typeface="Kozuka Gothic Pr6N B" pitchFamily="34" charset="-128"/>
                <a:ea typeface="Kozuka Gothic Pr6N B" pitchFamily="34" charset="-128"/>
              </a:rPr>
              <a:t>This </a:t>
            </a:r>
            <a:r>
              <a:rPr lang="en-US" sz="2400" b="1" dirty="0">
                <a:solidFill>
                  <a:srgbClr val="FF0000"/>
                </a:solidFill>
                <a:latin typeface="Kozuka Gothic Pr6N B" pitchFamily="34" charset="-128"/>
                <a:ea typeface="Kozuka Gothic Pr6N B" pitchFamily="34" charset="-128"/>
              </a:rPr>
              <a:t>study concerns the rural commune of Mont-Ngafula</a:t>
            </a:r>
            <a:endParaRPr lang="fr-BE" sz="2400" b="1" dirty="0" smtClean="0">
              <a:solidFill>
                <a:srgbClr val="FF0000"/>
              </a:solidFill>
              <a:latin typeface="Kozuka Gothic Pr6N B" pitchFamily="34" charset="-128"/>
              <a:ea typeface="Kozuka Gothic Pr6N B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74377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ZoneTexte 41"/>
          <p:cNvSpPr txBox="1"/>
          <p:nvPr/>
        </p:nvSpPr>
        <p:spPr>
          <a:xfrm>
            <a:off x="648072" y="6381328"/>
            <a:ext cx="79563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95000"/>
                  </a:schemeClr>
                </a:solidFill>
                <a:latin typeface="Kozuka Gothic Pr6N B" pitchFamily="34" charset="-128"/>
                <a:ea typeface="Kozuka Gothic Pr6N B" pitchFamily="34" charset="-128"/>
              </a:rPr>
              <a:t>Land Status of Agricultural Concessions in Kinshasa (Democratic Republic of Congo, D.R.C): Legal Framework limitations to Production Incentive</a:t>
            </a:r>
          </a:p>
          <a:p>
            <a:pPr algn="ctr"/>
            <a:r>
              <a:rPr lang="en-US" sz="800" dirty="0">
                <a:solidFill>
                  <a:schemeClr val="bg1">
                    <a:lumMod val="95000"/>
                  </a:schemeClr>
                </a:solidFill>
                <a:latin typeface="Kozuka Gothic Pr6N EL" pitchFamily="34" charset="-128"/>
                <a:ea typeface="Kozuka Gothic Pr6N EL" pitchFamily="34" charset="-128"/>
              </a:rPr>
              <a:t>By : Mabu MASIALA BODE, </a:t>
            </a:r>
            <a:r>
              <a:rPr lang="en-US" sz="800" dirty="0" smtClean="0">
                <a:solidFill>
                  <a:schemeClr val="bg1">
                    <a:lumMod val="95000"/>
                  </a:schemeClr>
                </a:solidFill>
                <a:latin typeface="Kozuka Gothic Pr6N EL" pitchFamily="34" charset="-128"/>
                <a:ea typeface="Kozuka Gothic Pr6N EL" pitchFamily="34" charset="-128"/>
              </a:rPr>
              <a:t>Ph.D. </a:t>
            </a:r>
            <a:r>
              <a:rPr lang="en-US" sz="800" dirty="0">
                <a:solidFill>
                  <a:schemeClr val="bg1">
                    <a:lumMod val="95000"/>
                  </a:schemeClr>
                </a:solidFill>
                <a:latin typeface="Kozuka Gothic Pr6N EL" pitchFamily="34" charset="-128"/>
                <a:ea typeface="Kozuka Gothic Pr6N EL" pitchFamily="34" charset="-128"/>
              </a:rPr>
              <a:t>Student at the University of Liege (Ulg), Belgium</a:t>
            </a:r>
            <a:r>
              <a:rPr lang="en-US" sz="1000" dirty="0">
                <a:solidFill>
                  <a:schemeClr val="bg1">
                    <a:lumMod val="95000"/>
                  </a:schemeClr>
                </a:solidFill>
                <a:latin typeface="Kozuka Gothic Pr6N EL" pitchFamily="34" charset="-128"/>
                <a:ea typeface="Kozuka Gothic Pr6N EL" pitchFamily="34" charset="-128"/>
              </a:rPr>
              <a:t>.</a:t>
            </a:r>
            <a:endParaRPr lang="fr-BE" sz="1000" dirty="0">
              <a:solidFill>
                <a:schemeClr val="bg1">
                  <a:lumMod val="95000"/>
                </a:schemeClr>
              </a:solidFill>
              <a:latin typeface="Kozuka Gothic Pr6N EL" pitchFamily="34" charset="-128"/>
              <a:ea typeface="Kozuka Gothic Pr6N EL" pitchFamily="34" charset="-128"/>
            </a:endParaRPr>
          </a:p>
        </p:txBody>
      </p:sp>
      <p:pic>
        <p:nvPicPr>
          <p:cNvPr id="9" name="Picture 9" descr="G:\1_Mabu\Thèse-En cours\Thèse - Année 3_2016-2017\2017 World Bank Land and Poverty Conference\Diapo\analys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4744"/>
            <a:ext cx="9144000" cy="5733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-36512" y="-27383"/>
            <a:ext cx="9180510" cy="6885384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88000"/>
                  <a:lumOff val="12000"/>
                  <a:alpha val="44000"/>
                </a:schemeClr>
              </a:gs>
              <a:gs pos="91000">
                <a:schemeClr val="tx1">
                  <a:lumMod val="75000"/>
                  <a:lumOff val="25000"/>
                </a:schemeClr>
              </a:gs>
              <a:gs pos="0">
                <a:schemeClr val="tx1">
                  <a:lumMod val="50000"/>
                  <a:lumOff val="50000"/>
                </a:schemeClr>
              </a:gs>
              <a:gs pos="18000">
                <a:srgbClr val="FFFFFF">
                  <a:alpha val="0"/>
                </a:srgbClr>
              </a:gs>
              <a:gs pos="21000">
                <a:srgbClr val="B2B2B2">
                  <a:alpha val="0"/>
                </a:srgbClr>
              </a:gs>
              <a:gs pos="100000">
                <a:srgbClr val="292929"/>
              </a:gs>
              <a:gs pos="100000">
                <a:srgbClr val="777777"/>
              </a:gs>
              <a:gs pos="100000">
                <a:srgbClr val="EAEAEA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bg1"/>
              </a:solidFill>
            </a:endParaRPr>
          </a:p>
        </p:txBody>
      </p:sp>
      <p:sp>
        <p:nvSpPr>
          <p:cNvPr id="41" name="ZoneTexte 40"/>
          <p:cNvSpPr txBox="1"/>
          <p:nvPr/>
        </p:nvSpPr>
        <p:spPr>
          <a:xfrm>
            <a:off x="251520" y="188640"/>
            <a:ext cx="8640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973263" indent="-1624013" algn="ctr"/>
            <a:r>
              <a:rPr lang="fr-BE" sz="3200" b="1" dirty="0">
                <a:solidFill>
                  <a:schemeClr val="bg1"/>
                </a:solidFill>
                <a:latin typeface="Kozuka Gothic Pr6N B" pitchFamily="34" charset="-128"/>
                <a:ea typeface="Kozuka Gothic Pr6N B" pitchFamily="34" charset="-128"/>
              </a:rPr>
              <a:t>5. </a:t>
            </a:r>
            <a:r>
              <a:rPr lang="en-US" sz="3200" b="1" dirty="0" smtClean="0">
                <a:solidFill>
                  <a:schemeClr val="bg1"/>
                </a:solidFill>
                <a:latin typeface="Kozuka Gothic Pr6N B" pitchFamily="34" charset="-128"/>
                <a:ea typeface="Kozuka Gothic Pr6N B" pitchFamily="34" charset="-128"/>
              </a:rPr>
              <a:t>Results</a:t>
            </a:r>
            <a:r>
              <a:rPr lang="fr-BE" sz="3200" b="1" dirty="0" smtClean="0">
                <a:solidFill>
                  <a:schemeClr val="bg1"/>
                </a:solidFill>
                <a:latin typeface="Kozuka Gothic Pr6N B" pitchFamily="34" charset="-128"/>
                <a:ea typeface="Kozuka Gothic Pr6N B" pitchFamily="34" charset="-128"/>
              </a:rPr>
              <a:t> </a:t>
            </a:r>
            <a:r>
              <a:rPr lang="fr-BE" sz="3200" b="1" dirty="0">
                <a:solidFill>
                  <a:schemeClr val="bg1"/>
                </a:solidFill>
                <a:latin typeface="Kozuka Gothic Pr6N B" pitchFamily="34" charset="-128"/>
                <a:ea typeface="Kozuka Gothic Pr6N B" pitchFamily="34" charset="-128"/>
              </a:rPr>
              <a:t>of </a:t>
            </a:r>
            <a:r>
              <a:rPr lang="en-US" sz="3200" b="1" dirty="0" smtClean="0">
                <a:solidFill>
                  <a:schemeClr val="bg1"/>
                </a:solidFill>
                <a:latin typeface="Kozuka Gothic Pr6N B" pitchFamily="34" charset="-128"/>
                <a:ea typeface="Kozuka Gothic Pr6N B" pitchFamily="34" charset="-128"/>
              </a:rPr>
              <a:t>analysis</a:t>
            </a:r>
            <a:endParaRPr lang="en-US" sz="3200" b="1" dirty="0">
              <a:solidFill>
                <a:schemeClr val="bg1"/>
              </a:solidFill>
              <a:latin typeface="Kozuka Gothic Pr6N B" pitchFamily="34" charset="-128"/>
              <a:ea typeface="Kozuka Gothic Pr6N B" pitchFamily="34" charset="-128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576064" y="6413266"/>
            <a:ext cx="79563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dirty="0">
                <a:latin typeface="Kozuka Gothic Pr6N B" pitchFamily="34" charset="-128"/>
                <a:ea typeface="Kozuka Gothic Pr6N B" pitchFamily="34" charset="-128"/>
              </a:rPr>
              <a:t>Land Status of Agricultural Concessions in Kinshasa (Democratic Republic of Congo, D.R.C): Legal Framework limitations to Production Incentive</a:t>
            </a:r>
          </a:p>
          <a:p>
            <a:pPr algn="ctr"/>
            <a:r>
              <a:rPr lang="en-US" sz="700" dirty="0">
                <a:latin typeface="Kozuka Gothic Pr6N EL" pitchFamily="34" charset="-128"/>
                <a:ea typeface="Kozuka Gothic Pr6N EL" pitchFamily="34" charset="-128"/>
              </a:rPr>
              <a:t>By : Mabu MASIALA BODE, </a:t>
            </a:r>
            <a:r>
              <a:rPr lang="en-US" sz="700" dirty="0" smtClean="0">
                <a:latin typeface="Kozuka Gothic Pr6N EL" pitchFamily="34" charset="-128"/>
                <a:ea typeface="Kozuka Gothic Pr6N EL" pitchFamily="34" charset="-128"/>
              </a:rPr>
              <a:t>Ph.D. </a:t>
            </a:r>
            <a:r>
              <a:rPr lang="en-US" sz="700" dirty="0">
                <a:latin typeface="Kozuka Gothic Pr6N EL" pitchFamily="34" charset="-128"/>
                <a:ea typeface="Kozuka Gothic Pr6N EL" pitchFamily="34" charset="-128"/>
              </a:rPr>
              <a:t>Student at the University of Liege (Ulg), Belgium.</a:t>
            </a:r>
            <a:endParaRPr lang="fr-BE" sz="700" dirty="0">
              <a:latin typeface="Kozuka Gothic Pr6N EL" pitchFamily="34" charset="-128"/>
              <a:ea typeface="Kozuka Gothic Pr6N EL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92046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113"/>
            <a:ext cx="9144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-67692"/>
            <a:ext cx="9180510" cy="6973159"/>
          </a:xfrm>
          <a:prstGeom prst="rect">
            <a:avLst/>
          </a:prstGeom>
          <a:gradFill flip="none" rotWithShape="1">
            <a:gsLst>
              <a:gs pos="0">
                <a:srgbClr val="CBCBCB">
                  <a:alpha val="0"/>
                </a:srgbClr>
              </a:gs>
              <a:gs pos="68000">
                <a:schemeClr val="tx1">
                  <a:lumMod val="75000"/>
                  <a:lumOff val="25000"/>
                </a:schemeClr>
              </a:gs>
              <a:gs pos="0">
                <a:schemeClr val="tx1">
                  <a:lumMod val="50000"/>
                  <a:lumOff val="50000"/>
                </a:schemeClr>
              </a:gs>
              <a:gs pos="2000">
                <a:srgbClr val="FFFFFF">
                  <a:alpha val="0"/>
                </a:srgbClr>
              </a:gs>
              <a:gs pos="21000">
                <a:srgbClr val="B2B2B2">
                  <a:alpha val="0"/>
                </a:srgbClr>
              </a:gs>
              <a:gs pos="100000">
                <a:srgbClr val="292929"/>
              </a:gs>
              <a:gs pos="100000">
                <a:srgbClr val="777777"/>
              </a:gs>
              <a:gs pos="100000">
                <a:srgbClr val="EAEAEA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36512" y="-99392"/>
            <a:ext cx="9229883" cy="6973159"/>
          </a:xfrm>
          <a:prstGeom prst="rect">
            <a:avLst/>
          </a:prstGeom>
          <a:gradFill flip="none" rotWithShape="1">
            <a:gsLst>
              <a:gs pos="0">
                <a:srgbClr val="CBCBCB">
                  <a:alpha val="0"/>
                </a:srgbClr>
              </a:gs>
              <a:gs pos="68000">
                <a:schemeClr val="tx1">
                  <a:lumMod val="75000"/>
                  <a:lumOff val="25000"/>
                </a:schemeClr>
              </a:gs>
              <a:gs pos="0">
                <a:schemeClr val="tx1">
                  <a:lumMod val="50000"/>
                  <a:lumOff val="50000"/>
                </a:schemeClr>
              </a:gs>
              <a:gs pos="21000">
                <a:srgbClr val="FFFFFF">
                  <a:alpha val="0"/>
                </a:srgbClr>
              </a:gs>
              <a:gs pos="26000">
                <a:srgbClr val="B2B2B2">
                  <a:alpha val="0"/>
                </a:srgbClr>
              </a:gs>
              <a:gs pos="100000">
                <a:srgbClr val="292929"/>
              </a:gs>
              <a:gs pos="100000">
                <a:srgbClr val="777777"/>
              </a:gs>
              <a:gs pos="100000">
                <a:srgbClr val="EAEAEA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>
              <a:solidFill>
                <a:prstClr val="white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-3693184" y="-1107504"/>
            <a:ext cx="812116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prstClr val="white"/>
                </a:solidFill>
                <a:latin typeface="Kozuka Gothic Pr6N B" pitchFamily="34" charset="-128"/>
                <a:ea typeface="Kozuka Gothic Pr6N B" pitchFamily="34" charset="-128"/>
              </a:rPr>
              <a:t>Procedure of obtaining an agricultural concession in D. R. Congo </a:t>
            </a:r>
            <a:endParaRPr lang="fr-BE" sz="2200" b="1" dirty="0">
              <a:solidFill>
                <a:prstClr val="white"/>
              </a:solidFill>
              <a:latin typeface="Kozuka Gothic Pr6N B" pitchFamily="34" charset="-128"/>
              <a:ea typeface="Kozuka Gothic Pr6N B" pitchFamily="34" charset="-128"/>
            </a:endParaRPr>
          </a:p>
        </p:txBody>
      </p:sp>
      <p:sp>
        <p:nvSpPr>
          <p:cNvPr id="2" name="Rectangle 6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99829" tIns="899829" rIns="899829" bIns="899829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sp>
        <p:nvSpPr>
          <p:cNvPr id="3" name="Rectangle 90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fr-FR" altLang="fr-FR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72" name="Group 147"/>
          <p:cNvGrpSpPr/>
          <p:nvPr/>
        </p:nvGrpSpPr>
        <p:grpSpPr bwMode="auto">
          <a:xfrm>
            <a:off x="7073055" y="-2147449961"/>
            <a:ext cx="874338" cy="135"/>
            <a:chOff x="7288624" y="5822341"/>
            <a:chExt cx="1605" cy="135"/>
          </a:xfrm>
        </p:grpSpPr>
        <p:cxnSp>
          <p:nvCxnSpPr>
            <p:cNvPr id="221" name="AutoShape 148"/>
            <p:cNvCxnSpPr>
              <a:cxnSpLocks noChangeShapeType="1"/>
            </p:cNvCxnSpPr>
            <p:nvPr/>
          </p:nvCxnSpPr>
          <p:spPr bwMode="auto">
            <a:xfrm>
              <a:off x="7288639" y="5822476"/>
              <a:ext cx="1590" cy="0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2" name="AutoShape 149"/>
            <p:cNvCxnSpPr>
              <a:cxnSpLocks noChangeShapeType="1"/>
            </p:cNvCxnSpPr>
            <p:nvPr/>
          </p:nvCxnSpPr>
          <p:spPr bwMode="auto">
            <a:xfrm flipH="1">
              <a:off x="7288624" y="5822341"/>
              <a:ext cx="764" cy="0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170" name="AutoShape 174"/>
          <p:cNvCxnSpPr>
            <a:cxnSpLocks noChangeShapeType="1"/>
          </p:cNvCxnSpPr>
          <p:nvPr/>
        </p:nvCxnSpPr>
        <p:spPr bwMode="auto">
          <a:xfrm flipV="1">
            <a:off x="7152524" y="4259800"/>
            <a:ext cx="14475" cy="1399847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1" name="AutoShape 197"/>
          <p:cNvCxnSpPr>
            <a:cxnSpLocks noChangeShapeType="1"/>
          </p:cNvCxnSpPr>
          <p:nvPr/>
        </p:nvCxnSpPr>
        <p:spPr bwMode="auto">
          <a:xfrm>
            <a:off x="6360392" y="4259798"/>
            <a:ext cx="0" cy="1269765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3" name="AutoShape 151"/>
          <p:cNvCxnSpPr>
            <a:cxnSpLocks noChangeShapeType="1"/>
          </p:cNvCxnSpPr>
          <p:nvPr/>
        </p:nvCxnSpPr>
        <p:spPr bwMode="auto">
          <a:xfrm flipV="1">
            <a:off x="7166998" y="1825520"/>
            <a:ext cx="0" cy="1986072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" name="AutoShape 152"/>
          <p:cNvCxnSpPr>
            <a:cxnSpLocks noChangeShapeType="1"/>
          </p:cNvCxnSpPr>
          <p:nvPr/>
        </p:nvCxnSpPr>
        <p:spPr bwMode="auto">
          <a:xfrm>
            <a:off x="6382190" y="1904997"/>
            <a:ext cx="0" cy="1897535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5" name="Text Box 155"/>
          <p:cNvSpPr txBox="1">
            <a:spLocks noChangeArrowheads="1"/>
          </p:cNvSpPr>
          <p:nvPr/>
        </p:nvSpPr>
        <p:spPr bwMode="auto">
          <a:xfrm>
            <a:off x="1400452" y="457200"/>
            <a:ext cx="4535756" cy="356983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fr-BE" sz="2000" b="1" dirty="0">
                <a:ea typeface="Calibri"/>
              </a:rPr>
              <a:t>Ministry of Land </a:t>
            </a:r>
            <a:r>
              <a:rPr lang="en-US" sz="2000" b="1" dirty="0" smtClean="0">
                <a:ea typeface="Calibri"/>
              </a:rPr>
              <a:t>Affairs</a:t>
            </a:r>
            <a:endParaRPr lang="en-US" sz="2000" dirty="0">
              <a:effectLst/>
              <a:latin typeface="Times New Roman"/>
              <a:ea typeface="Times New Roman"/>
            </a:endParaRPr>
          </a:p>
        </p:txBody>
      </p:sp>
      <p:sp>
        <p:nvSpPr>
          <p:cNvPr id="176" name="Text Box 156"/>
          <p:cNvSpPr txBox="1">
            <a:spLocks noChangeArrowheads="1"/>
          </p:cNvSpPr>
          <p:nvPr/>
        </p:nvSpPr>
        <p:spPr bwMode="auto">
          <a:xfrm>
            <a:off x="1738752" y="5454956"/>
            <a:ext cx="3922644" cy="521008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>
              <a:lnSpc>
                <a:spcPct val="115000"/>
              </a:lnSpc>
            </a:pPr>
            <a:r>
              <a:rPr lang="fr-BE" sz="2000" b="1" dirty="0">
                <a:ea typeface="Calibri"/>
              </a:rPr>
              <a:t>Farmer / Land </a:t>
            </a:r>
            <a:r>
              <a:rPr lang="en-US" sz="2000" b="1" dirty="0" smtClean="0">
                <a:ea typeface="Calibri"/>
              </a:rPr>
              <a:t>Applicant</a:t>
            </a:r>
            <a:endParaRPr lang="en-US" sz="2000" dirty="0">
              <a:effectLst/>
              <a:latin typeface="Times New Roman"/>
              <a:ea typeface="Times New Roman"/>
            </a:endParaRPr>
          </a:p>
        </p:txBody>
      </p:sp>
      <p:cxnSp>
        <p:nvCxnSpPr>
          <p:cNvPr id="178" name="AutoShape 158"/>
          <p:cNvCxnSpPr>
            <a:cxnSpLocks noChangeShapeType="1"/>
          </p:cNvCxnSpPr>
          <p:nvPr/>
        </p:nvCxnSpPr>
        <p:spPr bwMode="auto">
          <a:xfrm flipV="1">
            <a:off x="4401552" y="2116936"/>
            <a:ext cx="0" cy="3332550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9" name="Rectangle 178"/>
          <p:cNvSpPr>
            <a:spLocks noChangeArrowheads="1"/>
          </p:cNvSpPr>
          <p:nvPr/>
        </p:nvSpPr>
        <p:spPr bwMode="auto">
          <a:xfrm>
            <a:off x="4139951" y="3269348"/>
            <a:ext cx="533892" cy="426396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fr-BE" b="1" kern="1200" dirty="0">
                <a:effectLst/>
                <a:latin typeface="Calibri"/>
                <a:ea typeface="Calibri"/>
              </a:rPr>
              <a:t>(1)</a:t>
            </a:r>
            <a:endParaRPr lang="fr-BE" b="1" dirty="0">
              <a:effectLst/>
              <a:latin typeface="Times New Roman"/>
              <a:ea typeface="Times New Roman"/>
            </a:endParaRPr>
          </a:p>
        </p:txBody>
      </p:sp>
      <p:cxnSp>
        <p:nvCxnSpPr>
          <p:cNvPr id="180" name="AutoShape 161"/>
          <p:cNvCxnSpPr>
            <a:cxnSpLocks noChangeShapeType="1"/>
          </p:cNvCxnSpPr>
          <p:nvPr/>
        </p:nvCxnSpPr>
        <p:spPr bwMode="auto">
          <a:xfrm>
            <a:off x="5248581" y="1772536"/>
            <a:ext cx="2512132" cy="0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1" name="AutoShape 162"/>
          <p:cNvCxnSpPr>
            <a:cxnSpLocks noChangeShapeType="1"/>
          </p:cNvCxnSpPr>
          <p:nvPr/>
        </p:nvCxnSpPr>
        <p:spPr bwMode="auto">
          <a:xfrm>
            <a:off x="7733802" y="1772536"/>
            <a:ext cx="12823" cy="2039903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2" name="Rectangle 181"/>
          <p:cNvSpPr>
            <a:spLocks noChangeArrowheads="1"/>
          </p:cNvSpPr>
          <p:nvPr/>
        </p:nvSpPr>
        <p:spPr bwMode="auto">
          <a:xfrm>
            <a:off x="7472200" y="2527565"/>
            <a:ext cx="595675" cy="426956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fr-BE" b="1" kern="1200" dirty="0">
                <a:effectLst/>
                <a:latin typeface="Calibri"/>
                <a:ea typeface="Calibri"/>
              </a:rPr>
              <a:t>(3)</a:t>
            </a:r>
            <a:endParaRPr lang="fr-BE" b="1" dirty="0">
              <a:effectLst/>
              <a:latin typeface="Times New Roman"/>
              <a:ea typeface="Times New Roman"/>
            </a:endParaRPr>
          </a:p>
        </p:txBody>
      </p:sp>
      <p:cxnSp>
        <p:nvCxnSpPr>
          <p:cNvPr id="183" name="AutoShape 164"/>
          <p:cNvCxnSpPr>
            <a:cxnSpLocks noChangeShapeType="1"/>
          </p:cNvCxnSpPr>
          <p:nvPr/>
        </p:nvCxnSpPr>
        <p:spPr bwMode="auto">
          <a:xfrm>
            <a:off x="5008778" y="1587091"/>
            <a:ext cx="3473253" cy="0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4" name="AutoShape 165"/>
          <p:cNvCxnSpPr>
            <a:cxnSpLocks noChangeShapeType="1"/>
          </p:cNvCxnSpPr>
          <p:nvPr/>
        </p:nvCxnSpPr>
        <p:spPr bwMode="auto">
          <a:xfrm flipH="1">
            <a:off x="8460432" y="1587091"/>
            <a:ext cx="14777" cy="4347198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5" name="AutoShape 166"/>
          <p:cNvCxnSpPr>
            <a:cxnSpLocks noChangeShapeType="1"/>
          </p:cNvCxnSpPr>
          <p:nvPr/>
        </p:nvCxnSpPr>
        <p:spPr bwMode="auto">
          <a:xfrm flipH="1">
            <a:off x="5662785" y="5931164"/>
            <a:ext cx="2844290" cy="0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6" name="Rectangle 185"/>
          <p:cNvSpPr>
            <a:spLocks noChangeArrowheads="1"/>
          </p:cNvSpPr>
          <p:nvPr/>
        </p:nvSpPr>
        <p:spPr bwMode="auto">
          <a:xfrm>
            <a:off x="8213406" y="2527565"/>
            <a:ext cx="535058" cy="426956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fr-BE" kern="1200" dirty="0">
                <a:effectLst/>
                <a:latin typeface="Calibri"/>
                <a:ea typeface="Calibri"/>
              </a:rPr>
              <a:t>(</a:t>
            </a:r>
            <a:r>
              <a:rPr lang="fr-BE" b="1" kern="1200" dirty="0">
                <a:effectLst/>
                <a:latin typeface="Calibri"/>
                <a:ea typeface="Calibri"/>
              </a:rPr>
              <a:t>2</a:t>
            </a:r>
            <a:r>
              <a:rPr lang="fr-BE" kern="1200" dirty="0">
                <a:effectLst/>
                <a:latin typeface="Calibri"/>
                <a:ea typeface="Calibri"/>
              </a:rPr>
              <a:t>)</a:t>
            </a:r>
            <a:endParaRPr lang="fr-BE" dirty="0">
              <a:effectLst/>
              <a:latin typeface="Times New Roman"/>
              <a:ea typeface="Times New Roman"/>
            </a:endParaRPr>
          </a:p>
        </p:txBody>
      </p:sp>
      <p:cxnSp>
        <p:nvCxnSpPr>
          <p:cNvPr id="187" name="AutoShape 169"/>
          <p:cNvCxnSpPr>
            <a:cxnSpLocks noChangeShapeType="1"/>
          </p:cNvCxnSpPr>
          <p:nvPr/>
        </p:nvCxnSpPr>
        <p:spPr bwMode="auto">
          <a:xfrm flipH="1">
            <a:off x="5662785" y="5770523"/>
            <a:ext cx="2078555" cy="0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8" name="Rectangle 187"/>
          <p:cNvSpPr>
            <a:spLocks noChangeArrowheads="1"/>
          </p:cNvSpPr>
          <p:nvPr/>
        </p:nvSpPr>
        <p:spPr bwMode="auto">
          <a:xfrm>
            <a:off x="6818193" y="2527565"/>
            <a:ext cx="578189" cy="426956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fr-BE" b="1" kern="1200" dirty="0">
                <a:effectLst/>
                <a:latin typeface="Calibri"/>
                <a:ea typeface="Calibri"/>
              </a:rPr>
              <a:t>(6)  </a:t>
            </a:r>
            <a:endParaRPr lang="fr-BE" b="1" dirty="0">
              <a:effectLst/>
              <a:latin typeface="Times New Roman"/>
              <a:ea typeface="Times New Roman"/>
            </a:endParaRPr>
          </a:p>
        </p:txBody>
      </p:sp>
      <p:sp>
        <p:nvSpPr>
          <p:cNvPr id="189" name="Rectangle 188"/>
          <p:cNvSpPr>
            <a:spLocks noChangeArrowheads="1"/>
          </p:cNvSpPr>
          <p:nvPr/>
        </p:nvSpPr>
        <p:spPr bwMode="auto">
          <a:xfrm>
            <a:off x="6905396" y="4474745"/>
            <a:ext cx="515241" cy="390981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fr-BE" b="1" kern="1200" dirty="0">
                <a:effectLst/>
                <a:latin typeface="Calibri"/>
                <a:ea typeface="Calibri"/>
              </a:rPr>
              <a:t>(5)</a:t>
            </a:r>
            <a:endParaRPr lang="fr-BE" b="1" dirty="0">
              <a:effectLst/>
              <a:latin typeface="Times New Roman"/>
              <a:ea typeface="Times New Roman"/>
            </a:endParaRPr>
          </a:p>
        </p:txBody>
      </p:sp>
      <p:cxnSp>
        <p:nvCxnSpPr>
          <p:cNvPr id="190" name="AutoShape 177"/>
          <p:cNvCxnSpPr>
            <a:cxnSpLocks noChangeShapeType="1"/>
          </p:cNvCxnSpPr>
          <p:nvPr/>
        </p:nvCxnSpPr>
        <p:spPr bwMode="auto">
          <a:xfrm flipH="1">
            <a:off x="910344" y="1834841"/>
            <a:ext cx="1111810" cy="0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1" name="AutoShape 178"/>
          <p:cNvCxnSpPr>
            <a:cxnSpLocks noChangeShapeType="1"/>
          </p:cNvCxnSpPr>
          <p:nvPr/>
        </p:nvCxnSpPr>
        <p:spPr bwMode="auto">
          <a:xfrm flipH="1">
            <a:off x="877375" y="1840250"/>
            <a:ext cx="32968" cy="3905267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2" name="AutoShape 181"/>
          <p:cNvCxnSpPr>
            <a:cxnSpLocks noChangeShapeType="1"/>
          </p:cNvCxnSpPr>
          <p:nvPr/>
        </p:nvCxnSpPr>
        <p:spPr bwMode="auto">
          <a:xfrm flipV="1">
            <a:off x="2937762" y="812163"/>
            <a:ext cx="0" cy="901458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3" name="Rectangle 192"/>
          <p:cNvSpPr>
            <a:spLocks noChangeArrowheads="1"/>
          </p:cNvSpPr>
          <p:nvPr/>
        </p:nvSpPr>
        <p:spPr bwMode="auto">
          <a:xfrm>
            <a:off x="2632559" y="1022268"/>
            <a:ext cx="545550" cy="381065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fr-BE" b="1" kern="1200" dirty="0">
                <a:effectLst/>
                <a:latin typeface="Calibri"/>
                <a:ea typeface="Calibri"/>
              </a:rPr>
              <a:t>(8)</a:t>
            </a:r>
            <a:endParaRPr lang="fr-BE" b="1" dirty="0">
              <a:effectLst/>
              <a:latin typeface="Times New Roman"/>
              <a:ea typeface="Times New Roman"/>
            </a:endParaRPr>
          </a:p>
        </p:txBody>
      </p:sp>
      <p:cxnSp>
        <p:nvCxnSpPr>
          <p:cNvPr id="194" name="AutoShape 187"/>
          <p:cNvCxnSpPr>
            <a:cxnSpLocks noChangeShapeType="1"/>
          </p:cNvCxnSpPr>
          <p:nvPr/>
        </p:nvCxnSpPr>
        <p:spPr bwMode="auto">
          <a:xfrm>
            <a:off x="4485575" y="812163"/>
            <a:ext cx="0" cy="910452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5" name="Rectangle 194"/>
          <p:cNvSpPr>
            <a:spLocks noChangeArrowheads="1"/>
          </p:cNvSpPr>
          <p:nvPr/>
        </p:nvSpPr>
        <p:spPr bwMode="auto">
          <a:xfrm>
            <a:off x="4211960" y="1022268"/>
            <a:ext cx="612570" cy="398773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fr-BE" b="1" kern="1200" dirty="0" smtClean="0">
                <a:effectLst/>
                <a:latin typeface="Calibri"/>
                <a:ea typeface="Calibri"/>
              </a:rPr>
              <a:t>(10)</a:t>
            </a:r>
            <a:endParaRPr lang="fr-BE" b="1" dirty="0">
              <a:effectLst/>
              <a:latin typeface="Times New Roman"/>
              <a:ea typeface="Times New Roman"/>
            </a:endParaRPr>
          </a:p>
        </p:txBody>
      </p:sp>
      <p:cxnSp>
        <p:nvCxnSpPr>
          <p:cNvPr id="196" name="AutoShape 193"/>
          <p:cNvCxnSpPr>
            <a:cxnSpLocks noChangeShapeType="1"/>
          </p:cNvCxnSpPr>
          <p:nvPr/>
        </p:nvCxnSpPr>
        <p:spPr bwMode="auto">
          <a:xfrm flipV="1">
            <a:off x="2272765" y="2116936"/>
            <a:ext cx="0" cy="3332550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7" name="AutoShape 195"/>
          <p:cNvCxnSpPr>
            <a:cxnSpLocks noChangeShapeType="1"/>
          </p:cNvCxnSpPr>
          <p:nvPr/>
        </p:nvCxnSpPr>
        <p:spPr bwMode="auto">
          <a:xfrm>
            <a:off x="5248581" y="1904997"/>
            <a:ext cx="1144416" cy="0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8" name="Rectangle 197"/>
          <p:cNvSpPr>
            <a:spLocks noChangeArrowheads="1"/>
          </p:cNvSpPr>
          <p:nvPr/>
        </p:nvSpPr>
        <p:spPr bwMode="auto">
          <a:xfrm>
            <a:off x="6011587" y="4474745"/>
            <a:ext cx="719406" cy="390981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fr-BE" b="1" kern="1200" dirty="0">
                <a:effectLst/>
                <a:latin typeface="Calibri"/>
                <a:ea typeface="Calibri"/>
              </a:rPr>
              <a:t>(14)</a:t>
            </a:r>
            <a:endParaRPr lang="fr-BE" b="1" dirty="0">
              <a:effectLst/>
              <a:latin typeface="Times New Roman"/>
              <a:ea typeface="Times New Roman"/>
            </a:endParaRPr>
          </a:p>
        </p:txBody>
      </p:sp>
      <p:cxnSp>
        <p:nvCxnSpPr>
          <p:cNvPr id="199" name="AutoShape 199"/>
          <p:cNvCxnSpPr>
            <a:cxnSpLocks noChangeShapeType="1"/>
          </p:cNvCxnSpPr>
          <p:nvPr/>
        </p:nvCxnSpPr>
        <p:spPr bwMode="auto">
          <a:xfrm flipV="1">
            <a:off x="5553784" y="2050705"/>
            <a:ext cx="0" cy="1764564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0" name="Rectangle 199"/>
          <p:cNvSpPr>
            <a:spLocks noChangeArrowheads="1"/>
          </p:cNvSpPr>
          <p:nvPr/>
        </p:nvSpPr>
        <p:spPr bwMode="auto">
          <a:xfrm>
            <a:off x="5248581" y="2527565"/>
            <a:ext cx="621441" cy="426594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fr-BE" b="1" kern="1200" dirty="0">
                <a:effectLst/>
                <a:latin typeface="Calibri"/>
                <a:ea typeface="Calibri"/>
              </a:rPr>
              <a:t>(15)</a:t>
            </a:r>
            <a:endParaRPr lang="fr-BE" b="1" dirty="0">
              <a:effectLst/>
              <a:latin typeface="Times New Roman"/>
              <a:ea typeface="Times New Roman"/>
            </a:endParaRPr>
          </a:p>
        </p:txBody>
      </p:sp>
      <p:cxnSp>
        <p:nvCxnSpPr>
          <p:cNvPr id="201" name="AutoShape 202"/>
          <p:cNvCxnSpPr>
            <a:cxnSpLocks noChangeShapeType="1"/>
          </p:cNvCxnSpPr>
          <p:nvPr/>
        </p:nvCxnSpPr>
        <p:spPr bwMode="auto">
          <a:xfrm flipH="1">
            <a:off x="3048594" y="2130181"/>
            <a:ext cx="11657" cy="3332550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2" name="Rectangle 201"/>
          <p:cNvSpPr>
            <a:spLocks noChangeArrowheads="1"/>
          </p:cNvSpPr>
          <p:nvPr/>
        </p:nvSpPr>
        <p:spPr bwMode="auto">
          <a:xfrm>
            <a:off x="2699793" y="3269348"/>
            <a:ext cx="663542" cy="426396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fr-BE" b="1" kern="1200" dirty="0">
                <a:effectLst/>
                <a:latin typeface="Calibri"/>
                <a:ea typeface="Calibri"/>
              </a:rPr>
              <a:t>(11)</a:t>
            </a:r>
            <a:endParaRPr lang="fr-BE" b="1" dirty="0">
              <a:effectLst/>
              <a:latin typeface="Times New Roman"/>
              <a:ea typeface="Times New Roman"/>
            </a:endParaRPr>
          </a:p>
        </p:txBody>
      </p:sp>
      <p:cxnSp>
        <p:nvCxnSpPr>
          <p:cNvPr id="203" name="AutoShape 204"/>
          <p:cNvCxnSpPr>
            <a:cxnSpLocks noChangeShapeType="1"/>
          </p:cNvCxnSpPr>
          <p:nvPr/>
        </p:nvCxnSpPr>
        <p:spPr bwMode="auto">
          <a:xfrm flipH="1">
            <a:off x="1492304" y="1995481"/>
            <a:ext cx="491943" cy="0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4" name="AutoShape 205"/>
          <p:cNvCxnSpPr>
            <a:cxnSpLocks noChangeShapeType="1"/>
          </p:cNvCxnSpPr>
          <p:nvPr/>
        </p:nvCxnSpPr>
        <p:spPr bwMode="auto">
          <a:xfrm>
            <a:off x="1492304" y="1995481"/>
            <a:ext cx="0" cy="3614403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5" name="Rectangle 204"/>
          <p:cNvSpPr>
            <a:spLocks noChangeArrowheads="1"/>
          </p:cNvSpPr>
          <p:nvPr/>
        </p:nvSpPr>
        <p:spPr bwMode="auto">
          <a:xfrm>
            <a:off x="1246332" y="3269348"/>
            <a:ext cx="589846" cy="426396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fr-BE" b="1" kern="1200" dirty="0">
                <a:effectLst/>
                <a:latin typeface="Calibri"/>
                <a:ea typeface="Calibri"/>
              </a:rPr>
              <a:t>(16</a:t>
            </a:r>
            <a:r>
              <a:rPr lang="fr-BE" b="1" kern="1200" dirty="0" smtClean="0">
                <a:effectLst/>
                <a:latin typeface="Calibri"/>
                <a:ea typeface="Calibri"/>
              </a:rPr>
              <a:t>)</a:t>
            </a:r>
            <a:endParaRPr lang="fr-BE" b="1" dirty="0">
              <a:effectLst/>
              <a:latin typeface="Times New Roman"/>
              <a:ea typeface="Times New Roman"/>
            </a:endParaRPr>
          </a:p>
        </p:txBody>
      </p:sp>
      <p:cxnSp>
        <p:nvCxnSpPr>
          <p:cNvPr id="206" name="AutoShape 208"/>
          <p:cNvCxnSpPr>
            <a:cxnSpLocks noChangeShapeType="1"/>
          </p:cNvCxnSpPr>
          <p:nvPr/>
        </p:nvCxnSpPr>
        <p:spPr bwMode="auto">
          <a:xfrm>
            <a:off x="3753481" y="2116936"/>
            <a:ext cx="0" cy="3332550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7" name="Rectangle 206"/>
          <p:cNvSpPr>
            <a:spLocks noChangeArrowheads="1"/>
          </p:cNvSpPr>
          <p:nvPr/>
        </p:nvSpPr>
        <p:spPr bwMode="auto">
          <a:xfrm>
            <a:off x="3491880" y="3269348"/>
            <a:ext cx="553709" cy="426396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fr-BE" b="1" kern="1200" dirty="0" smtClean="0">
                <a:effectLst/>
                <a:latin typeface="Calibri"/>
                <a:ea typeface="Calibri"/>
              </a:rPr>
              <a:t>(9)</a:t>
            </a:r>
            <a:endParaRPr lang="fr-BE" b="1" dirty="0">
              <a:effectLst/>
              <a:latin typeface="Times New Roman"/>
              <a:ea typeface="Times New Roman"/>
            </a:endParaRPr>
          </a:p>
        </p:txBody>
      </p:sp>
      <p:sp>
        <p:nvSpPr>
          <p:cNvPr id="208" name="Rectangle 207"/>
          <p:cNvSpPr>
            <a:spLocks noChangeArrowheads="1"/>
          </p:cNvSpPr>
          <p:nvPr/>
        </p:nvSpPr>
        <p:spPr bwMode="auto">
          <a:xfrm>
            <a:off x="539552" y="3269348"/>
            <a:ext cx="583795" cy="426396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fr-BE" b="1" kern="1200" dirty="0">
                <a:effectLst/>
                <a:latin typeface="Calibri"/>
                <a:ea typeface="Calibri"/>
              </a:rPr>
              <a:t>(17)</a:t>
            </a:r>
            <a:endParaRPr lang="fr-BE" b="1" dirty="0">
              <a:effectLst/>
              <a:latin typeface="Times New Roman"/>
              <a:ea typeface="Times New Roman"/>
            </a:endParaRPr>
          </a:p>
        </p:txBody>
      </p:sp>
      <p:cxnSp>
        <p:nvCxnSpPr>
          <p:cNvPr id="209" name="AutoShape 200"/>
          <p:cNvCxnSpPr>
            <a:cxnSpLocks noChangeShapeType="1"/>
          </p:cNvCxnSpPr>
          <p:nvPr/>
        </p:nvCxnSpPr>
        <p:spPr bwMode="auto">
          <a:xfrm flipH="1">
            <a:off x="5226780" y="2037459"/>
            <a:ext cx="320569" cy="0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0" name="AutoShape 172"/>
          <p:cNvCxnSpPr>
            <a:cxnSpLocks noChangeShapeType="1"/>
          </p:cNvCxnSpPr>
          <p:nvPr/>
        </p:nvCxnSpPr>
        <p:spPr bwMode="auto">
          <a:xfrm flipH="1">
            <a:off x="5226780" y="1822641"/>
            <a:ext cx="1925743" cy="0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1" name="AutoShape 171"/>
          <p:cNvCxnSpPr>
            <a:cxnSpLocks noChangeShapeType="1"/>
          </p:cNvCxnSpPr>
          <p:nvPr/>
        </p:nvCxnSpPr>
        <p:spPr bwMode="auto">
          <a:xfrm>
            <a:off x="5008778" y="1587091"/>
            <a:ext cx="0" cy="118286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2" name="AutoShape 168"/>
          <p:cNvCxnSpPr>
            <a:cxnSpLocks noChangeShapeType="1"/>
          </p:cNvCxnSpPr>
          <p:nvPr/>
        </p:nvCxnSpPr>
        <p:spPr bwMode="auto">
          <a:xfrm flipH="1">
            <a:off x="7740214" y="4259798"/>
            <a:ext cx="15387" cy="1510725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3" name="Rectangle 212"/>
          <p:cNvSpPr>
            <a:spLocks noChangeArrowheads="1"/>
          </p:cNvSpPr>
          <p:nvPr/>
        </p:nvSpPr>
        <p:spPr bwMode="auto">
          <a:xfrm>
            <a:off x="7559399" y="4474745"/>
            <a:ext cx="496590" cy="390981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fr-BE" b="1" kern="1200" dirty="0">
                <a:effectLst/>
                <a:latin typeface="Calibri"/>
                <a:ea typeface="Calibri"/>
              </a:rPr>
              <a:t>(4)</a:t>
            </a:r>
            <a:endParaRPr lang="fr-BE" b="1" dirty="0">
              <a:effectLst/>
              <a:latin typeface="Times New Roman"/>
              <a:ea typeface="Times New Roman"/>
            </a:endParaRPr>
          </a:p>
        </p:txBody>
      </p:sp>
      <p:cxnSp>
        <p:nvCxnSpPr>
          <p:cNvPr id="214" name="AutoShape 206"/>
          <p:cNvCxnSpPr>
            <a:cxnSpLocks noChangeShapeType="1"/>
          </p:cNvCxnSpPr>
          <p:nvPr/>
        </p:nvCxnSpPr>
        <p:spPr bwMode="auto">
          <a:xfrm>
            <a:off x="1492304" y="5609883"/>
            <a:ext cx="256226" cy="0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5" name="AutoShape 179"/>
          <p:cNvCxnSpPr>
            <a:cxnSpLocks noChangeShapeType="1"/>
          </p:cNvCxnSpPr>
          <p:nvPr/>
        </p:nvCxnSpPr>
        <p:spPr bwMode="auto">
          <a:xfrm>
            <a:off x="877375" y="5746373"/>
            <a:ext cx="853624" cy="0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6" name="Rectangle 215"/>
          <p:cNvSpPr>
            <a:spLocks noChangeArrowheads="1"/>
          </p:cNvSpPr>
          <p:nvPr/>
        </p:nvSpPr>
        <p:spPr bwMode="auto">
          <a:xfrm>
            <a:off x="1923963" y="3269348"/>
            <a:ext cx="631812" cy="426396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fr-BE" b="1" kern="1200" dirty="0">
                <a:effectLst/>
                <a:latin typeface="Calibri"/>
                <a:ea typeface="Calibri"/>
              </a:rPr>
              <a:t>(12)</a:t>
            </a:r>
            <a:endParaRPr lang="fr-BE" b="1" dirty="0">
              <a:effectLst/>
              <a:latin typeface="Times New Roman"/>
              <a:ea typeface="Times New Roman"/>
            </a:endParaRPr>
          </a:p>
        </p:txBody>
      </p:sp>
      <p:sp>
        <p:nvSpPr>
          <p:cNvPr id="217" name="Rectangle 216"/>
          <p:cNvSpPr>
            <a:spLocks noChangeArrowheads="1"/>
          </p:cNvSpPr>
          <p:nvPr/>
        </p:nvSpPr>
        <p:spPr bwMode="auto">
          <a:xfrm>
            <a:off x="6100654" y="2527565"/>
            <a:ext cx="631586" cy="426396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fr-BE" b="1" kern="1200" dirty="0">
                <a:effectLst/>
                <a:latin typeface="Calibri"/>
                <a:ea typeface="Calibri"/>
              </a:rPr>
              <a:t>(13)</a:t>
            </a:r>
            <a:endParaRPr lang="fr-BE" b="1" dirty="0">
              <a:effectLst/>
              <a:latin typeface="Times New Roman"/>
              <a:ea typeface="Times New Roman"/>
            </a:endParaRPr>
          </a:p>
        </p:txBody>
      </p:sp>
      <p:sp>
        <p:nvSpPr>
          <p:cNvPr id="218" name="Zone de texte 5"/>
          <p:cNvSpPr txBox="1"/>
          <p:nvPr/>
        </p:nvSpPr>
        <p:spPr>
          <a:xfrm>
            <a:off x="3347866" y="1321964"/>
            <a:ext cx="420870" cy="378845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BE" b="1" dirty="0">
                <a:effectLst/>
                <a:ea typeface="Calibri"/>
                <a:cs typeface="Times New Roman"/>
              </a:rPr>
              <a:t>7</a:t>
            </a:r>
          </a:p>
        </p:txBody>
      </p:sp>
      <p:sp>
        <p:nvSpPr>
          <p:cNvPr id="219" name="Flèche courbée vers le bas 218"/>
          <p:cNvSpPr/>
          <p:nvPr/>
        </p:nvSpPr>
        <p:spPr>
          <a:xfrm>
            <a:off x="3199363" y="1212800"/>
            <a:ext cx="761204" cy="502474"/>
          </a:xfrm>
          <a:prstGeom prst="curved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BE"/>
          </a:p>
        </p:txBody>
      </p:sp>
      <p:sp>
        <p:nvSpPr>
          <p:cNvPr id="220" name="Text Box 160"/>
          <p:cNvSpPr txBox="1">
            <a:spLocks noChangeArrowheads="1"/>
          </p:cNvSpPr>
          <p:nvPr/>
        </p:nvSpPr>
        <p:spPr bwMode="auto">
          <a:xfrm>
            <a:off x="4890728" y="3269348"/>
            <a:ext cx="3440742" cy="990450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sz="2000" b="1" kern="1200" dirty="0">
                <a:solidFill>
                  <a:srgbClr val="000000"/>
                </a:solidFill>
                <a:effectLst/>
                <a:latin typeface="Calibri"/>
                <a:ea typeface="Calibri"/>
              </a:rPr>
              <a:t>Officials </a:t>
            </a:r>
            <a:r>
              <a:rPr lang="en-US" sz="2000" b="1" dirty="0">
                <a:solidFill>
                  <a:srgbClr val="000000"/>
                </a:solidFill>
                <a:ea typeface="Calibri"/>
              </a:rPr>
              <a:t>(Ministries of Land business and of the Agricultural)</a:t>
            </a:r>
            <a:endParaRPr lang="fr-BE" sz="2000" dirty="0">
              <a:effectLst/>
              <a:latin typeface="Times New Roman"/>
              <a:ea typeface="Times New Roman"/>
            </a:endParaRPr>
          </a:p>
        </p:txBody>
      </p:sp>
      <p:cxnSp>
        <p:nvCxnSpPr>
          <p:cNvPr id="223" name="AutoShape 148"/>
          <p:cNvCxnSpPr>
            <a:cxnSpLocks noChangeShapeType="1"/>
          </p:cNvCxnSpPr>
          <p:nvPr/>
        </p:nvCxnSpPr>
        <p:spPr bwMode="auto">
          <a:xfrm>
            <a:off x="5672790" y="5659682"/>
            <a:ext cx="1494208" cy="0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4" name="AutoShape 149"/>
          <p:cNvCxnSpPr>
            <a:cxnSpLocks noChangeShapeType="1"/>
          </p:cNvCxnSpPr>
          <p:nvPr/>
        </p:nvCxnSpPr>
        <p:spPr bwMode="auto">
          <a:xfrm flipH="1">
            <a:off x="5673820" y="5529563"/>
            <a:ext cx="660488" cy="0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5" name="Text Box 155"/>
          <p:cNvSpPr txBox="1">
            <a:spLocks noChangeArrowheads="1"/>
          </p:cNvSpPr>
          <p:nvPr/>
        </p:nvSpPr>
        <p:spPr bwMode="auto">
          <a:xfrm>
            <a:off x="1540359" y="6384385"/>
            <a:ext cx="4535756" cy="356983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sz="2000" b="1" dirty="0" smtClean="0">
                <a:ea typeface="Calibri"/>
              </a:rPr>
              <a:t>Customaries</a:t>
            </a:r>
            <a:r>
              <a:rPr lang="fr-BE" sz="2000" b="1" dirty="0" smtClean="0">
                <a:ea typeface="Calibri"/>
              </a:rPr>
              <a:t> </a:t>
            </a:r>
            <a:r>
              <a:rPr lang="en-US" sz="2000" b="1" dirty="0" smtClean="0">
                <a:ea typeface="Calibri"/>
              </a:rPr>
              <a:t>chiefs</a:t>
            </a:r>
            <a:endParaRPr lang="en-US" sz="2000" b="1" dirty="0">
              <a:ea typeface="Calibri"/>
            </a:endParaRPr>
          </a:p>
        </p:txBody>
      </p:sp>
      <p:sp>
        <p:nvSpPr>
          <p:cNvPr id="9" name="Double flèche verticale 8"/>
          <p:cNvSpPr/>
          <p:nvPr/>
        </p:nvSpPr>
        <p:spPr>
          <a:xfrm>
            <a:off x="3583062" y="6011483"/>
            <a:ext cx="313908" cy="372901"/>
          </a:xfrm>
          <a:prstGeom prst="up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77" name="Text Box 157"/>
          <p:cNvSpPr txBox="1">
            <a:spLocks noChangeArrowheads="1"/>
          </p:cNvSpPr>
          <p:nvPr/>
        </p:nvSpPr>
        <p:spPr bwMode="auto">
          <a:xfrm>
            <a:off x="1620417" y="1719189"/>
            <a:ext cx="3606365" cy="407981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sz="2000" b="1" kern="1200" dirty="0">
                <a:effectLst/>
                <a:latin typeface="Calibri"/>
                <a:ea typeface="Calibri"/>
              </a:rPr>
              <a:t>Conservator of Real estate titles </a:t>
            </a:r>
            <a:endParaRPr lang="fr-BE" sz="2000" dirty="0">
              <a:effectLst/>
              <a:latin typeface="Times New Roman"/>
              <a:ea typeface="Times New Roman"/>
            </a:endParaRPr>
          </a:p>
        </p:txBody>
      </p:sp>
      <p:sp>
        <p:nvSpPr>
          <p:cNvPr id="111" name="ZoneTexte 110"/>
          <p:cNvSpPr txBox="1"/>
          <p:nvPr/>
        </p:nvSpPr>
        <p:spPr>
          <a:xfrm>
            <a:off x="179512" y="-57001"/>
            <a:ext cx="8784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135313" indent="-2786063" algn="ctr"/>
            <a:r>
              <a:rPr lang="fr-BE" sz="2400" b="1" dirty="0" smtClean="0">
                <a:solidFill>
                  <a:schemeClr val="bg1">
                    <a:lumMod val="95000"/>
                  </a:schemeClr>
                </a:solidFill>
                <a:latin typeface="Kozuka Gothic Pr6N B" pitchFamily="34" charset="-128"/>
                <a:ea typeface="Kozuka Gothic Pr6N B" pitchFamily="34" charset="-128"/>
              </a:rPr>
              <a:t>5.1. </a:t>
            </a:r>
            <a:r>
              <a:rPr lang="en-US" sz="2400" b="1" dirty="0" smtClean="0">
                <a:solidFill>
                  <a:prstClr val="white"/>
                </a:solidFill>
                <a:latin typeface="Kozuka Gothic Pr6N B" pitchFamily="34" charset="-128"/>
                <a:ea typeface="Kozuka Gothic Pr6N B" pitchFamily="34" charset="-128"/>
              </a:rPr>
              <a:t>Procedure </a:t>
            </a:r>
            <a:r>
              <a:rPr lang="en-US" sz="2400" b="1" dirty="0">
                <a:solidFill>
                  <a:prstClr val="white"/>
                </a:solidFill>
                <a:latin typeface="Kozuka Gothic Pr6N B" pitchFamily="34" charset="-128"/>
                <a:ea typeface="Kozuka Gothic Pr6N B" pitchFamily="34" charset="-128"/>
              </a:rPr>
              <a:t>of obtaining an agricultural </a:t>
            </a:r>
            <a:r>
              <a:rPr lang="en-US" sz="2400" b="1" dirty="0" smtClean="0">
                <a:solidFill>
                  <a:prstClr val="white"/>
                </a:solidFill>
                <a:latin typeface="Kozuka Gothic Pr6N B" pitchFamily="34" charset="-128"/>
                <a:ea typeface="Kozuka Gothic Pr6N B" pitchFamily="34" charset="-128"/>
              </a:rPr>
              <a:t>concession</a:t>
            </a:r>
            <a:endParaRPr lang="fr-BE" sz="2400" b="1" dirty="0">
              <a:solidFill>
                <a:prstClr val="white"/>
              </a:solidFill>
              <a:latin typeface="Kozuka Gothic Pr6N B" pitchFamily="34" charset="-128"/>
              <a:ea typeface="Kozuka Gothic Pr6N B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27489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" grpId="0" animBg="1"/>
      <p:bldP spid="176" grpId="0" animBg="1"/>
      <p:bldP spid="179" grpId="0" animBg="1"/>
      <p:bldP spid="182" grpId="0" animBg="1"/>
      <p:bldP spid="186" grpId="0" animBg="1"/>
      <p:bldP spid="188" grpId="0" animBg="1"/>
      <p:bldP spid="189" grpId="0" animBg="1"/>
      <p:bldP spid="193" grpId="0" animBg="1"/>
      <p:bldP spid="195" grpId="0" animBg="1"/>
      <p:bldP spid="198" grpId="0" animBg="1"/>
      <p:bldP spid="200" grpId="0" animBg="1"/>
      <p:bldP spid="202" grpId="0" animBg="1"/>
      <p:bldP spid="205" grpId="0" animBg="1"/>
      <p:bldP spid="207" grpId="0" animBg="1"/>
      <p:bldP spid="208" grpId="0" animBg="1"/>
      <p:bldP spid="213" grpId="0" animBg="1"/>
      <p:bldP spid="216" grpId="0" animBg="1"/>
      <p:bldP spid="217" grpId="0" animBg="1"/>
      <p:bldP spid="218" grpId="0" animBg="1"/>
      <p:bldP spid="219" grpId="0" animBg="1"/>
      <p:bldP spid="220" grpId="0" animBg="1"/>
      <p:bldP spid="85" grpId="0" animBg="1"/>
      <p:bldP spid="9" grpId="0" animBg="1"/>
      <p:bldP spid="17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36510" y="0"/>
            <a:ext cx="9180510" cy="6857999"/>
          </a:xfrm>
          <a:prstGeom prst="rect">
            <a:avLst/>
          </a:prstGeom>
          <a:gradFill flip="none" rotWithShape="1">
            <a:gsLst>
              <a:gs pos="0">
                <a:srgbClr val="CBCBCB">
                  <a:alpha val="0"/>
                </a:srgbClr>
              </a:gs>
              <a:gs pos="94000">
                <a:schemeClr val="tx1">
                  <a:lumMod val="75000"/>
                  <a:lumOff val="25000"/>
                </a:schemeClr>
              </a:gs>
              <a:gs pos="0">
                <a:schemeClr val="tx1">
                  <a:lumMod val="50000"/>
                  <a:lumOff val="50000"/>
                </a:schemeClr>
              </a:gs>
              <a:gs pos="2000">
                <a:srgbClr val="FFFFFF">
                  <a:alpha val="0"/>
                </a:srgbClr>
              </a:gs>
              <a:gs pos="21000">
                <a:srgbClr val="B2B2B2">
                  <a:alpha val="0"/>
                </a:srgbClr>
              </a:gs>
              <a:gs pos="100000">
                <a:srgbClr val="292929"/>
              </a:gs>
              <a:gs pos="100000">
                <a:srgbClr val="777777"/>
              </a:gs>
              <a:gs pos="100000">
                <a:srgbClr val="EAEAEA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36512" y="1"/>
            <a:ext cx="9205007" cy="6885384"/>
          </a:xfrm>
          <a:prstGeom prst="rect">
            <a:avLst/>
          </a:prstGeom>
          <a:gradFill flip="none" rotWithShape="1">
            <a:gsLst>
              <a:gs pos="0">
                <a:srgbClr val="CBCBCB">
                  <a:alpha val="0"/>
                  <a:lumMod val="60000"/>
                  <a:lumOff val="40000"/>
                </a:srgbClr>
              </a:gs>
              <a:gs pos="0">
                <a:schemeClr val="tx1">
                  <a:lumMod val="50000"/>
                  <a:lumOff val="50000"/>
                </a:schemeClr>
              </a:gs>
              <a:gs pos="2000">
                <a:srgbClr val="FFFFFF">
                  <a:alpha val="0"/>
                </a:srgbClr>
              </a:gs>
              <a:gs pos="2000">
                <a:srgbClr val="B2B2B2">
                  <a:alpha val="0"/>
                </a:srgbClr>
              </a:gs>
              <a:gs pos="100000">
                <a:srgbClr val="292929"/>
              </a:gs>
              <a:gs pos="100000">
                <a:srgbClr val="777777">
                  <a:alpha val="57000"/>
                  <a:lumMod val="97000"/>
                </a:srgbClr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36512" y="-1"/>
            <a:ext cx="9217024" cy="6885385"/>
          </a:xfrm>
          <a:prstGeom prst="rect">
            <a:avLst/>
          </a:prstGeom>
          <a:gradFill flip="none" rotWithShape="1">
            <a:gsLst>
              <a:gs pos="0">
                <a:srgbClr val="CBCBCB">
                  <a:alpha val="0"/>
                </a:srgbClr>
              </a:gs>
              <a:gs pos="85000">
                <a:schemeClr val="tx1">
                  <a:lumMod val="75000"/>
                  <a:lumOff val="25000"/>
                </a:schemeClr>
              </a:gs>
              <a:gs pos="0">
                <a:schemeClr val="tx1">
                  <a:lumMod val="50000"/>
                  <a:lumOff val="50000"/>
                </a:schemeClr>
              </a:gs>
              <a:gs pos="2000">
                <a:srgbClr val="FFFFFF">
                  <a:alpha val="0"/>
                </a:srgbClr>
              </a:gs>
              <a:gs pos="21000">
                <a:srgbClr val="B2B2B2">
                  <a:alpha val="0"/>
                </a:srgbClr>
              </a:gs>
              <a:gs pos="100000">
                <a:srgbClr val="292929"/>
              </a:gs>
              <a:gs pos="100000">
                <a:srgbClr val="777777"/>
              </a:gs>
              <a:gs pos="100000">
                <a:srgbClr val="EAEAEA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1" name="ZoneTexte 10"/>
          <p:cNvSpPr txBox="1"/>
          <p:nvPr/>
        </p:nvSpPr>
        <p:spPr>
          <a:xfrm>
            <a:off x="648072" y="6433591"/>
            <a:ext cx="79563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dirty="0">
                <a:solidFill>
                  <a:schemeClr val="bg1">
                    <a:lumMod val="95000"/>
                  </a:schemeClr>
                </a:solidFill>
                <a:latin typeface="Kozuka Gothic Pr6N B" pitchFamily="34" charset="-128"/>
                <a:ea typeface="Kozuka Gothic Pr6N B" pitchFamily="34" charset="-128"/>
              </a:rPr>
              <a:t>Land Status of Agricultural Concessions in Kinshasa (Democratic Republic of Congo, D.R.C): Legal Framework limitations to Production Incentive</a:t>
            </a:r>
          </a:p>
          <a:p>
            <a:pPr algn="ctr"/>
            <a:r>
              <a:rPr lang="en-US" sz="700" dirty="0">
                <a:solidFill>
                  <a:schemeClr val="bg1">
                    <a:lumMod val="95000"/>
                  </a:schemeClr>
                </a:solidFill>
                <a:latin typeface="Kozuka Gothic Pr6N EL" pitchFamily="34" charset="-128"/>
                <a:ea typeface="Kozuka Gothic Pr6N EL" pitchFamily="34" charset="-128"/>
              </a:rPr>
              <a:t>By : Mabu MASIALA BODE, </a:t>
            </a:r>
            <a:r>
              <a:rPr lang="en-US" sz="700" dirty="0" smtClean="0">
                <a:solidFill>
                  <a:schemeClr val="bg1">
                    <a:lumMod val="95000"/>
                  </a:schemeClr>
                </a:solidFill>
                <a:latin typeface="Kozuka Gothic Pr6N EL" pitchFamily="34" charset="-128"/>
                <a:ea typeface="Kozuka Gothic Pr6N EL" pitchFamily="34" charset="-128"/>
              </a:rPr>
              <a:t>Ph.D. </a:t>
            </a:r>
            <a:r>
              <a:rPr lang="en-US" sz="700" dirty="0">
                <a:solidFill>
                  <a:schemeClr val="bg1">
                    <a:lumMod val="95000"/>
                  </a:schemeClr>
                </a:solidFill>
                <a:latin typeface="Kozuka Gothic Pr6N EL" pitchFamily="34" charset="-128"/>
                <a:ea typeface="Kozuka Gothic Pr6N EL" pitchFamily="34" charset="-128"/>
              </a:rPr>
              <a:t>Student at the University of Liege (Ulg), Belgium.</a:t>
            </a:r>
            <a:endParaRPr lang="fr-BE" sz="700" dirty="0">
              <a:solidFill>
                <a:schemeClr val="bg1">
                  <a:lumMod val="95000"/>
                </a:schemeClr>
              </a:solidFill>
              <a:latin typeface="Kozuka Gothic Pr6N EL" pitchFamily="34" charset="-128"/>
              <a:ea typeface="Kozuka Gothic Pr6N EL" pitchFamily="34" charset="-128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668660" y="15007"/>
            <a:ext cx="7956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5.2. Surface areas granted to agricultural</a:t>
            </a:r>
            <a:endParaRPr lang="fr-BE" sz="2400" b="1" dirty="0">
              <a:solidFill>
                <a:schemeClr val="bg1"/>
              </a:solidFill>
            </a:endParaRPr>
          </a:p>
        </p:txBody>
      </p:sp>
      <p:graphicFrame>
        <p:nvGraphicFramePr>
          <p:cNvPr id="2" name="Graphique 1"/>
          <p:cNvGraphicFramePr/>
          <p:nvPr>
            <p:extLst>
              <p:ext uri="{D42A27DB-BD31-4B8C-83A1-F6EECF244321}">
                <p14:modId xmlns:p14="http://schemas.microsoft.com/office/powerpoint/2010/main" val="2274230075"/>
              </p:ext>
            </p:extLst>
          </p:nvPr>
        </p:nvGraphicFramePr>
        <p:xfrm>
          <a:off x="251520" y="548680"/>
          <a:ext cx="8712968" cy="45808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ZoneTexte 11"/>
          <p:cNvSpPr txBox="1"/>
          <p:nvPr/>
        </p:nvSpPr>
        <p:spPr>
          <a:xfrm>
            <a:off x="467544" y="5293657"/>
            <a:ext cx="82809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>
                <a:solidFill>
                  <a:prstClr val="white"/>
                </a:solidFill>
                <a:latin typeface="Kozuka Gothic Pr6N B" pitchFamily="34" charset="-128"/>
                <a:ea typeface="Kozuka Gothic Pr6N B" pitchFamily="34" charset="-128"/>
              </a:rPr>
              <a:t>The share of surface of the commune of Mont-Ngafula put at the disposal of agricultural concessions </a:t>
            </a:r>
            <a:r>
              <a:rPr lang="en-US" sz="2000" b="1" dirty="0" smtClean="0">
                <a:solidFill>
                  <a:prstClr val="white"/>
                </a:solidFill>
                <a:latin typeface="Kozuka Gothic Pr6N B" pitchFamily="34" charset="-128"/>
                <a:ea typeface="Kozuka Gothic Pr6N B" pitchFamily="34" charset="-128"/>
              </a:rPr>
              <a:t>is 5491.65 </a:t>
            </a:r>
            <a:r>
              <a:rPr lang="en-US" sz="2000" b="1" dirty="0">
                <a:solidFill>
                  <a:prstClr val="white"/>
                </a:solidFill>
                <a:latin typeface="Kozuka Gothic Pr6N B" pitchFamily="34" charset="-128"/>
                <a:ea typeface="Kozuka Gothic Pr6N B" pitchFamily="34" charset="-128"/>
              </a:rPr>
              <a:t>ha for 497 </a:t>
            </a:r>
            <a:r>
              <a:rPr lang="en-US" sz="2000" b="1" dirty="0" smtClean="0">
                <a:solidFill>
                  <a:prstClr val="white"/>
                </a:solidFill>
                <a:latin typeface="Kozuka Gothic Pr6N B" pitchFamily="34" charset="-128"/>
                <a:ea typeface="Kozuka Gothic Pr6N B" pitchFamily="34" charset="-128"/>
              </a:rPr>
              <a:t>farmers = 15.3</a:t>
            </a:r>
            <a:r>
              <a:rPr lang="en-US" sz="2000" b="1" dirty="0">
                <a:solidFill>
                  <a:prstClr val="white"/>
                </a:solidFill>
                <a:latin typeface="Kozuka Gothic Pr6N B" pitchFamily="34" charset="-128"/>
                <a:ea typeface="Kozuka Gothic Pr6N B" pitchFamily="34" charset="-128"/>
              </a:rPr>
              <a:t>% of the total surface area </a:t>
            </a:r>
            <a:r>
              <a:rPr lang="en-US" sz="2000" b="1" dirty="0" smtClean="0">
                <a:solidFill>
                  <a:prstClr val="white"/>
                </a:solidFill>
                <a:latin typeface="Kozuka Gothic Pr6N B" pitchFamily="34" charset="-128"/>
                <a:ea typeface="Kozuka Gothic Pr6N B" pitchFamily="34" charset="-128"/>
              </a:rPr>
              <a:t>of Mont-Ngafula</a:t>
            </a:r>
            <a:endParaRPr lang="fr-BE" sz="2000" b="1" dirty="0">
              <a:solidFill>
                <a:prstClr val="white"/>
              </a:solidFill>
              <a:latin typeface="Kozuka Gothic Pr6N B" pitchFamily="34" charset="-128"/>
              <a:ea typeface="Kozuka Gothic Pr6N B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48204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36510" y="-99392"/>
            <a:ext cx="9180510" cy="6973159"/>
          </a:xfrm>
          <a:prstGeom prst="rect">
            <a:avLst/>
          </a:prstGeom>
          <a:gradFill flip="none" rotWithShape="1">
            <a:gsLst>
              <a:gs pos="0">
                <a:srgbClr val="CBCBCB">
                  <a:alpha val="0"/>
                </a:srgbClr>
              </a:gs>
              <a:gs pos="94000">
                <a:schemeClr val="tx1">
                  <a:lumMod val="75000"/>
                  <a:lumOff val="25000"/>
                </a:schemeClr>
              </a:gs>
              <a:gs pos="0">
                <a:schemeClr val="tx1">
                  <a:lumMod val="50000"/>
                  <a:lumOff val="50000"/>
                </a:schemeClr>
              </a:gs>
              <a:gs pos="2000">
                <a:srgbClr val="FFFFFF">
                  <a:alpha val="0"/>
                </a:srgbClr>
              </a:gs>
              <a:gs pos="21000">
                <a:srgbClr val="B2B2B2">
                  <a:alpha val="0"/>
                </a:srgbClr>
              </a:gs>
              <a:gs pos="100000">
                <a:srgbClr val="292929"/>
              </a:gs>
              <a:gs pos="100000">
                <a:srgbClr val="777777"/>
              </a:gs>
              <a:gs pos="100000">
                <a:srgbClr val="EAEAEA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10621" y="-99392"/>
            <a:ext cx="9205007" cy="6984776"/>
          </a:xfrm>
          <a:prstGeom prst="rect">
            <a:avLst/>
          </a:prstGeom>
          <a:gradFill flip="none" rotWithShape="1">
            <a:gsLst>
              <a:gs pos="0">
                <a:srgbClr val="CBCBCB">
                  <a:alpha val="0"/>
                  <a:lumMod val="60000"/>
                  <a:lumOff val="40000"/>
                </a:srgbClr>
              </a:gs>
              <a:gs pos="0">
                <a:schemeClr val="tx1">
                  <a:lumMod val="50000"/>
                  <a:lumOff val="50000"/>
                </a:schemeClr>
              </a:gs>
              <a:gs pos="2000">
                <a:srgbClr val="FFFFFF">
                  <a:alpha val="0"/>
                </a:srgbClr>
              </a:gs>
              <a:gs pos="2000">
                <a:srgbClr val="B2B2B2">
                  <a:alpha val="0"/>
                </a:srgbClr>
              </a:gs>
              <a:gs pos="100000">
                <a:srgbClr val="292929"/>
              </a:gs>
              <a:gs pos="100000">
                <a:srgbClr val="777777">
                  <a:alpha val="57000"/>
                  <a:lumMod val="97000"/>
                </a:srgbClr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36510" y="-43141"/>
            <a:ext cx="9180510" cy="6885385"/>
          </a:xfrm>
          <a:prstGeom prst="rect">
            <a:avLst/>
          </a:prstGeom>
          <a:gradFill flip="none" rotWithShape="1">
            <a:gsLst>
              <a:gs pos="0">
                <a:srgbClr val="CBCBCB">
                  <a:alpha val="0"/>
                </a:srgbClr>
              </a:gs>
              <a:gs pos="85000">
                <a:schemeClr val="tx1">
                  <a:lumMod val="75000"/>
                  <a:lumOff val="25000"/>
                </a:schemeClr>
              </a:gs>
              <a:gs pos="0">
                <a:schemeClr val="tx1">
                  <a:lumMod val="50000"/>
                  <a:lumOff val="50000"/>
                </a:schemeClr>
              </a:gs>
              <a:gs pos="2000">
                <a:srgbClr val="FFFFFF">
                  <a:alpha val="0"/>
                </a:srgbClr>
              </a:gs>
              <a:gs pos="21000">
                <a:srgbClr val="B2B2B2">
                  <a:alpha val="0"/>
                </a:srgbClr>
              </a:gs>
              <a:gs pos="100000">
                <a:srgbClr val="292929"/>
              </a:gs>
              <a:gs pos="100000">
                <a:srgbClr val="777777"/>
              </a:gs>
              <a:gs pos="100000">
                <a:srgbClr val="EAEAEA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1" name="ZoneTexte 10"/>
          <p:cNvSpPr txBox="1"/>
          <p:nvPr/>
        </p:nvSpPr>
        <p:spPr>
          <a:xfrm>
            <a:off x="648072" y="6453336"/>
            <a:ext cx="79563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dirty="0">
                <a:solidFill>
                  <a:schemeClr val="bg1">
                    <a:lumMod val="95000"/>
                  </a:schemeClr>
                </a:solidFill>
                <a:latin typeface="Kozuka Gothic Pr6N B" pitchFamily="34" charset="-128"/>
                <a:ea typeface="Kozuka Gothic Pr6N B" pitchFamily="34" charset="-128"/>
              </a:rPr>
              <a:t>Land Status of Agricultural Concessions in Kinshasa (Democratic Republic of Congo, D.R.C): Legal Framework limitations to Production Incentive</a:t>
            </a:r>
          </a:p>
          <a:p>
            <a:pPr algn="ctr"/>
            <a:r>
              <a:rPr lang="en-US" sz="700" dirty="0">
                <a:solidFill>
                  <a:schemeClr val="bg1">
                    <a:lumMod val="95000"/>
                  </a:schemeClr>
                </a:solidFill>
                <a:latin typeface="Kozuka Gothic Pr6N EL" pitchFamily="34" charset="-128"/>
                <a:ea typeface="Kozuka Gothic Pr6N EL" pitchFamily="34" charset="-128"/>
              </a:rPr>
              <a:t>By : Mabu MASIALA BODE, </a:t>
            </a:r>
            <a:r>
              <a:rPr lang="en-US" sz="700" dirty="0" smtClean="0">
                <a:solidFill>
                  <a:schemeClr val="bg1">
                    <a:lumMod val="95000"/>
                  </a:schemeClr>
                </a:solidFill>
                <a:latin typeface="Kozuka Gothic Pr6N EL" pitchFamily="34" charset="-128"/>
                <a:ea typeface="Kozuka Gothic Pr6N EL" pitchFamily="34" charset="-128"/>
              </a:rPr>
              <a:t>Ph.D. </a:t>
            </a:r>
            <a:r>
              <a:rPr lang="en-US" sz="700" dirty="0">
                <a:solidFill>
                  <a:schemeClr val="bg1">
                    <a:lumMod val="95000"/>
                  </a:schemeClr>
                </a:solidFill>
                <a:latin typeface="Kozuka Gothic Pr6N EL" pitchFamily="34" charset="-128"/>
                <a:ea typeface="Kozuka Gothic Pr6N EL" pitchFamily="34" charset="-128"/>
              </a:rPr>
              <a:t>Student at the University of Liege (Ulg), Belgium.</a:t>
            </a:r>
            <a:endParaRPr lang="fr-BE" sz="700" dirty="0">
              <a:solidFill>
                <a:schemeClr val="bg1">
                  <a:lumMod val="95000"/>
                </a:schemeClr>
              </a:solidFill>
              <a:latin typeface="Kozuka Gothic Pr6N EL" pitchFamily="34" charset="-128"/>
              <a:ea typeface="Kozuka Gothic Pr6N EL" pitchFamily="34" charset="-128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648072" y="-27384"/>
            <a:ext cx="7956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5.3. Origin </a:t>
            </a:r>
            <a:r>
              <a:rPr lang="en-US" sz="2400" b="1" dirty="0">
                <a:solidFill>
                  <a:schemeClr val="bg1"/>
                </a:solidFill>
              </a:rPr>
              <a:t>of </a:t>
            </a:r>
            <a:r>
              <a:rPr lang="en-US" sz="2400" b="1" dirty="0" smtClean="0">
                <a:solidFill>
                  <a:schemeClr val="bg1"/>
                </a:solidFill>
              </a:rPr>
              <a:t>famers</a:t>
            </a:r>
            <a:endParaRPr lang="fr-BE" sz="2400" b="1" dirty="0">
              <a:solidFill>
                <a:schemeClr val="bg1"/>
              </a:solidFill>
            </a:endParaRPr>
          </a:p>
        </p:txBody>
      </p:sp>
      <p:graphicFrame>
        <p:nvGraphicFramePr>
          <p:cNvPr id="8" name="Graphique 7"/>
          <p:cNvGraphicFramePr/>
          <p:nvPr>
            <p:extLst>
              <p:ext uri="{D42A27DB-BD31-4B8C-83A1-F6EECF244321}">
                <p14:modId xmlns:p14="http://schemas.microsoft.com/office/powerpoint/2010/main" val="2788063207"/>
              </p:ext>
            </p:extLst>
          </p:nvPr>
        </p:nvGraphicFramePr>
        <p:xfrm>
          <a:off x="413792" y="836712"/>
          <a:ext cx="8424936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34689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36510" y="-99392"/>
            <a:ext cx="9180510" cy="6973159"/>
          </a:xfrm>
          <a:prstGeom prst="rect">
            <a:avLst/>
          </a:prstGeom>
          <a:gradFill flip="none" rotWithShape="1">
            <a:gsLst>
              <a:gs pos="0">
                <a:srgbClr val="CBCBCB">
                  <a:alpha val="0"/>
                </a:srgbClr>
              </a:gs>
              <a:gs pos="94000">
                <a:schemeClr val="tx1">
                  <a:lumMod val="75000"/>
                  <a:lumOff val="25000"/>
                </a:schemeClr>
              </a:gs>
              <a:gs pos="0">
                <a:schemeClr val="tx1">
                  <a:lumMod val="50000"/>
                  <a:lumOff val="50000"/>
                </a:schemeClr>
              </a:gs>
              <a:gs pos="2000">
                <a:srgbClr val="FFFFFF">
                  <a:alpha val="0"/>
                </a:srgbClr>
              </a:gs>
              <a:gs pos="21000">
                <a:srgbClr val="B2B2B2">
                  <a:alpha val="0"/>
                </a:srgbClr>
              </a:gs>
              <a:gs pos="100000">
                <a:srgbClr val="292929"/>
              </a:gs>
              <a:gs pos="100000">
                <a:srgbClr val="777777"/>
              </a:gs>
              <a:gs pos="100000">
                <a:srgbClr val="EAEAEA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10621" y="-99392"/>
            <a:ext cx="9205007" cy="6984776"/>
          </a:xfrm>
          <a:prstGeom prst="rect">
            <a:avLst/>
          </a:prstGeom>
          <a:gradFill flip="none" rotWithShape="1">
            <a:gsLst>
              <a:gs pos="0">
                <a:srgbClr val="CBCBCB">
                  <a:alpha val="0"/>
                  <a:lumMod val="60000"/>
                  <a:lumOff val="40000"/>
                </a:srgbClr>
              </a:gs>
              <a:gs pos="0">
                <a:schemeClr val="tx1">
                  <a:lumMod val="50000"/>
                  <a:lumOff val="50000"/>
                </a:schemeClr>
              </a:gs>
              <a:gs pos="2000">
                <a:srgbClr val="FFFFFF">
                  <a:alpha val="0"/>
                </a:srgbClr>
              </a:gs>
              <a:gs pos="2000">
                <a:srgbClr val="B2B2B2">
                  <a:alpha val="0"/>
                </a:srgbClr>
              </a:gs>
              <a:gs pos="100000">
                <a:srgbClr val="292929"/>
              </a:gs>
              <a:gs pos="100000">
                <a:srgbClr val="777777">
                  <a:alpha val="57000"/>
                  <a:lumMod val="97000"/>
                </a:srgbClr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9530" y="-119713"/>
            <a:ext cx="9180510" cy="6885385"/>
          </a:xfrm>
          <a:prstGeom prst="rect">
            <a:avLst/>
          </a:prstGeom>
          <a:gradFill flip="none" rotWithShape="1">
            <a:gsLst>
              <a:gs pos="0">
                <a:srgbClr val="CBCBCB">
                  <a:alpha val="0"/>
                </a:srgbClr>
              </a:gs>
              <a:gs pos="85000">
                <a:schemeClr val="tx1">
                  <a:lumMod val="75000"/>
                  <a:lumOff val="25000"/>
                </a:schemeClr>
              </a:gs>
              <a:gs pos="0">
                <a:schemeClr val="tx1">
                  <a:lumMod val="50000"/>
                  <a:lumOff val="50000"/>
                </a:schemeClr>
              </a:gs>
              <a:gs pos="2000">
                <a:srgbClr val="FFFFFF">
                  <a:alpha val="0"/>
                </a:srgbClr>
              </a:gs>
              <a:gs pos="21000">
                <a:srgbClr val="B2B2B2">
                  <a:alpha val="0"/>
                </a:srgbClr>
              </a:gs>
              <a:gs pos="100000">
                <a:srgbClr val="292929"/>
              </a:gs>
              <a:gs pos="100000">
                <a:srgbClr val="777777"/>
              </a:gs>
              <a:gs pos="100000">
                <a:srgbClr val="EAEAEA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1" name="ZoneTexte 10"/>
          <p:cNvSpPr txBox="1"/>
          <p:nvPr/>
        </p:nvSpPr>
        <p:spPr>
          <a:xfrm>
            <a:off x="648072" y="6485274"/>
            <a:ext cx="79563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dirty="0">
                <a:solidFill>
                  <a:schemeClr val="bg1">
                    <a:lumMod val="95000"/>
                  </a:schemeClr>
                </a:solidFill>
                <a:latin typeface="Kozuka Gothic Pr6N B" pitchFamily="34" charset="-128"/>
                <a:ea typeface="Kozuka Gothic Pr6N B" pitchFamily="34" charset="-128"/>
              </a:rPr>
              <a:t>Land Status of Agricultural Concessions in Kinshasa (Democratic Republic of Congo, D.R.C): Legal Framework limitations to Production Incentive</a:t>
            </a:r>
          </a:p>
          <a:p>
            <a:pPr algn="ctr"/>
            <a:r>
              <a:rPr lang="en-US" sz="700" dirty="0">
                <a:solidFill>
                  <a:schemeClr val="bg1">
                    <a:lumMod val="95000"/>
                  </a:schemeClr>
                </a:solidFill>
                <a:latin typeface="Kozuka Gothic Pr6N EL" pitchFamily="34" charset="-128"/>
                <a:ea typeface="Kozuka Gothic Pr6N EL" pitchFamily="34" charset="-128"/>
              </a:rPr>
              <a:t>By : Mabu MASIALA BODE, </a:t>
            </a:r>
            <a:r>
              <a:rPr lang="en-US" sz="700" dirty="0" smtClean="0">
                <a:solidFill>
                  <a:schemeClr val="bg1">
                    <a:lumMod val="95000"/>
                  </a:schemeClr>
                </a:solidFill>
                <a:latin typeface="Kozuka Gothic Pr6N EL" pitchFamily="34" charset="-128"/>
                <a:ea typeface="Kozuka Gothic Pr6N EL" pitchFamily="34" charset="-128"/>
              </a:rPr>
              <a:t>Ph.D. </a:t>
            </a:r>
            <a:r>
              <a:rPr lang="en-US" sz="700" dirty="0">
                <a:solidFill>
                  <a:schemeClr val="bg1">
                    <a:lumMod val="95000"/>
                  </a:schemeClr>
                </a:solidFill>
                <a:latin typeface="Kozuka Gothic Pr6N EL" pitchFamily="34" charset="-128"/>
                <a:ea typeface="Kozuka Gothic Pr6N EL" pitchFamily="34" charset="-128"/>
              </a:rPr>
              <a:t>Student at the University of Liege (Ulg), Belgium.</a:t>
            </a:r>
            <a:endParaRPr lang="fr-BE" sz="700" dirty="0">
              <a:solidFill>
                <a:schemeClr val="bg1">
                  <a:lumMod val="95000"/>
                </a:schemeClr>
              </a:solidFill>
              <a:latin typeface="Kozuka Gothic Pr6N EL" pitchFamily="34" charset="-128"/>
              <a:ea typeface="Kozuka Gothic Pr6N EL" pitchFamily="34" charset="-128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332656"/>
            <a:ext cx="3790077" cy="3128283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3645" y="332656"/>
            <a:ext cx="3986787" cy="3128283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3568" y="3460939"/>
            <a:ext cx="3790077" cy="3024334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73645" y="3460938"/>
            <a:ext cx="3986787" cy="3024335"/>
          </a:xfrm>
          <a:prstGeom prst="rect">
            <a:avLst/>
          </a:prstGeom>
        </p:spPr>
      </p:pic>
      <p:sp>
        <p:nvSpPr>
          <p:cNvPr id="17" name="ZoneTexte 16"/>
          <p:cNvSpPr txBox="1"/>
          <p:nvPr/>
        </p:nvSpPr>
        <p:spPr>
          <a:xfrm>
            <a:off x="144016" y="-67454"/>
            <a:ext cx="90364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5.4. </a:t>
            </a:r>
            <a:r>
              <a:rPr lang="en-US" sz="2000" b="1" dirty="0">
                <a:solidFill>
                  <a:schemeClr val="bg1"/>
                </a:solidFill>
              </a:rPr>
              <a:t>Space and temporal evolution of the agricultural concessions in Mount-</a:t>
            </a:r>
            <a:r>
              <a:rPr lang="en-US" sz="2000" b="1" dirty="0" err="1">
                <a:solidFill>
                  <a:schemeClr val="bg1"/>
                </a:solidFill>
              </a:rPr>
              <a:t>Ngafula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endParaRPr lang="fr-BE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911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2008</TotalTime>
  <Words>1086</Words>
  <Application>Microsoft Office PowerPoint</Application>
  <PresentationFormat>Affichage à l'écran (4:3)</PresentationFormat>
  <Paragraphs>118</Paragraphs>
  <Slides>13</Slides>
  <Notes>11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4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anastasia</dc:creator>
  <cp:lastModifiedBy>anastasia</cp:lastModifiedBy>
  <cp:revision>182</cp:revision>
  <dcterms:created xsi:type="dcterms:W3CDTF">2017-01-04T23:14:35Z</dcterms:created>
  <dcterms:modified xsi:type="dcterms:W3CDTF">2017-03-19T00:48:21Z</dcterms:modified>
</cp:coreProperties>
</file>