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59" r:id="rId8"/>
    <p:sldId id="260" r:id="rId9"/>
    <p:sldId id="261" r:id="rId10"/>
    <p:sldId id="262" r:id="rId11"/>
    <p:sldId id="263" r:id="rId12"/>
    <p:sldId id="264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8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29/11/17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rme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29/11/17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449D725-AF79-4FB6-8D02-83EAC61E3211}" type="datetimeFigureOut">
              <a:rPr lang="en-US" smtClean="0"/>
              <a:t>29/11/17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29/11/17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29/11/17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29/11/17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Démocratie et populisme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Connaissance et vie d’aujourd’hui</a:t>
            </a:r>
          </a:p>
          <a:p>
            <a:r>
              <a:rPr lang="fr-FR" dirty="0" smtClean="0"/>
              <a:t>Mons, 30 </a:t>
            </a:r>
            <a:r>
              <a:rPr lang="fr-FR" dirty="0" err="1" smtClean="0"/>
              <a:t>novermbre</a:t>
            </a:r>
            <a:r>
              <a:rPr lang="fr-FR" dirty="0" smtClean="0"/>
              <a:t> 2017</a:t>
            </a:r>
          </a:p>
          <a:p>
            <a:r>
              <a:rPr lang="fr-FR" dirty="0" smtClean="0"/>
              <a:t>Pierre Verjans, </a:t>
            </a:r>
            <a:r>
              <a:rPr lang="fr-FR" dirty="0" err="1" smtClean="0"/>
              <a:t>ULiège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6370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Allemagne, coalitions possibles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545" y="1712690"/>
            <a:ext cx="5756910" cy="5020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2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Pays-Bas, 2017, élections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66" y="1724778"/>
            <a:ext cx="6974312" cy="493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3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Pays-Bas, 2017, sièges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0214"/>
            <a:ext cx="9144000" cy="460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5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900113" y="244475"/>
            <a:ext cx="7345362" cy="1620703"/>
          </a:xfrm>
        </p:spPr>
        <p:txBody>
          <a:bodyPr>
            <a:normAutofit/>
          </a:bodyPr>
          <a:lstStyle/>
          <a:p>
            <a:pPr eaLnBrk="1" hangingPunct="1"/>
            <a:r>
              <a:rPr lang="fr-FR" dirty="0" smtClean="0">
                <a:latin typeface="Calisto MT" charset="0"/>
              </a:rPr>
              <a:t>Déformations au Royaume uni</a:t>
            </a:r>
            <a:endParaRPr lang="fr-FR" sz="1800" dirty="0">
              <a:latin typeface="Calisto MT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156953" y="2098041"/>
            <a:ext cx="87877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b="1" dirty="0">
                <a:latin typeface="Calisto MT" charset="0"/>
              </a:rPr>
              <a:t>		Conservateurs		Travaillistes			</a:t>
            </a:r>
            <a:r>
              <a:rPr lang="fr-FR" b="1" dirty="0" smtClean="0">
                <a:latin typeface="Calisto MT" charset="0"/>
              </a:rPr>
              <a:t>Libéraux			SNP</a:t>
            </a:r>
            <a:endParaRPr lang="fr-FR" b="1" dirty="0">
              <a:latin typeface="Calisto MT" charset="0"/>
            </a:endParaRPr>
          </a:p>
          <a:p>
            <a:endParaRPr lang="fr-FR" b="1" dirty="0">
              <a:latin typeface="Calisto MT" charset="0"/>
            </a:endParaRPr>
          </a:p>
          <a:p>
            <a:r>
              <a:rPr lang="fr-FR" b="1" dirty="0">
                <a:latin typeface="Calisto MT" charset="0"/>
              </a:rPr>
              <a:t>	</a:t>
            </a:r>
            <a:r>
              <a:rPr lang="fr-FR" b="1" dirty="0" smtClean="0">
                <a:latin typeface="Calisto MT" charset="0"/>
              </a:rPr>
              <a:t>	Voix</a:t>
            </a:r>
            <a:r>
              <a:rPr lang="fr-FR" b="1" dirty="0">
                <a:latin typeface="Calisto MT" charset="0"/>
              </a:rPr>
              <a:t>	Sièges		Voix	Sièges		Voix	</a:t>
            </a:r>
            <a:r>
              <a:rPr lang="fr-FR" b="1" dirty="0" smtClean="0">
                <a:latin typeface="Calisto MT" charset="0"/>
              </a:rPr>
              <a:t>Sièges</a:t>
            </a:r>
            <a:r>
              <a:rPr lang="fr-FR" b="1" dirty="0">
                <a:latin typeface="Calisto MT" charset="0"/>
              </a:rPr>
              <a:t>	</a:t>
            </a:r>
            <a:r>
              <a:rPr lang="fr-FR" b="1" dirty="0" smtClean="0">
                <a:latin typeface="Calisto MT" charset="0"/>
              </a:rPr>
              <a:t>Voix   Sièges</a:t>
            </a:r>
            <a:endParaRPr lang="fr-FR" b="1" dirty="0">
              <a:latin typeface="Calisto MT" charset="0"/>
            </a:endParaRPr>
          </a:p>
          <a:p>
            <a:r>
              <a:rPr lang="fr-FR" b="1" dirty="0">
                <a:latin typeface="Calisto MT" charset="0"/>
              </a:rPr>
              <a:t>2005	</a:t>
            </a:r>
            <a:r>
              <a:rPr lang="fr-FR" dirty="0">
                <a:latin typeface="Calisto MT" charset="0"/>
              </a:rPr>
              <a:t>32,3 %	30,7 %		</a:t>
            </a:r>
            <a:r>
              <a:rPr lang="fr-FR" dirty="0">
                <a:solidFill>
                  <a:srgbClr val="FF0000"/>
                </a:solidFill>
                <a:latin typeface="Calisto MT" charset="0"/>
              </a:rPr>
              <a:t>35,3 %	</a:t>
            </a:r>
            <a:r>
              <a:rPr lang="fr-FR" b="1" dirty="0">
                <a:solidFill>
                  <a:srgbClr val="FF0000"/>
                </a:solidFill>
                <a:latin typeface="Calisto MT" charset="0"/>
              </a:rPr>
              <a:t>55,2 %</a:t>
            </a:r>
            <a:r>
              <a:rPr lang="fr-FR" dirty="0">
                <a:latin typeface="Calisto MT" charset="0"/>
              </a:rPr>
              <a:t>		22,1 %	9,6 %	</a:t>
            </a:r>
          </a:p>
          <a:p>
            <a:endParaRPr lang="fr-FR" b="1" dirty="0" smtClean="0">
              <a:latin typeface="Calisto MT" charset="0"/>
            </a:endParaRPr>
          </a:p>
          <a:p>
            <a:r>
              <a:rPr lang="fr-FR" b="1" dirty="0" smtClean="0">
                <a:latin typeface="Calisto MT" charset="0"/>
              </a:rPr>
              <a:t>2010	</a:t>
            </a:r>
            <a:r>
              <a:rPr lang="fr-FR" dirty="0" smtClean="0">
                <a:solidFill>
                  <a:srgbClr val="0000FF"/>
                </a:solidFill>
                <a:latin typeface="Calisto MT" charset="0"/>
              </a:rPr>
              <a:t>36,1</a:t>
            </a:r>
            <a:r>
              <a:rPr lang="fr-FR" dirty="0">
                <a:solidFill>
                  <a:srgbClr val="0000FF"/>
                </a:solidFill>
                <a:latin typeface="Calisto MT" charset="0"/>
              </a:rPr>
              <a:t> %	</a:t>
            </a:r>
            <a:r>
              <a:rPr lang="fr-FR" b="1" dirty="0">
                <a:solidFill>
                  <a:srgbClr val="0000FF"/>
                </a:solidFill>
                <a:latin typeface="Calisto MT" charset="0"/>
              </a:rPr>
              <a:t>47,2 %</a:t>
            </a:r>
            <a:r>
              <a:rPr lang="fr-FR" dirty="0">
                <a:latin typeface="Calisto MT" charset="0"/>
              </a:rPr>
              <a:t>		29,0 %	39,7 %		23,0 %	8,8 </a:t>
            </a:r>
            <a:r>
              <a:rPr lang="fr-FR" dirty="0" smtClean="0">
                <a:latin typeface="Calisto MT" charset="0"/>
              </a:rPr>
              <a:t>%	1,6%	0,9</a:t>
            </a:r>
          </a:p>
          <a:p>
            <a:endParaRPr lang="fr-FR" dirty="0" smtClean="0">
              <a:latin typeface="Calisto MT" charset="0"/>
            </a:endParaRPr>
          </a:p>
          <a:p>
            <a:pPr marL="342900" lvl="1" indent="-342900">
              <a:buFontTx/>
              <a:buAutoNum type="arabicPlain" startAt="2015"/>
            </a:pPr>
            <a:r>
              <a:rPr lang="fr-FR" dirty="0" smtClean="0">
                <a:latin typeface="Calisto MT" charset="0"/>
              </a:rPr>
              <a:t> 	</a:t>
            </a:r>
            <a:r>
              <a:rPr lang="fr-FR" dirty="0">
                <a:solidFill>
                  <a:srgbClr val="0000FF"/>
                </a:solidFill>
                <a:latin typeface="Calisto MT" charset="0"/>
              </a:rPr>
              <a:t> 36,9%	</a:t>
            </a:r>
            <a:r>
              <a:rPr lang="fr-FR" b="1" dirty="0">
                <a:solidFill>
                  <a:srgbClr val="0000FF"/>
                </a:solidFill>
                <a:latin typeface="Calisto MT" charset="0"/>
              </a:rPr>
              <a:t>50,9%</a:t>
            </a:r>
            <a:r>
              <a:rPr lang="fr-FR" dirty="0">
                <a:latin typeface="Calisto MT" charset="0"/>
              </a:rPr>
              <a:t>		30,4%	35,7%		7,9%	1,2		4,7%	8,6</a:t>
            </a:r>
          </a:p>
          <a:p>
            <a:pPr marL="342900" indent="-342900">
              <a:buAutoNum type="arabicPlain" startAt="2015"/>
            </a:pPr>
            <a:endParaRPr lang="fr-FR" dirty="0" smtClean="0">
              <a:latin typeface="Calisto MT" charset="0"/>
            </a:endParaRPr>
          </a:p>
          <a:p>
            <a:endParaRPr lang="fr-FR" dirty="0">
              <a:latin typeface="Calisto MT" charset="0"/>
            </a:endParaRPr>
          </a:p>
          <a:p>
            <a:r>
              <a:rPr lang="fr-FR" dirty="0" smtClean="0">
                <a:latin typeface="Calisto MT" charset="0"/>
              </a:rPr>
              <a:t>2017	42,4%	48,9%		40%		40,3%		7,4%	1,8%	3%		5,4</a:t>
            </a:r>
            <a:endParaRPr lang="fr-FR" dirty="0">
              <a:latin typeface="Calisto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9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017752" y="621459"/>
            <a:ext cx="28930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Répartition géographique des votes 2017</a:t>
            </a:r>
          </a:p>
          <a:p>
            <a:endParaRPr lang="fr-FR" dirty="0" smtClean="0"/>
          </a:p>
          <a:p>
            <a:r>
              <a:rPr lang="fr-FR" dirty="0" smtClean="0"/>
              <a:t>	Bleu: conservateurs</a:t>
            </a:r>
          </a:p>
          <a:p>
            <a:r>
              <a:rPr lang="fr-FR" dirty="0" smtClean="0"/>
              <a:t>	</a:t>
            </a:r>
          </a:p>
          <a:p>
            <a:r>
              <a:rPr lang="fr-FR" dirty="0"/>
              <a:t>	</a:t>
            </a:r>
            <a:r>
              <a:rPr lang="fr-FR" dirty="0" smtClean="0"/>
              <a:t>Rouge: travaillistes</a:t>
            </a:r>
          </a:p>
          <a:p>
            <a:r>
              <a:rPr lang="fr-FR" dirty="0" smtClean="0"/>
              <a:t>	</a:t>
            </a:r>
          </a:p>
          <a:p>
            <a:r>
              <a:rPr lang="fr-FR" dirty="0"/>
              <a:t>	</a:t>
            </a:r>
            <a:r>
              <a:rPr lang="fr-FR" dirty="0" err="1" smtClean="0"/>
              <a:t>LibDem</a:t>
            </a:r>
            <a:r>
              <a:rPr lang="fr-FR" dirty="0" smtClean="0"/>
              <a:t>: orange; 	</a:t>
            </a:r>
          </a:p>
          <a:p>
            <a:r>
              <a:rPr lang="fr-FR" dirty="0"/>
              <a:t>	</a:t>
            </a:r>
            <a:r>
              <a:rPr lang="fr-FR" dirty="0" smtClean="0"/>
              <a:t>SNP: jaune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90" y="0"/>
            <a:ext cx="5346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8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dirty="0">
                <a:latin typeface="Calisto MT" charset="0"/>
              </a:rPr>
              <a:t>Majoritaire à deux degrés: </a:t>
            </a:r>
            <a:br>
              <a:rPr lang="fr-FR" dirty="0">
                <a:latin typeface="Calisto MT" charset="0"/>
              </a:rPr>
            </a:br>
            <a:r>
              <a:rPr lang="fr-FR" sz="3100" dirty="0">
                <a:latin typeface="Calisto MT" charset="0"/>
              </a:rPr>
              <a:t>USA: </a:t>
            </a:r>
            <a:r>
              <a:rPr lang="fr-FR" sz="3100" dirty="0" smtClean="0">
                <a:latin typeface="Calisto MT" charset="0"/>
              </a:rPr>
              <a:t>4 </a:t>
            </a:r>
            <a:r>
              <a:rPr lang="fr-FR" sz="3100" dirty="0">
                <a:latin typeface="Calisto MT" charset="0"/>
              </a:rPr>
              <a:t>élections/</a:t>
            </a:r>
            <a:r>
              <a:rPr lang="fr-FR" sz="3100" dirty="0" smtClean="0">
                <a:latin typeface="Calisto MT" charset="0"/>
              </a:rPr>
              <a:t>58 </a:t>
            </a:r>
            <a:r>
              <a:rPr lang="fr-FR" sz="3100" dirty="0">
                <a:latin typeface="Calisto MT" charset="0"/>
              </a:rPr>
              <a:t>= </a:t>
            </a:r>
            <a:r>
              <a:rPr lang="fr-FR" sz="3100" dirty="0" smtClean="0">
                <a:latin typeface="Calisto MT" charset="0"/>
              </a:rPr>
              <a:t>7%</a:t>
            </a:r>
            <a:endParaRPr lang="fr-FR" sz="3100" dirty="0">
              <a:latin typeface="Calisto MT" charset="0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087669"/>
              </p:ext>
            </p:extLst>
          </p:nvPr>
        </p:nvGraphicFramePr>
        <p:xfrm>
          <a:off x="900113" y="1955022"/>
          <a:ext cx="7345362" cy="4632792"/>
        </p:xfrm>
        <a:graphic>
          <a:graphicData uri="http://schemas.openxmlformats.org/drawingml/2006/table">
            <a:tbl>
              <a:tblPr lastRow="1"/>
              <a:tblGrid>
                <a:gridCol w="1249362"/>
                <a:gridCol w="2424113"/>
                <a:gridCol w="1835150"/>
                <a:gridCol w="1836737"/>
              </a:tblGrid>
              <a:tr h="70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Années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Candidats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Votes populaires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Grands électeurs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05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1876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HAYES (Rép)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TILDEN (Dém)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Différence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4.034.311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4.288.546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254.235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185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184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</a:tr>
              <a:tr h="1005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1888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HARRISON(Rép)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CLEVELAND (D.)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Différence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5.443.167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5.534.488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90.596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233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168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65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</a:tr>
              <a:tr h="1005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2000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2016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BUSH (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Rép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GORE (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Dém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Différence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TRUMP (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Rép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CLINTON (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Dém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Différence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50.456.167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50.996.064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539.897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62.98</a:t>
                      </a:r>
                      <a:r>
                        <a:rPr kumimoji="0" lang="is-I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/>
                          <a:ea typeface="ＭＳ Ｐゴシック" charset="0"/>
                          <a:cs typeface="Calisto MT"/>
                        </a:rPr>
                        <a:t>4.825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 smtClean="0">
                          <a:solidFill>
                            <a:schemeClr val="tx1"/>
                          </a:solidFill>
                          <a:effectLst/>
                          <a:latin typeface="Calisto MT"/>
                          <a:ea typeface="+mn-ea"/>
                          <a:cs typeface="Calisto MT"/>
                        </a:rPr>
                        <a:t>65</a:t>
                      </a:r>
                      <a:r>
                        <a:rPr lang="nl-BE" sz="2000" b="0" kern="1200" dirty="0" smtClean="0">
                          <a:solidFill>
                            <a:schemeClr val="tx1"/>
                          </a:solidFill>
                          <a:effectLst/>
                          <a:latin typeface="Calisto MT"/>
                          <a:ea typeface="+mn-ea"/>
                          <a:cs typeface="Calisto MT"/>
                        </a:rPr>
                        <a:t>.</a:t>
                      </a:r>
                      <a:r>
                        <a:rPr lang="uk-UA" sz="2000" b="0" kern="1200" dirty="0" smtClean="0">
                          <a:solidFill>
                            <a:schemeClr val="tx1"/>
                          </a:solidFill>
                          <a:effectLst/>
                          <a:latin typeface="Calisto MT"/>
                          <a:ea typeface="+mn-ea"/>
                          <a:cs typeface="Calisto MT"/>
                        </a:rPr>
                        <a:t>853</a:t>
                      </a:r>
                      <a:r>
                        <a:rPr lang="nl-BE" sz="2000" b="0" kern="1200" dirty="0" smtClean="0">
                          <a:solidFill>
                            <a:schemeClr val="tx1"/>
                          </a:solidFill>
                          <a:effectLst/>
                          <a:latin typeface="Calisto MT"/>
                          <a:ea typeface="+mn-ea"/>
                          <a:cs typeface="Calisto MT"/>
                        </a:rPr>
                        <a:t>.</a:t>
                      </a:r>
                      <a:r>
                        <a:rPr lang="uk-UA" sz="2000" b="0" kern="1200" dirty="0" smtClean="0">
                          <a:solidFill>
                            <a:schemeClr val="tx1"/>
                          </a:solidFill>
                          <a:effectLst/>
                          <a:latin typeface="Calisto MT"/>
                          <a:ea typeface="+mn-ea"/>
                          <a:cs typeface="Calisto MT"/>
                        </a:rPr>
                        <a:t>516</a:t>
                      </a:r>
                      <a:endParaRPr lang="nl-BE" sz="2000" b="0" kern="1200" dirty="0" smtClean="0">
                        <a:solidFill>
                          <a:schemeClr val="tx1"/>
                        </a:solidFill>
                        <a:effectLst/>
                        <a:latin typeface="Calisto MT"/>
                        <a:ea typeface="+mn-ea"/>
                        <a:cs typeface="Calisto M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b="0" kern="1200" dirty="0" smtClean="0">
                          <a:solidFill>
                            <a:schemeClr val="tx1"/>
                          </a:solidFill>
                          <a:effectLst/>
                          <a:latin typeface="Calisto MT"/>
                          <a:ea typeface="+mn-ea"/>
                          <a:cs typeface="Calisto MT"/>
                        </a:rPr>
                        <a:t>2.868.691</a:t>
                      </a:r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effectLst/>
                          <a:latin typeface="Calisto MT"/>
                          <a:ea typeface="+mn-ea"/>
                          <a:cs typeface="Calisto MT"/>
                        </a:rPr>
                        <a:t> </a:t>
                      </a:r>
                      <a:endParaRPr lang="uk-UA" sz="2000" dirty="0" smtClean="0">
                        <a:latin typeface="Calisto MT"/>
                        <a:cs typeface="Calisto MT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271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267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304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227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77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</a:tr>
            </a:tbl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Activités préparatoires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997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alisto MT" charset="0"/>
              </a:rPr>
              <a:t>Majoritaire à deux tours</a:t>
            </a:r>
          </a:p>
        </p:txBody>
      </p:sp>
      <p:sp>
        <p:nvSpPr>
          <p:cNvPr id="28674" name="Espace réservé du contenu 2"/>
          <p:cNvSpPr>
            <a:spLocks noGrp="1"/>
          </p:cNvSpPr>
          <p:nvPr>
            <p:ph idx="1"/>
          </p:nvPr>
        </p:nvSpPr>
        <p:spPr>
          <a:xfrm>
            <a:off x="900113" y="1584325"/>
            <a:ext cx="7345362" cy="3317875"/>
          </a:xfrm>
        </p:spPr>
        <p:txBody>
          <a:bodyPr>
            <a:normAutofit/>
          </a:bodyPr>
          <a:lstStyle/>
          <a:p>
            <a:pPr eaLnBrk="1" hangingPunct="1"/>
            <a:r>
              <a:rPr lang="fr-FR" dirty="0">
                <a:latin typeface="Calisto MT" charset="0"/>
              </a:rPr>
              <a:t>Si, au premier tour, </a:t>
            </a:r>
            <a:r>
              <a:rPr lang="fr-FR" dirty="0" err="1" smtClean="0">
                <a:latin typeface="Calisto MT" charset="0"/>
              </a:rPr>
              <a:t>quelqu</a:t>
            </a:r>
            <a:r>
              <a:rPr lang="nl-BE" dirty="0" smtClean="0">
                <a:latin typeface="Calisto MT" charset="0"/>
              </a:rPr>
              <a:t>’</a:t>
            </a:r>
            <a:r>
              <a:rPr lang="fr-FR" altLang="ja-JP" dirty="0" smtClean="0">
                <a:latin typeface="Calisto MT" charset="0"/>
              </a:rPr>
              <a:t>un </a:t>
            </a:r>
            <a:r>
              <a:rPr lang="fr-FR" altLang="ja-JP" dirty="0">
                <a:latin typeface="Calisto MT" charset="0"/>
              </a:rPr>
              <a:t>obtient </a:t>
            </a:r>
            <a:r>
              <a:rPr lang="fr-FR" altLang="ja-JP" b="1" dirty="0">
                <a:latin typeface="Calisto MT" charset="0"/>
              </a:rPr>
              <a:t>plus de la moitié</a:t>
            </a:r>
            <a:r>
              <a:rPr lang="fr-FR" altLang="ja-JP" dirty="0">
                <a:latin typeface="Calisto MT" charset="0"/>
              </a:rPr>
              <a:t> des votes, il est élu et il n</a:t>
            </a:r>
            <a:r>
              <a:rPr lang="ja-JP" altLang="fr-FR" dirty="0">
                <a:latin typeface="Calisto MT" charset="0"/>
              </a:rPr>
              <a:t>’</a:t>
            </a:r>
            <a:r>
              <a:rPr lang="fr-FR" altLang="ja-JP" dirty="0">
                <a:latin typeface="Calisto MT" charset="0"/>
              </a:rPr>
              <a:t>y a pas de second tour.</a:t>
            </a:r>
          </a:p>
          <a:p>
            <a:pPr eaLnBrk="1" hangingPunct="1"/>
            <a:r>
              <a:rPr lang="fr-FR" dirty="0">
                <a:latin typeface="Calisto MT" charset="0"/>
              </a:rPr>
              <a:t>Si personne </a:t>
            </a:r>
            <a:r>
              <a:rPr lang="fr-FR" dirty="0" smtClean="0">
                <a:latin typeface="Calisto MT" charset="0"/>
              </a:rPr>
              <a:t>n</a:t>
            </a:r>
            <a:r>
              <a:rPr lang="nl-BE" dirty="0" smtClean="0">
                <a:latin typeface="Calisto MT" charset="0"/>
              </a:rPr>
              <a:t>’</a:t>
            </a:r>
            <a:r>
              <a:rPr lang="fr-FR" altLang="ja-JP" dirty="0" smtClean="0">
                <a:latin typeface="Calisto MT" charset="0"/>
              </a:rPr>
              <a:t>obtient </a:t>
            </a:r>
            <a:r>
              <a:rPr lang="fr-FR" altLang="ja-JP" b="1" dirty="0">
                <a:latin typeface="Calisto MT" charset="0"/>
              </a:rPr>
              <a:t>plus de la moitié</a:t>
            </a:r>
            <a:r>
              <a:rPr lang="fr-FR" altLang="ja-JP" dirty="0">
                <a:latin typeface="Calisto MT" charset="0"/>
              </a:rPr>
              <a:t> des voix, il y a un second tour avec les (2,3 ou 4) meilleurs candidats (ou ceux qui ont dépassé un seuil (de 10%, de 12,5%) des votes valables ou des suffrages exprimés</a:t>
            </a:r>
            <a:endParaRPr lang="fr-FR" dirty="0">
              <a:latin typeface="Calisto MT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15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698" y="19842"/>
            <a:ext cx="6280484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95377" y="1269908"/>
            <a:ext cx="207280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France 2017:</a:t>
            </a:r>
          </a:p>
          <a:p>
            <a:endParaRPr lang="fr-FR" dirty="0"/>
          </a:p>
          <a:p>
            <a:r>
              <a:rPr lang="fr-FR" dirty="0" err="1" smtClean="0"/>
              <a:t>Macron</a:t>
            </a:r>
            <a:r>
              <a:rPr lang="fr-FR" dirty="0" smtClean="0"/>
              <a:t>: </a:t>
            </a:r>
          </a:p>
          <a:p>
            <a:endParaRPr lang="fr-FR" dirty="0"/>
          </a:p>
          <a:p>
            <a:r>
              <a:rPr lang="fr-FR" dirty="0" smtClean="0"/>
              <a:t>de 8 à 20 millions</a:t>
            </a:r>
          </a:p>
          <a:p>
            <a:endParaRPr lang="fr-FR" dirty="0" smtClean="0"/>
          </a:p>
          <a:p>
            <a:r>
              <a:rPr lang="fr-FR" dirty="0" smtClean="0"/>
              <a:t>Le Pen: </a:t>
            </a:r>
          </a:p>
          <a:p>
            <a:endParaRPr lang="fr-FR" dirty="0"/>
          </a:p>
          <a:p>
            <a:r>
              <a:rPr lang="fr-FR" dirty="0" smtClean="0"/>
              <a:t>De 7 à 10 millions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462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Fragilité de l’alignement des masses au XXIe siècle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Désidéologisation?</a:t>
            </a:r>
          </a:p>
          <a:p>
            <a:pPr lvl="1"/>
            <a:r>
              <a:rPr lang="fr-FR" dirty="0" smtClean="0"/>
              <a:t>Réseaux sociaux?</a:t>
            </a:r>
          </a:p>
          <a:p>
            <a:pPr lvl="2"/>
            <a:r>
              <a:rPr lang="fr-FR" dirty="0" smtClean="0"/>
              <a:t>Réactivité rapide</a:t>
            </a:r>
          </a:p>
          <a:p>
            <a:pPr lvl="2"/>
            <a:r>
              <a:rPr lang="fr-FR" dirty="0" smtClean="0"/>
              <a:t>Emotivité -&gt; « </a:t>
            </a:r>
            <a:r>
              <a:rPr lang="fr-FR" dirty="0" err="1" smtClean="0"/>
              <a:t>émocratie</a:t>
            </a:r>
            <a:r>
              <a:rPr lang="fr-FR" dirty="0" smtClean="0"/>
              <a:t> »</a:t>
            </a:r>
          </a:p>
          <a:p>
            <a:pPr lvl="2"/>
            <a:r>
              <a:rPr lang="fr-FR" dirty="0" smtClean="0"/>
              <a:t>Egalité et fragilité des opinions « éclairées »</a:t>
            </a:r>
          </a:p>
          <a:p>
            <a:pPr lvl="1"/>
            <a:r>
              <a:rPr lang="fr-FR" dirty="0" smtClean="0"/>
              <a:t>« Fin des idéologies »?</a:t>
            </a:r>
          </a:p>
          <a:p>
            <a:pPr lvl="2"/>
            <a:r>
              <a:rPr lang="fr-FR" dirty="0" smtClean="0"/>
              <a:t>1989:fin du bloc des droites antibolchévique, une génération</a:t>
            </a:r>
            <a:r>
              <a:rPr lang="mr-IN" dirty="0" smtClean="0"/>
              <a:t>…</a:t>
            </a:r>
            <a:endParaRPr lang="fr-FR" dirty="0"/>
          </a:p>
          <a:p>
            <a:r>
              <a:rPr lang="fr-FR" dirty="0" smtClean="0"/>
              <a:t>Idéologisation mais désaffiliation?</a:t>
            </a:r>
          </a:p>
          <a:p>
            <a:pPr lvl="1"/>
            <a:r>
              <a:rPr lang="fr-FR" dirty="0" smtClean="0"/>
              <a:t>Rapport confiance/méfiance, </a:t>
            </a:r>
          </a:p>
          <a:p>
            <a:pPr lvl="2"/>
            <a:r>
              <a:rPr lang="fr-FR" dirty="0" smtClean="0"/>
              <a:t>éduqués/peu éduqués, </a:t>
            </a:r>
          </a:p>
          <a:p>
            <a:pPr lvl="2"/>
            <a:r>
              <a:rPr lang="fr-FR" dirty="0" smtClean="0"/>
              <a:t>exclusivistes/</a:t>
            </a:r>
            <a:r>
              <a:rPr lang="fr-FR" dirty="0" err="1" smtClean="0"/>
              <a:t>inclusivistes</a:t>
            </a:r>
            <a:endParaRPr lang="fr-FR" dirty="0" smtClean="0"/>
          </a:p>
          <a:p>
            <a:pPr lvl="1"/>
            <a:endParaRPr lang="fr-FR" dirty="0" smtClean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3981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venir?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Vos questions?</a:t>
            </a:r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	Merci de votre écoute et de vos critiques.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5212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l’exposé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Démocratie</a:t>
            </a:r>
          </a:p>
          <a:p>
            <a:pPr lvl="1"/>
            <a:r>
              <a:rPr lang="fr-FR" dirty="0" smtClean="0"/>
              <a:t>Définition théorique</a:t>
            </a:r>
          </a:p>
          <a:p>
            <a:pPr lvl="1"/>
            <a:r>
              <a:rPr lang="fr-FR" dirty="0" smtClean="0"/>
              <a:t>Définition empirique</a:t>
            </a:r>
            <a:endParaRPr lang="fr-FR" dirty="0"/>
          </a:p>
          <a:p>
            <a:r>
              <a:rPr lang="fr-FR" dirty="0" smtClean="0"/>
              <a:t>Populisme</a:t>
            </a:r>
          </a:p>
          <a:p>
            <a:pPr lvl="1"/>
            <a:r>
              <a:rPr lang="fr-FR" dirty="0" smtClean="0"/>
              <a:t>Dénotation</a:t>
            </a:r>
          </a:p>
          <a:p>
            <a:pPr lvl="1"/>
            <a:r>
              <a:rPr lang="fr-FR" dirty="0" smtClean="0"/>
              <a:t>Connotation</a:t>
            </a:r>
          </a:p>
          <a:p>
            <a:r>
              <a:rPr lang="fr-FR" dirty="0" smtClean="0"/>
              <a:t>Démagogie et plèbe, élections et contrôle des masses</a:t>
            </a:r>
          </a:p>
          <a:p>
            <a:pPr lvl="1"/>
            <a:r>
              <a:rPr lang="fr-FR" dirty="0" smtClean="0"/>
              <a:t>Etat: monopole de la violence et monopole fiscal</a:t>
            </a:r>
          </a:p>
          <a:p>
            <a:pPr lvl="1"/>
            <a:r>
              <a:rPr lang="fr-FR" dirty="0" smtClean="0"/>
              <a:t>Confiance  et/ou méfiance </a:t>
            </a:r>
            <a:r>
              <a:rPr lang="fr-FR" dirty="0"/>
              <a:t>des élites </a:t>
            </a:r>
            <a:endParaRPr lang="fr-FR" dirty="0" smtClean="0"/>
          </a:p>
          <a:p>
            <a:pPr lvl="1"/>
            <a:r>
              <a:rPr lang="fr-FR" dirty="0" smtClean="0"/>
              <a:t>Désagrégation </a:t>
            </a:r>
            <a:r>
              <a:rPr lang="fr-FR" smtClean="0"/>
              <a:t>des partis de masse?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8495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0"/>
            <a:ext cx="4974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6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Démocratie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Démos: le peuple; </a:t>
            </a:r>
            <a:r>
              <a:rPr lang="fr-FR" dirty="0" err="1" smtClean="0"/>
              <a:t>cratos</a:t>
            </a:r>
            <a:r>
              <a:rPr lang="fr-FR" dirty="0" smtClean="0"/>
              <a:t>: le pouvoir</a:t>
            </a:r>
          </a:p>
          <a:p>
            <a:r>
              <a:rPr lang="fr-FR" dirty="0" smtClean="0"/>
              <a:t>XVIIIe siècle: </a:t>
            </a:r>
          </a:p>
          <a:p>
            <a:pPr lvl="1"/>
            <a:r>
              <a:rPr lang="fr-FR" dirty="0" smtClean="0"/>
              <a:t>Démocratie: tirage au sort, délibération directe</a:t>
            </a:r>
          </a:p>
          <a:p>
            <a:pPr lvl="1"/>
            <a:r>
              <a:rPr lang="fr-FR" dirty="0" smtClean="0"/>
              <a:t>Aristocratie: élections (les meilleurs sont choisis)</a:t>
            </a:r>
          </a:p>
          <a:p>
            <a:r>
              <a:rPr lang="fr-FR" dirty="0" smtClean="0"/>
              <a:t>XXe siècle: élargissement du suffrage</a:t>
            </a:r>
          </a:p>
          <a:p>
            <a:pPr lvl="1"/>
            <a:r>
              <a:rPr lang="fr-FR" dirty="0" smtClean="0"/>
              <a:t>Suffrage universel et représentation = démocratie indirecte</a:t>
            </a:r>
          </a:p>
          <a:p>
            <a:r>
              <a:rPr lang="fr-FR" dirty="0" smtClean="0"/>
              <a:t>Concurrence électorale, liberté expression 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413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Populisme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Dénotation: idéologie du peuple</a:t>
            </a:r>
          </a:p>
          <a:p>
            <a:r>
              <a:rPr lang="fr-FR" dirty="0" smtClean="0"/>
              <a:t>Connotation: </a:t>
            </a:r>
          </a:p>
          <a:p>
            <a:pPr lvl="1"/>
            <a:r>
              <a:rPr lang="fr-FR" dirty="0" smtClean="0"/>
              <a:t>« démagogie », </a:t>
            </a:r>
          </a:p>
          <a:p>
            <a:pPr lvl="1"/>
            <a:r>
              <a:rPr lang="fr-FR" dirty="0" smtClean="0"/>
              <a:t>dénonciation globale et sans nuance de l’</a:t>
            </a:r>
            <a:r>
              <a:rPr lang="fr-FR" i="1" dirty="0" smtClean="0"/>
              <a:t>establishment</a:t>
            </a:r>
          </a:p>
          <a:p>
            <a:pPr lvl="1"/>
            <a:r>
              <a:rPr lang="fr-FR" dirty="0" smtClean="0"/>
              <a:t>Propositions irréalistes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=&gt; question: « d’où parlez-vous? », quel critère de jugement?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831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« élections, pièges »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Stabilisation du système puis élargissement du suffrage</a:t>
            </a:r>
          </a:p>
          <a:p>
            <a:endParaRPr lang="fr-FR" dirty="0"/>
          </a:p>
          <a:p>
            <a:r>
              <a:rPr lang="fr-FR" dirty="0" smtClean="0"/>
              <a:t>Etat: </a:t>
            </a:r>
          </a:p>
          <a:p>
            <a:pPr lvl="1"/>
            <a:r>
              <a:rPr lang="fr-FR" dirty="0" smtClean="0"/>
              <a:t>Monopole violence</a:t>
            </a:r>
          </a:p>
          <a:p>
            <a:pPr lvl="1"/>
            <a:r>
              <a:rPr lang="fr-FR" dirty="0" smtClean="0"/>
              <a:t>Monopole fiscal</a:t>
            </a:r>
          </a:p>
          <a:p>
            <a:r>
              <a:rPr lang="fr-FR" dirty="0" smtClean="0"/>
              <a:t>« Concaténation des élites »: fusion et confiance mutuelle</a:t>
            </a:r>
          </a:p>
          <a:p>
            <a:endParaRPr lang="fr-FR" dirty="0"/>
          </a:p>
          <a:p>
            <a:r>
              <a:rPr lang="fr-FR" dirty="0" smtClean="0"/>
              <a:t>Partis de masse: fin du XIXe et XXe siècle.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886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« guerre de 14-18 »?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Elections et populisme:</a:t>
            </a:r>
          </a:p>
          <a:p>
            <a:endParaRPr lang="fr-FR" dirty="0"/>
          </a:p>
          <a:p>
            <a:r>
              <a:rPr lang="fr-FR" dirty="0" smtClean="0"/>
              <a:t>Quelques résultats: </a:t>
            </a:r>
          </a:p>
          <a:p>
            <a:pPr lvl="1"/>
            <a:r>
              <a:rPr lang="fr-FR" dirty="0" smtClean="0"/>
              <a:t>Allemagne</a:t>
            </a:r>
          </a:p>
          <a:p>
            <a:pPr lvl="1"/>
            <a:r>
              <a:rPr lang="fr-FR" dirty="0" smtClean="0"/>
              <a:t>Pays-Bas</a:t>
            </a:r>
          </a:p>
          <a:p>
            <a:pPr lvl="1"/>
            <a:r>
              <a:rPr lang="fr-FR" dirty="0" smtClean="0"/>
              <a:t>France</a:t>
            </a:r>
          </a:p>
          <a:p>
            <a:pPr lvl="1"/>
            <a:r>
              <a:rPr lang="fr-FR" dirty="0" err="1" smtClean="0"/>
              <a:t>Brexit</a:t>
            </a:r>
            <a:r>
              <a:rPr lang="fr-FR" dirty="0" smtClean="0"/>
              <a:t>, juin 2016: 51,9%</a:t>
            </a:r>
          </a:p>
          <a:p>
            <a:pPr lvl="1"/>
            <a:r>
              <a:rPr lang="fr-FR" dirty="0" smtClean="0"/>
              <a:t>USA, octobre 2016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1180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Allemagne, 2017</a:t>
            </a:r>
            <a:endParaRPr lang="fr-FR" dirty="0"/>
          </a:p>
        </p:txBody>
      </p:sp>
      <p:pic>
        <p:nvPicPr>
          <p:cNvPr id="8" name="Imag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545" y="1964012"/>
            <a:ext cx="5756910" cy="3988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7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Allemagne, 2017 </a:t>
            </a:r>
            <a:r>
              <a:rPr lang="fr-FR" dirty="0"/>
              <a:t>%</a:t>
            </a:r>
          </a:p>
        </p:txBody>
      </p:sp>
      <p:pic>
        <p:nvPicPr>
          <p:cNvPr id="3" name="Ima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545" y="2011299"/>
            <a:ext cx="5756910" cy="4140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79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Allemagne, 2017, évolution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545" y="1955381"/>
            <a:ext cx="5756910" cy="3617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367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el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Selle.thmx</Template>
  <TotalTime>5175</TotalTime>
  <Words>400</Words>
  <Application>Microsoft Macintosh PowerPoint</Application>
  <PresentationFormat>Présentation à l'écran (4:3)</PresentationFormat>
  <Paragraphs>155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Selle</vt:lpstr>
      <vt:lpstr>Démocratie et populisme</vt:lpstr>
      <vt:lpstr>Plan de l’exposé</vt:lpstr>
      <vt:lpstr>Démocratie</vt:lpstr>
      <vt:lpstr>Populisme</vt:lpstr>
      <vt:lpstr>« élections, pièges » ?</vt:lpstr>
      <vt:lpstr>« guerre de 14-18 »?</vt:lpstr>
      <vt:lpstr>Allemagne, 2017</vt:lpstr>
      <vt:lpstr>Allemagne, 2017 %</vt:lpstr>
      <vt:lpstr>Allemagne, 2017, évolution</vt:lpstr>
      <vt:lpstr>Allemagne, coalitions possibles</vt:lpstr>
      <vt:lpstr>Pays-Bas, 2017, élections</vt:lpstr>
      <vt:lpstr>Pays-Bas, 2017, sièges</vt:lpstr>
      <vt:lpstr>Déformations au Royaume uni</vt:lpstr>
      <vt:lpstr>Présentation PowerPoint</vt:lpstr>
      <vt:lpstr>Majoritaire à deux degrés:  USA: 4 élections/58 = 7%</vt:lpstr>
      <vt:lpstr>Majoritaire à deux tours</vt:lpstr>
      <vt:lpstr>Présentation PowerPoint</vt:lpstr>
      <vt:lpstr>Fragilité de l’alignement des masses au XXIe siècle</vt:lpstr>
      <vt:lpstr>A venir?</vt:lpstr>
      <vt:lpstr>Présentation PowerPoint</vt:lpstr>
    </vt:vector>
  </TitlesOfParts>
  <Company>ULg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Démocratie et populisme</dc:title>
  <dc:creator>Pierre Verjans</dc:creator>
  <cp:lastModifiedBy>Pierre Verjans</cp:lastModifiedBy>
  <cp:revision>13</cp:revision>
  <dcterms:created xsi:type="dcterms:W3CDTF">2017-11-28T17:53:29Z</dcterms:created>
  <dcterms:modified xsi:type="dcterms:W3CDTF">2017-12-03T11:50:32Z</dcterms:modified>
</cp:coreProperties>
</file>