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1" r:id="rId2"/>
    <p:sldId id="257" r:id="rId3"/>
    <p:sldId id="259" r:id="rId4"/>
    <p:sldId id="264" r:id="rId5"/>
    <p:sldId id="266" r:id="rId6"/>
    <p:sldId id="258" r:id="rId7"/>
    <p:sldId id="269" r:id="rId8"/>
    <p:sldId id="267" r:id="rId9"/>
    <p:sldId id="262" r:id="rId10"/>
    <p:sldId id="268" r:id="rId11"/>
    <p:sldId id="261" r:id="rId12"/>
    <p:sldId id="270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5" d="100"/>
          <a:sy n="65" d="100"/>
        </p:scale>
        <p:origin x="-1452" y="-102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DC123D-5CE6-4049-AD31-8E3612507EC0}" type="doc">
      <dgm:prSet loTypeId="urn:microsoft.com/office/officeart/2005/8/layout/cycle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D143E0C-944E-CD4C-86A1-E42C6662301A}">
      <dgm:prSet phldrT="[Texte]" custT="1"/>
      <dgm:spPr>
        <a:solidFill>
          <a:schemeClr val="tx1">
            <a:lumMod val="75000"/>
            <a:lumOff val="25000"/>
          </a:schemeClr>
        </a:solidFill>
        <a:ln>
          <a:solidFill>
            <a:schemeClr val="bg1">
              <a:lumMod val="65000"/>
            </a:schemeClr>
          </a:solidFill>
        </a:ln>
        <a:effectLst/>
      </dgm:spPr>
      <dgm:t>
        <a:bodyPr/>
        <a:lstStyle/>
        <a:p>
          <a:r>
            <a:rPr lang="fr-FR" sz="1000" b="0" i="0">
              <a:solidFill>
                <a:schemeClr val="bg1">
                  <a:lumMod val="85000"/>
                </a:schemeClr>
              </a:solidFill>
              <a:latin typeface="Helvetica Neue Light"/>
              <a:cs typeface="Helvetica Neue Light"/>
            </a:rPr>
            <a:t>Fed by knowledge</a:t>
          </a:r>
        </a:p>
      </dgm:t>
    </dgm:pt>
    <dgm:pt modelId="{1B9E8377-E06E-CE47-B996-0EFC353B2D35}" type="parTrans" cxnId="{73D3B324-3D08-9D4B-9A11-BE8B875146DD}">
      <dgm:prSet/>
      <dgm:spPr/>
      <dgm:t>
        <a:bodyPr/>
        <a:lstStyle/>
        <a:p>
          <a:endParaRPr lang="fr-FR"/>
        </a:p>
      </dgm:t>
    </dgm:pt>
    <dgm:pt modelId="{31A9CEC7-5FC2-FB40-82FB-A725ADEED33A}" type="sibTrans" cxnId="{73D3B324-3D08-9D4B-9A11-BE8B875146DD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fr-FR"/>
        </a:p>
      </dgm:t>
    </dgm:pt>
    <dgm:pt modelId="{8D9854F3-43DD-174F-B08D-5973F185A0F4}">
      <dgm:prSet phldrT="[Texte]" custT="1"/>
      <dgm:spPr>
        <a:solidFill>
          <a:schemeClr val="tx1">
            <a:lumMod val="75000"/>
            <a:lumOff val="25000"/>
          </a:schemeClr>
        </a:solidFill>
        <a:ln>
          <a:solidFill>
            <a:schemeClr val="bg1">
              <a:lumMod val="65000"/>
            </a:schemeClr>
          </a:solidFill>
        </a:ln>
        <a:effectLst/>
      </dgm:spPr>
      <dgm:t>
        <a:bodyPr/>
        <a:lstStyle/>
        <a:p>
          <a:r>
            <a:rPr lang="fr-FR" sz="1000" b="0" i="0">
              <a:solidFill>
                <a:schemeClr val="bg1">
                  <a:lumMod val="85000"/>
                </a:schemeClr>
              </a:solidFill>
              <a:latin typeface="Helvetica Neue Light"/>
              <a:cs typeface="Helvetica Neue Light"/>
            </a:rPr>
            <a:t>Inclusive and participatory</a:t>
          </a:r>
        </a:p>
      </dgm:t>
    </dgm:pt>
    <dgm:pt modelId="{6EBD867E-CFBB-B348-98C8-EC75C51C2AA9}" type="parTrans" cxnId="{283F93E0-1266-2C45-BDD7-003976DFED71}">
      <dgm:prSet/>
      <dgm:spPr/>
      <dgm:t>
        <a:bodyPr/>
        <a:lstStyle/>
        <a:p>
          <a:endParaRPr lang="fr-FR"/>
        </a:p>
      </dgm:t>
    </dgm:pt>
    <dgm:pt modelId="{9C3F0488-865D-8747-9A0B-E0B599799B14}" type="sibTrans" cxnId="{283F93E0-1266-2C45-BDD7-003976DFED71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fr-FR"/>
        </a:p>
      </dgm:t>
    </dgm:pt>
    <dgm:pt modelId="{1717A76A-F860-A541-8A65-76D22397B09F}">
      <dgm:prSet phldrT="[Texte]" custT="1"/>
      <dgm:spPr>
        <a:solidFill>
          <a:schemeClr val="tx1">
            <a:lumMod val="75000"/>
            <a:lumOff val="25000"/>
          </a:schemeClr>
        </a:solidFill>
        <a:ln>
          <a:solidFill>
            <a:schemeClr val="bg1">
              <a:lumMod val="65000"/>
            </a:schemeClr>
          </a:solidFill>
        </a:ln>
        <a:effectLst/>
      </dgm:spPr>
      <dgm:t>
        <a:bodyPr/>
        <a:lstStyle/>
        <a:p>
          <a:r>
            <a:rPr lang="fr-FR" sz="1000" b="0" i="0">
              <a:solidFill>
                <a:schemeClr val="bg1">
                  <a:lumMod val="85000"/>
                </a:schemeClr>
              </a:solidFill>
              <a:latin typeface="Helvetica Neue Light"/>
              <a:cs typeface="Helvetica Neue Light"/>
            </a:rPr>
            <a:t>Led by MoH</a:t>
          </a:r>
        </a:p>
      </dgm:t>
    </dgm:pt>
    <dgm:pt modelId="{2116612D-A95D-A24E-821B-2A789D72E609}" type="parTrans" cxnId="{1B20BA90-AE8C-2343-B5B8-352EC08C32DA}">
      <dgm:prSet/>
      <dgm:spPr/>
      <dgm:t>
        <a:bodyPr/>
        <a:lstStyle/>
        <a:p>
          <a:endParaRPr lang="fr-FR"/>
        </a:p>
      </dgm:t>
    </dgm:pt>
    <dgm:pt modelId="{CC67EC5B-7A16-5543-A651-11C40328397D}" type="sibTrans" cxnId="{1B20BA90-AE8C-2343-B5B8-352EC08C32DA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fr-FR"/>
        </a:p>
      </dgm:t>
    </dgm:pt>
    <dgm:pt modelId="{C6A50D35-B803-FE4C-8491-6E19F0924A55}" type="pres">
      <dgm:prSet presAssocID="{2FDC123D-5CE6-4049-AD31-8E3612507EC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E64E14C-8B2B-BA4B-9E18-BDA66E5CE1B3}" type="pres">
      <dgm:prSet presAssocID="{BD143E0C-944E-CD4C-86A1-E42C6662301A}" presName="node" presStyleLbl="node1" presStyleIdx="0" presStyleCnt="3" custScaleX="93215" custScaleY="54679" custRadScaleRad="83856" custRadScaleInc="-27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27766A-414B-8140-9E73-791B7556C075}" type="pres">
      <dgm:prSet presAssocID="{BD143E0C-944E-CD4C-86A1-E42C6662301A}" presName="spNode" presStyleCnt="0"/>
      <dgm:spPr/>
    </dgm:pt>
    <dgm:pt modelId="{2B360E70-B55B-A441-B1F2-8486EAA447D3}" type="pres">
      <dgm:prSet presAssocID="{31A9CEC7-5FC2-FB40-82FB-A725ADEED33A}" presName="sibTrans" presStyleLbl="sibTrans1D1" presStyleIdx="0" presStyleCnt="3"/>
      <dgm:spPr/>
      <dgm:t>
        <a:bodyPr/>
        <a:lstStyle/>
        <a:p>
          <a:endParaRPr lang="fr-FR"/>
        </a:p>
      </dgm:t>
    </dgm:pt>
    <dgm:pt modelId="{9570CA3C-BA7E-F741-90DB-D28B44DF9925}" type="pres">
      <dgm:prSet presAssocID="{8D9854F3-43DD-174F-B08D-5973F185A0F4}" presName="node" presStyleLbl="node1" presStyleIdx="1" presStyleCnt="3" custScaleX="78227" custScaleY="66207" custRadScaleRad="95937" custRadScaleInc="443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469D41-290A-B940-AD8D-0DCBECD8ED64}" type="pres">
      <dgm:prSet presAssocID="{8D9854F3-43DD-174F-B08D-5973F185A0F4}" presName="spNode" presStyleCnt="0"/>
      <dgm:spPr/>
    </dgm:pt>
    <dgm:pt modelId="{DC1495F4-F4D4-434B-80C1-B863A9F99F57}" type="pres">
      <dgm:prSet presAssocID="{9C3F0488-865D-8747-9A0B-E0B599799B14}" presName="sibTrans" presStyleLbl="sibTrans1D1" presStyleIdx="1" presStyleCnt="3"/>
      <dgm:spPr/>
      <dgm:t>
        <a:bodyPr/>
        <a:lstStyle/>
        <a:p>
          <a:endParaRPr lang="fr-FR"/>
        </a:p>
      </dgm:t>
    </dgm:pt>
    <dgm:pt modelId="{ED956F1B-722A-E944-B9E1-9B8CEC638219}" type="pres">
      <dgm:prSet presAssocID="{1717A76A-F860-A541-8A65-76D22397B09F}" presName="node" presStyleLbl="node1" presStyleIdx="2" presStyleCnt="3" custScaleX="91858" custScaleY="67540" custRadScaleRad="100406" custRadScaleInc="-3586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156A4B-E9B5-7C41-AFF8-360A12BE3108}" type="pres">
      <dgm:prSet presAssocID="{1717A76A-F860-A541-8A65-76D22397B09F}" presName="spNode" presStyleCnt="0"/>
      <dgm:spPr/>
    </dgm:pt>
    <dgm:pt modelId="{096E7204-7BE0-494E-A360-850A609646F8}" type="pres">
      <dgm:prSet presAssocID="{CC67EC5B-7A16-5543-A651-11C40328397D}" presName="sibTrans" presStyleLbl="sibTrans1D1" presStyleIdx="2" presStyleCnt="3"/>
      <dgm:spPr/>
      <dgm:t>
        <a:bodyPr/>
        <a:lstStyle/>
        <a:p>
          <a:endParaRPr lang="fr-FR"/>
        </a:p>
      </dgm:t>
    </dgm:pt>
  </dgm:ptLst>
  <dgm:cxnLst>
    <dgm:cxn modelId="{53E1A7B9-C10B-FA49-80DD-F901E996EFC9}" type="presOf" srcId="{9C3F0488-865D-8747-9A0B-E0B599799B14}" destId="{DC1495F4-F4D4-434B-80C1-B863A9F99F57}" srcOrd="0" destOrd="0" presId="urn:microsoft.com/office/officeart/2005/8/layout/cycle6"/>
    <dgm:cxn modelId="{9E79158D-E9CE-AD4F-BAEE-9ED2DBDBF302}" type="presOf" srcId="{31A9CEC7-5FC2-FB40-82FB-A725ADEED33A}" destId="{2B360E70-B55B-A441-B1F2-8486EAA447D3}" srcOrd="0" destOrd="0" presId="urn:microsoft.com/office/officeart/2005/8/layout/cycle6"/>
    <dgm:cxn modelId="{4D9CA1F3-EFBE-5E44-885C-2B63653AF0B8}" type="presOf" srcId="{8D9854F3-43DD-174F-B08D-5973F185A0F4}" destId="{9570CA3C-BA7E-F741-90DB-D28B44DF9925}" srcOrd="0" destOrd="0" presId="urn:microsoft.com/office/officeart/2005/8/layout/cycle6"/>
    <dgm:cxn modelId="{D31234BC-388C-864A-BC9B-BFBDAF1F549E}" type="presOf" srcId="{1717A76A-F860-A541-8A65-76D22397B09F}" destId="{ED956F1B-722A-E944-B9E1-9B8CEC638219}" srcOrd="0" destOrd="0" presId="urn:microsoft.com/office/officeart/2005/8/layout/cycle6"/>
    <dgm:cxn modelId="{35D17DF4-5039-6C43-8A62-6EC3EAE43490}" type="presOf" srcId="{CC67EC5B-7A16-5543-A651-11C40328397D}" destId="{096E7204-7BE0-494E-A360-850A609646F8}" srcOrd="0" destOrd="0" presId="urn:microsoft.com/office/officeart/2005/8/layout/cycle6"/>
    <dgm:cxn modelId="{C027D9F5-0843-884B-A75A-A410575C290B}" type="presOf" srcId="{2FDC123D-5CE6-4049-AD31-8E3612507EC0}" destId="{C6A50D35-B803-FE4C-8491-6E19F0924A55}" srcOrd="0" destOrd="0" presId="urn:microsoft.com/office/officeart/2005/8/layout/cycle6"/>
    <dgm:cxn modelId="{1B20BA90-AE8C-2343-B5B8-352EC08C32DA}" srcId="{2FDC123D-5CE6-4049-AD31-8E3612507EC0}" destId="{1717A76A-F860-A541-8A65-76D22397B09F}" srcOrd="2" destOrd="0" parTransId="{2116612D-A95D-A24E-821B-2A789D72E609}" sibTransId="{CC67EC5B-7A16-5543-A651-11C40328397D}"/>
    <dgm:cxn modelId="{73D3B324-3D08-9D4B-9A11-BE8B875146DD}" srcId="{2FDC123D-5CE6-4049-AD31-8E3612507EC0}" destId="{BD143E0C-944E-CD4C-86A1-E42C6662301A}" srcOrd="0" destOrd="0" parTransId="{1B9E8377-E06E-CE47-B996-0EFC353B2D35}" sibTransId="{31A9CEC7-5FC2-FB40-82FB-A725ADEED33A}"/>
    <dgm:cxn modelId="{F7028015-BD17-6140-B407-45B3F5F02B05}" type="presOf" srcId="{BD143E0C-944E-CD4C-86A1-E42C6662301A}" destId="{6E64E14C-8B2B-BA4B-9E18-BDA66E5CE1B3}" srcOrd="0" destOrd="0" presId="urn:microsoft.com/office/officeart/2005/8/layout/cycle6"/>
    <dgm:cxn modelId="{283F93E0-1266-2C45-BDD7-003976DFED71}" srcId="{2FDC123D-5CE6-4049-AD31-8E3612507EC0}" destId="{8D9854F3-43DD-174F-B08D-5973F185A0F4}" srcOrd="1" destOrd="0" parTransId="{6EBD867E-CFBB-B348-98C8-EC75C51C2AA9}" sibTransId="{9C3F0488-865D-8747-9A0B-E0B599799B14}"/>
    <dgm:cxn modelId="{46784D6C-3B6C-954E-A1BD-FE846E7BF69E}" type="presParOf" srcId="{C6A50D35-B803-FE4C-8491-6E19F0924A55}" destId="{6E64E14C-8B2B-BA4B-9E18-BDA66E5CE1B3}" srcOrd="0" destOrd="0" presId="urn:microsoft.com/office/officeart/2005/8/layout/cycle6"/>
    <dgm:cxn modelId="{3D9B38AD-114C-C040-99E6-CD19D7463C6E}" type="presParOf" srcId="{C6A50D35-B803-FE4C-8491-6E19F0924A55}" destId="{BA27766A-414B-8140-9E73-791B7556C075}" srcOrd="1" destOrd="0" presId="urn:microsoft.com/office/officeart/2005/8/layout/cycle6"/>
    <dgm:cxn modelId="{1181EF0E-445F-1F45-804D-E1E1328CEA0B}" type="presParOf" srcId="{C6A50D35-B803-FE4C-8491-6E19F0924A55}" destId="{2B360E70-B55B-A441-B1F2-8486EAA447D3}" srcOrd="2" destOrd="0" presId="urn:microsoft.com/office/officeart/2005/8/layout/cycle6"/>
    <dgm:cxn modelId="{D598A3C8-60F7-0B47-9B2E-60464812DE13}" type="presParOf" srcId="{C6A50D35-B803-FE4C-8491-6E19F0924A55}" destId="{9570CA3C-BA7E-F741-90DB-D28B44DF9925}" srcOrd="3" destOrd="0" presId="urn:microsoft.com/office/officeart/2005/8/layout/cycle6"/>
    <dgm:cxn modelId="{3E4A49A8-3C3C-564B-BA5E-50557AF12B99}" type="presParOf" srcId="{C6A50D35-B803-FE4C-8491-6E19F0924A55}" destId="{63469D41-290A-B940-AD8D-0DCBECD8ED64}" srcOrd="4" destOrd="0" presId="urn:microsoft.com/office/officeart/2005/8/layout/cycle6"/>
    <dgm:cxn modelId="{0A723623-5788-704F-9579-458187BD49D1}" type="presParOf" srcId="{C6A50D35-B803-FE4C-8491-6E19F0924A55}" destId="{DC1495F4-F4D4-434B-80C1-B863A9F99F57}" srcOrd="5" destOrd="0" presId="urn:microsoft.com/office/officeart/2005/8/layout/cycle6"/>
    <dgm:cxn modelId="{C5779E2A-274D-E74D-A8A5-022F3FCAD710}" type="presParOf" srcId="{C6A50D35-B803-FE4C-8491-6E19F0924A55}" destId="{ED956F1B-722A-E944-B9E1-9B8CEC638219}" srcOrd="6" destOrd="0" presId="urn:microsoft.com/office/officeart/2005/8/layout/cycle6"/>
    <dgm:cxn modelId="{27B4A6F9-4C42-554C-8989-25A3F436603F}" type="presParOf" srcId="{C6A50D35-B803-FE4C-8491-6E19F0924A55}" destId="{83156A4B-E9B5-7C41-AFF8-360A12BE3108}" srcOrd="7" destOrd="0" presId="urn:microsoft.com/office/officeart/2005/8/layout/cycle6"/>
    <dgm:cxn modelId="{BFEFF817-929E-5644-9EC3-71CDB3890637}" type="presParOf" srcId="{C6A50D35-B803-FE4C-8491-6E19F0924A55}" destId="{096E7204-7BE0-494E-A360-850A609646F8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4E14C-8B2B-BA4B-9E18-BDA66E5CE1B3}">
      <dsp:nvSpPr>
        <dsp:cNvPr id="0" name=""/>
        <dsp:cNvSpPr/>
      </dsp:nvSpPr>
      <dsp:spPr>
        <a:xfrm>
          <a:off x="1431913" y="256040"/>
          <a:ext cx="1112011" cy="423991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>
          <a:solidFill>
            <a:schemeClr val="bg1">
              <a:lumMod val="6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i="0" kern="1200">
              <a:solidFill>
                <a:schemeClr val="bg1">
                  <a:lumMod val="85000"/>
                </a:schemeClr>
              </a:solidFill>
              <a:latin typeface="Helvetica Neue Light"/>
              <a:cs typeface="Helvetica Neue Light"/>
            </a:rPr>
            <a:t>Fed by knowledge</a:t>
          </a:r>
        </a:p>
      </dsp:txBody>
      <dsp:txXfrm>
        <a:off x="1452611" y="276738"/>
        <a:ext cx="1070615" cy="382595"/>
      </dsp:txXfrm>
    </dsp:sp>
    <dsp:sp modelId="{2B360E70-B55B-A441-B1F2-8486EAA447D3}">
      <dsp:nvSpPr>
        <dsp:cNvPr id="0" name=""/>
        <dsp:cNvSpPr/>
      </dsp:nvSpPr>
      <dsp:spPr>
        <a:xfrm>
          <a:off x="866473" y="431212"/>
          <a:ext cx="2067536" cy="2067536"/>
        </a:xfrm>
        <a:custGeom>
          <a:avLst/>
          <a:gdLst/>
          <a:ahLst/>
          <a:cxnLst/>
          <a:rect l="0" t="0" r="0" b="0"/>
          <a:pathLst>
            <a:path>
              <a:moveTo>
                <a:pt x="1686814" y="232389"/>
              </a:moveTo>
              <a:arcTo wR="1033768" hR="1033768" stAng="18550601" swAng="4185874"/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0CA3C-BA7E-F741-90DB-D28B44DF9925}">
      <dsp:nvSpPr>
        <dsp:cNvPr id="0" name=""/>
        <dsp:cNvSpPr/>
      </dsp:nvSpPr>
      <dsp:spPr>
        <a:xfrm>
          <a:off x="2205168" y="1811886"/>
          <a:ext cx="933211" cy="513382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>
          <a:solidFill>
            <a:schemeClr val="bg1">
              <a:lumMod val="6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i="0" kern="1200">
              <a:solidFill>
                <a:schemeClr val="bg1">
                  <a:lumMod val="85000"/>
                </a:schemeClr>
              </a:solidFill>
              <a:latin typeface="Helvetica Neue Light"/>
              <a:cs typeface="Helvetica Neue Light"/>
            </a:rPr>
            <a:t>Inclusive and participatory</a:t>
          </a:r>
        </a:p>
      </dsp:txBody>
      <dsp:txXfrm>
        <a:off x="2230229" y="1836947"/>
        <a:ext cx="883089" cy="463260"/>
      </dsp:txXfrm>
    </dsp:sp>
    <dsp:sp modelId="{DC1495F4-F4D4-434B-80C1-B863A9F99F57}">
      <dsp:nvSpPr>
        <dsp:cNvPr id="0" name=""/>
        <dsp:cNvSpPr/>
      </dsp:nvSpPr>
      <dsp:spPr>
        <a:xfrm>
          <a:off x="880165" y="280364"/>
          <a:ext cx="2067536" cy="2067536"/>
        </a:xfrm>
        <a:custGeom>
          <a:avLst/>
          <a:gdLst/>
          <a:ahLst/>
          <a:cxnLst/>
          <a:rect l="0" t="0" r="0" b="0"/>
          <a:pathLst>
            <a:path>
              <a:moveTo>
                <a:pt x="1320000" y="2027120"/>
              </a:moveTo>
              <a:arcTo wR="1033768" hR="1033768" stAng="4435547" swAng="1716601"/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956F1B-722A-E944-B9E1-9B8CEC638219}">
      <dsp:nvSpPr>
        <dsp:cNvPr id="0" name=""/>
        <dsp:cNvSpPr/>
      </dsp:nvSpPr>
      <dsp:spPr>
        <a:xfrm>
          <a:off x="714396" y="1798394"/>
          <a:ext cx="1095823" cy="523718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>
          <a:solidFill>
            <a:schemeClr val="bg1">
              <a:lumMod val="6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i="0" kern="1200">
              <a:solidFill>
                <a:schemeClr val="bg1">
                  <a:lumMod val="85000"/>
                </a:schemeClr>
              </a:solidFill>
              <a:latin typeface="Helvetica Neue Light"/>
              <a:cs typeface="Helvetica Neue Light"/>
            </a:rPr>
            <a:t>Led by MoH</a:t>
          </a:r>
        </a:p>
      </dsp:txBody>
      <dsp:txXfrm>
        <a:off x="739962" y="1823960"/>
        <a:ext cx="1044691" cy="472586"/>
      </dsp:txXfrm>
    </dsp:sp>
    <dsp:sp modelId="{096E7204-7BE0-494E-A360-850A609646F8}">
      <dsp:nvSpPr>
        <dsp:cNvPr id="0" name=""/>
        <dsp:cNvSpPr/>
      </dsp:nvSpPr>
      <dsp:spPr>
        <a:xfrm>
          <a:off x="1032004" y="466400"/>
          <a:ext cx="2067536" cy="2067536"/>
        </a:xfrm>
        <a:custGeom>
          <a:avLst/>
          <a:gdLst/>
          <a:ahLst/>
          <a:cxnLst/>
          <a:rect l="0" t="0" r="0" b="0"/>
          <a:pathLst>
            <a:path>
              <a:moveTo>
                <a:pt x="40625" y="1320724"/>
              </a:moveTo>
              <a:arcTo wR="1033768" hR="1033768" stAng="9833042" swAng="4077843"/>
            </a:path>
          </a:pathLst>
        </a:custGeom>
        <a:noFill/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B7DF2-A5C1-BB4F-BF4C-0D7642D7FAA4}" type="datetimeFigureOut">
              <a:rPr lang="fr-FR"/>
              <a:pPr/>
              <a:t>03/11/2017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9AA6C-6D4F-6540-81A6-8F6FD518F382}" type="slidenum">
              <a:rPr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24685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7B751-F2ED-BD4A-85A8-35318365E991}" type="datetimeFigureOut">
              <a:rPr lang="fr-FR" smtClean="0"/>
              <a:pPr/>
              <a:t>03/11/2017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88C9B-36CC-094B-A735-49D73A9560DE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182913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Les questions qui servent de fil conducteur 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what respects and why have realist methods been useful?</a:t>
            </a:r>
            <a:r>
              <a:rPr lang="fr-FR" dirty="0" smtClean="0">
                <a:effectLst/>
              </a:rPr>
              <a:t>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88C9B-36CC-094B-A735-49D73A9560DE}" type="slidenum">
              <a:rPr lang="fr-CA" smtClean="0"/>
              <a:pPr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7540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fr-CA"/>
          </a:p>
        </p:txBody>
      </p:sp>
      <p:sp>
        <p:nvSpPr>
          <p:cNvPr id="33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ABE24A-5714-2443-9419-9432A490DB17}" type="slidenum">
              <a:rPr lang="fr-CA">
                <a:latin typeface="Calibri" pitchFamily="-112" charset="0"/>
              </a:rPr>
              <a:pPr/>
              <a:t>5</a:t>
            </a:fld>
            <a:endParaRPr lang="fr-CA">
              <a:latin typeface="Calibri" pitchFamily="-11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EAA1-0D30-5B48-9AC0-AE05C47C685D}" type="datetime1">
              <a:rPr lang="en-US"/>
              <a:pPr/>
              <a:t>11/3/2017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71E8-65E0-F144-B2E1-E4A59DA009A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1019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9A99-FFCF-9D4E-813F-AE6F988FACDB}" type="datetime1">
              <a:rPr lang="en-US"/>
              <a:pPr/>
              <a:t>11/3/2017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71E8-65E0-F144-B2E1-E4A59DA009A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076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C161-672B-4440-B835-CEE0CE7C527E}" type="datetime1">
              <a:rPr lang="en-US"/>
              <a:pPr/>
              <a:t>11/3/2017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71E8-65E0-F144-B2E1-E4A59DA009A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333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2CCA-C7DF-CA42-8EE5-D70A81FB383F}" type="datetime1">
              <a:rPr lang="en-US"/>
              <a:pPr/>
              <a:t>11/3/2017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71E8-65E0-F144-B2E1-E4A59DA009A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999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095C-E91C-F943-AA3F-A92B3E67C8C1}" type="datetime1">
              <a:rPr lang="en-US"/>
              <a:pPr/>
              <a:t>11/3/2017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71E8-65E0-F144-B2E1-E4A59DA009A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889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D11F-0F40-BB46-A374-6B43C9D091A4}" type="datetime1">
              <a:rPr lang="en-US"/>
              <a:pPr/>
              <a:t>11/3/2017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71E8-65E0-F144-B2E1-E4A59DA009A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794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8084-60BE-E449-AFFA-0D318F45E1BA}" type="datetime1">
              <a:rPr lang="en-US"/>
              <a:pPr/>
              <a:t>11/3/2017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71E8-65E0-F144-B2E1-E4A59DA009A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216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E5E2-57D5-624B-9958-B4C88BC5D9FB}" type="datetime1">
              <a:rPr lang="en-US"/>
              <a:pPr/>
              <a:t>11/3/2017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71E8-65E0-F144-B2E1-E4A59DA009A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18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215F-C170-394D-BF8B-C1AA2225F376}" type="datetime1">
              <a:rPr lang="en-US"/>
              <a:pPr/>
              <a:t>11/3/2017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71E8-65E0-F144-B2E1-E4A59DA009A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117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663A-A2F3-B74B-AC89-56C47E939B22}" type="datetime1">
              <a:rPr lang="en-US"/>
              <a:pPr/>
              <a:t>11/3/2017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71E8-65E0-F144-B2E1-E4A59DA009A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353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CA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C581-BCBB-BD41-8E86-74412E608609}" type="datetime1">
              <a:rPr lang="en-US"/>
              <a:pPr/>
              <a:t>11/3/2017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71E8-65E0-F144-B2E1-E4A59DA009A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617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A46F6-5C87-F643-B57B-CF041CE8EEB0}" type="datetime1">
              <a:rPr lang="en-US"/>
              <a:pPr/>
              <a:t>11/3/2017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371E8-65E0-F144-B2E1-E4A59DA009AD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286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10341462449969894002856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 trans="69000"/>
                    </a14:imgEffect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3375" y="-213374"/>
            <a:ext cx="2147975" cy="257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268363"/>
            <a:ext cx="9144000" cy="1179870"/>
          </a:xfrm>
        </p:spPr>
        <p:txBody>
          <a:bodyPr>
            <a:noAutofit/>
          </a:bodyPr>
          <a:lstStyle/>
          <a:p>
            <a:pPr algn="r">
              <a:spcAft>
                <a:spcPts val="5400"/>
              </a:spcAft>
            </a:pPr>
            <a:r>
              <a:rPr lang="fr-FR" sz="3200" dirty="0" err="1">
                <a:latin typeface="+mn-lt"/>
                <a:ea typeface="+mn-ea"/>
                <a:cs typeface="+mn-cs"/>
              </a:rPr>
              <a:t>Supporting</a:t>
            </a:r>
            <a:r>
              <a:rPr lang="fr-FR" sz="3200" dirty="0">
                <a:latin typeface="+mn-lt"/>
                <a:ea typeface="+mn-ea"/>
                <a:cs typeface="+mn-cs"/>
              </a:rPr>
              <a:t> </a:t>
            </a:r>
            <a:r>
              <a:rPr lang="fr-FR" sz="3200" dirty="0" err="1">
                <a:latin typeface="+mn-lt"/>
                <a:ea typeface="+mn-ea"/>
                <a:cs typeface="+mn-cs"/>
              </a:rPr>
              <a:t>policy</a:t>
            </a:r>
            <a:r>
              <a:rPr lang="fr-FR" sz="3200" dirty="0">
                <a:latin typeface="+mn-lt"/>
                <a:ea typeface="+mn-ea"/>
                <a:cs typeface="+mn-cs"/>
              </a:rPr>
              <a:t> dialogue for </a:t>
            </a:r>
            <a:r>
              <a:rPr lang="fr-FR" sz="3200" dirty="0" err="1" smtClean="0">
                <a:latin typeface="+mn-lt"/>
                <a:ea typeface="+mn-ea"/>
                <a:cs typeface="+mn-cs"/>
              </a:rPr>
              <a:t>health</a:t>
            </a:r>
            <a:r>
              <a:rPr lang="fr-FR" sz="3200" dirty="0" smtClean="0">
                <a:latin typeface="+mn-lt"/>
                <a:ea typeface="+mn-ea"/>
                <a:cs typeface="+mn-cs"/>
              </a:rPr>
              <a:t> </a:t>
            </a:r>
            <a:br>
              <a:rPr lang="fr-FR" sz="3200" dirty="0" smtClean="0">
                <a:latin typeface="+mn-lt"/>
                <a:ea typeface="+mn-ea"/>
                <a:cs typeface="+mn-cs"/>
              </a:rPr>
            </a:br>
            <a:r>
              <a:rPr lang="fr-FR" sz="3200" dirty="0" smtClean="0">
                <a:latin typeface="+mn-lt"/>
                <a:ea typeface="+mn-ea"/>
                <a:cs typeface="+mn-cs"/>
              </a:rPr>
              <a:t>planning </a:t>
            </a:r>
            <a:r>
              <a:rPr lang="fr-FR" sz="3200" dirty="0">
                <a:latin typeface="+mn-lt"/>
                <a:ea typeface="+mn-ea"/>
                <a:cs typeface="+mn-cs"/>
              </a:rPr>
              <a:t>and </a:t>
            </a:r>
            <a:r>
              <a:rPr lang="fr-FR" sz="3200" dirty="0" err="1">
                <a:latin typeface="+mn-lt"/>
                <a:ea typeface="+mn-ea"/>
                <a:cs typeface="+mn-cs"/>
              </a:rPr>
              <a:t>health</a:t>
            </a:r>
            <a:r>
              <a:rPr lang="fr-FR" sz="3200" dirty="0">
                <a:latin typeface="+mn-lt"/>
                <a:ea typeface="+mn-ea"/>
                <a:cs typeface="+mn-cs"/>
              </a:rPr>
              <a:t> </a:t>
            </a:r>
            <a:r>
              <a:rPr lang="fr-FR" sz="3200" dirty="0" err="1" smtClean="0">
                <a:latin typeface="+mn-lt"/>
                <a:ea typeface="+mn-ea"/>
                <a:cs typeface="+mn-cs"/>
              </a:rPr>
              <a:t>financing</a:t>
            </a:r>
            <a:r>
              <a:rPr lang="fr-FR" sz="3200" dirty="0" smtClean="0">
                <a:latin typeface="+mn-lt"/>
                <a:ea typeface="+mn-ea"/>
                <a:cs typeface="+mn-cs"/>
              </a:rPr>
              <a:t/>
            </a:r>
            <a:br>
              <a:rPr lang="fr-FR" sz="3200" dirty="0" smtClean="0">
                <a:latin typeface="+mn-lt"/>
                <a:ea typeface="+mn-ea"/>
                <a:cs typeface="+mn-cs"/>
              </a:rPr>
            </a:br>
            <a:endParaRPr lang="fr-CA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1220" y="3694484"/>
            <a:ext cx="7772400" cy="693150"/>
          </a:xfrm>
        </p:spPr>
        <p:txBody>
          <a:bodyPr>
            <a:normAutofit/>
          </a:bodyPr>
          <a:lstStyle/>
          <a:p>
            <a:pPr algn="r"/>
            <a:r>
              <a:rPr lang="fr-CA" dirty="0"/>
              <a:t>E. Robert, D. Porignon, D. Rajan, V. Ridde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71E8-65E0-F144-B2E1-E4A59DA009AD}" type="slidenum">
              <a:rPr lang="fr-CA" smtClean="0"/>
              <a:pPr/>
              <a:t>1</a:t>
            </a:fld>
            <a:endParaRPr lang="fr-CA"/>
          </a:p>
        </p:txBody>
      </p:sp>
      <p:sp>
        <p:nvSpPr>
          <p:cNvPr id="5" name="TextBox 4"/>
          <p:cNvSpPr txBox="1"/>
          <p:nvPr/>
        </p:nvSpPr>
        <p:spPr>
          <a:xfrm>
            <a:off x="4127709" y="350740"/>
            <a:ext cx="3224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>
                <a:solidFill>
                  <a:schemeClr val="tx1">
                    <a:tint val="75000"/>
                  </a:schemeClr>
                </a:solidFill>
              </a:rPr>
              <a:t>Brisbane, </a:t>
            </a:r>
            <a:r>
              <a:rPr lang="fr-CH" sz="2000" b="1" dirty="0" err="1">
                <a:solidFill>
                  <a:schemeClr val="tx1">
                    <a:tint val="75000"/>
                  </a:schemeClr>
                </a:solidFill>
              </a:rPr>
              <a:t>October</a:t>
            </a:r>
            <a:r>
              <a:rPr lang="fr-CH" sz="2000" b="1" dirty="0">
                <a:solidFill>
                  <a:schemeClr val="tx1">
                    <a:tint val="75000"/>
                  </a:schemeClr>
                </a:solidFill>
              </a:rPr>
              <a:t> 25th 2017</a:t>
            </a:r>
            <a:endParaRPr lang="en-US" sz="2000" b="1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6" name="Imag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139" y="5593484"/>
            <a:ext cx="1361015" cy="81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9389" y="5012630"/>
            <a:ext cx="2023681" cy="58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732" y="10505680"/>
            <a:ext cx="2370016" cy="57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8" descr="image003.png"/>
          <p:cNvPicPr>
            <a:picLocks noChangeAspect="1"/>
          </p:cNvPicPr>
          <p:nvPr/>
        </p:nvPicPr>
        <p:blipFill>
          <a:blip r:embed="rId8"/>
          <a:srcRect l="78571"/>
          <a:stretch>
            <a:fillRect/>
          </a:stretch>
        </p:blipFill>
        <p:spPr bwMode="auto">
          <a:xfrm>
            <a:off x="2996355" y="4906158"/>
            <a:ext cx="17611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7" descr="image003.png"/>
          <p:cNvPicPr>
            <a:picLocks noChangeAspect="1"/>
          </p:cNvPicPr>
          <p:nvPr/>
        </p:nvPicPr>
        <p:blipFill>
          <a:blip r:embed="rId8"/>
          <a:srcRect l="34074" t="-7304" r="36511" b="2"/>
          <a:stretch>
            <a:fillRect/>
          </a:stretch>
        </p:blipFill>
        <p:spPr bwMode="auto">
          <a:xfrm>
            <a:off x="2158244" y="5701173"/>
            <a:ext cx="1939973" cy="72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396" y="4915833"/>
            <a:ext cx="1261293" cy="1420453"/>
          </a:xfrm>
          <a:prstGeom prst="rect">
            <a:avLst/>
          </a:prstGeom>
          <a:noFill/>
        </p:spPr>
      </p:pic>
      <p:pic>
        <p:nvPicPr>
          <p:cNvPr id="14" name="Imag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322" y="5710538"/>
            <a:ext cx="2370016" cy="57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698995" y="2241757"/>
            <a:ext cx="63546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fr-FR" sz="2800" i="1" dirty="0">
                <a:solidFill>
                  <a:schemeClr val="tx1"/>
                </a:solidFill>
              </a:rPr>
              <a:t>A </a:t>
            </a:r>
            <a:r>
              <a:rPr lang="fr-FR" sz="2800" i="1" dirty="0" err="1">
                <a:solidFill>
                  <a:schemeClr val="tx1"/>
                </a:solidFill>
              </a:rPr>
              <a:t>realist</a:t>
            </a:r>
            <a:r>
              <a:rPr lang="fr-FR" sz="2800" i="1" dirty="0">
                <a:solidFill>
                  <a:schemeClr val="tx1"/>
                </a:solidFill>
              </a:rPr>
              <a:t> intervention </a:t>
            </a:r>
            <a:r>
              <a:rPr lang="fr-FR" sz="2800" i="1" dirty="0" err="1">
                <a:solidFill>
                  <a:schemeClr val="tx1"/>
                </a:solidFill>
              </a:rPr>
              <a:t>theory</a:t>
            </a:r>
            <a:r>
              <a:rPr lang="fr-FR" sz="2800" i="1" dirty="0">
                <a:solidFill>
                  <a:schemeClr val="tx1"/>
                </a:solidFill>
              </a:rPr>
              <a:t> of </a:t>
            </a:r>
            <a:br>
              <a:rPr lang="fr-FR" sz="2800" i="1" dirty="0">
                <a:solidFill>
                  <a:schemeClr val="tx1"/>
                </a:solidFill>
              </a:rPr>
            </a:br>
            <a:r>
              <a:rPr lang="fr-FR" sz="2800" i="1" dirty="0">
                <a:solidFill>
                  <a:schemeClr val="tx1"/>
                </a:solidFill>
              </a:rPr>
              <a:t>the Universal Health </a:t>
            </a:r>
            <a:r>
              <a:rPr lang="fr-FR" sz="2800" i="1" dirty="0" err="1">
                <a:solidFill>
                  <a:schemeClr val="tx1"/>
                </a:solidFill>
              </a:rPr>
              <a:t>Coverage</a:t>
            </a:r>
            <a:r>
              <a:rPr lang="fr-FR" sz="2800" i="1" dirty="0">
                <a:solidFill>
                  <a:schemeClr val="tx1"/>
                </a:solidFill>
              </a:rPr>
              <a:t> </a:t>
            </a:r>
            <a:r>
              <a:rPr lang="fr-FR" sz="2800" i="1" dirty="0" err="1">
                <a:solidFill>
                  <a:schemeClr val="tx1"/>
                </a:solidFill>
              </a:rPr>
              <a:t>Partnership</a:t>
            </a:r>
            <a:r>
              <a:rPr lang="fr-FR" sz="2800" i="1" dirty="0">
                <a:solidFill>
                  <a:schemeClr val="tx1"/>
                </a:solidFill>
              </a:rPr>
              <a:t/>
            </a:r>
            <a:br>
              <a:rPr lang="fr-FR" sz="2800" i="1" dirty="0">
                <a:solidFill>
                  <a:schemeClr val="tx1"/>
                </a:solidFill>
              </a:rPr>
            </a:br>
            <a:endParaRPr lang="en-US" sz="2800" i="1" dirty="0">
              <a:solidFill>
                <a:schemeClr val="tx1"/>
              </a:solidFill>
            </a:endParaRPr>
          </a:p>
        </p:txBody>
      </p:sp>
      <p:pic>
        <p:nvPicPr>
          <p:cNvPr id="10" name="Image 5" descr="image003.png"/>
          <p:cNvPicPr>
            <a:picLocks noChangeAspect="1"/>
          </p:cNvPicPr>
          <p:nvPr/>
        </p:nvPicPr>
        <p:blipFill>
          <a:blip r:embed="rId8"/>
          <a:srcRect l="-2" t="340" r="81296"/>
          <a:stretch>
            <a:fillRect/>
          </a:stretch>
        </p:blipFill>
        <p:spPr bwMode="auto">
          <a:xfrm>
            <a:off x="3982065" y="5913470"/>
            <a:ext cx="1342102" cy="80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0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CA" sz="3200" dirty="0" err="1">
                <a:solidFill>
                  <a:srgbClr val="1C9186"/>
                </a:solidFill>
                <a:latin typeface="Helvetica Neue Light" charset="0"/>
                <a:ea typeface="ＭＳ Ｐゴシック" charset="0"/>
                <a:cs typeface="Helvetica Neue Light" charset="0"/>
              </a:rPr>
              <a:t>Several</a:t>
            </a:r>
            <a:r>
              <a:rPr lang="fr-CA" sz="3200" dirty="0">
                <a:solidFill>
                  <a:srgbClr val="1C9186"/>
                </a:solidFill>
                <a:latin typeface="Helvetica Neue Light" charset="0"/>
                <a:ea typeface="ＭＳ Ｐゴシック" charset="0"/>
                <a:cs typeface="Helvetica Neue Light" charset="0"/>
              </a:rPr>
              <a:t> </a:t>
            </a:r>
            <a:r>
              <a:rPr lang="fr-CA" sz="3200" dirty="0" err="1">
                <a:solidFill>
                  <a:srgbClr val="1C9186"/>
                </a:solidFill>
                <a:latin typeface="Helvetica Neue Light" charset="0"/>
                <a:ea typeface="ＭＳ Ｐゴシック" charset="0"/>
                <a:cs typeface="Helvetica Neue Light" charset="0"/>
              </a:rPr>
              <a:t>ways</a:t>
            </a:r>
            <a:r>
              <a:rPr lang="fr-CA" sz="3200" dirty="0">
                <a:solidFill>
                  <a:srgbClr val="1C9186"/>
                </a:solidFill>
                <a:latin typeface="Helvetica Neue Light" charset="0"/>
                <a:ea typeface="ＭＳ Ｐゴシック" charset="0"/>
                <a:cs typeface="Helvetica Neue Light" charset="0"/>
              </a:rPr>
              <a:t> </a:t>
            </a:r>
            <a:r>
              <a:rPr lang="fr-CA" sz="3200" dirty="0" err="1">
                <a:solidFill>
                  <a:srgbClr val="1C9186"/>
                </a:solidFill>
                <a:latin typeface="Helvetica Neue Light" charset="0"/>
                <a:ea typeface="ＭＳ Ｐゴシック" charset="0"/>
                <a:cs typeface="Helvetica Neue Light" charset="0"/>
              </a:rPr>
              <a:t>at</a:t>
            </a:r>
            <a:r>
              <a:rPr lang="fr-CA" sz="3200" dirty="0">
                <a:solidFill>
                  <a:srgbClr val="1C9186"/>
                </a:solidFill>
                <a:latin typeface="Helvetica Neue Light" charset="0"/>
                <a:ea typeface="ＭＳ Ｐゴシック" charset="0"/>
                <a:cs typeface="Helvetica Neue Light" charset="0"/>
              </a:rPr>
              <a:t> </a:t>
            </a:r>
            <a:r>
              <a:rPr lang="fr-CA" sz="3200" dirty="0" err="1">
                <a:solidFill>
                  <a:srgbClr val="1C9186"/>
                </a:solidFill>
                <a:latin typeface="Helvetica Neue Light" charset="0"/>
                <a:ea typeface="ＭＳ Ｐゴシック" charset="0"/>
                <a:cs typeface="Helvetica Neue Light" charset="0"/>
              </a:rPr>
              <a:t>looking</a:t>
            </a:r>
            <a:r>
              <a:rPr lang="fr-CA" sz="3200" dirty="0">
                <a:solidFill>
                  <a:srgbClr val="1C9186"/>
                </a:solidFill>
                <a:latin typeface="Helvetica Neue Light" charset="0"/>
                <a:ea typeface="ＭＳ Ｐゴシック" charset="0"/>
                <a:cs typeface="Helvetica Neue Light" charset="0"/>
              </a:rPr>
              <a:t> </a:t>
            </a:r>
            <a:r>
              <a:rPr lang="fr-CA" sz="3200" dirty="0" err="1">
                <a:solidFill>
                  <a:srgbClr val="1C9186"/>
                </a:solidFill>
                <a:latin typeface="Helvetica Neue Light" charset="0"/>
                <a:ea typeface="ＭＳ Ｐゴシック" charset="0"/>
                <a:cs typeface="Helvetica Neue Light" charset="0"/>
              </a:rPr>
              <a:t>at</a:t>
            </a:r>
            <a:r>
              <a:rPr lang="fr-CA" sz="3200" dirty="0">
                <a:solidFill>
                  <a:srgbClr val="1C9186"/>
                </a:solidFill>
                <a:latin typeface="Helvetica Neue Light" charset="0"/>
                <a:ea typeface="ＭＳ Ｐゴシック" charset="0"/>
                <a:cs typeface="Helvetica Neue Light" charset="0"/>
              </a:rPr>
              <a:t> </a:t>
            </a:r>
            <a:r>
              <a:rPr lang="fr-CA" sz="3200" dirty="0" err="1" smtClean="0">
                <a:solidFill>
                  <a:srgbClr val="1C9186"/>
                </a:solidFill>
                <a:latin typeface="Helvetica Neue Light" charset="0"/>
                <a:ea typeface="ＭＳ Ｐゴシック" charset="0"/>
                <a:cs typeface="Helvetica Neue Light" charset="0"/>
              </a:rPr>
              <a:t>policy</a:t>
            </a:r>
            <a:r>
              <a:rPr lang="fr-CA" sz="3200" dirty="0" smtClean="0">
                <a:solidFill>
                  <a:srgbClr val="1C9186"/>
                </a:solidFill>
                <a:latin typeface="Helvetica Neue Light" charset="0"/>
                <a:ea typeface="ＭＳ Ｐゴシック" charset="0"/>
                <a:cs typeface="Helvetica Neue Light" charset="0"/>
              </a:rPr>
              <a:t> dialogue &amp; UHC</a:t>
            </a:r>
            <a:r>
              <a:rPr lang="fr-CA" sz="3200" dirty="0">
                <a:solidFill>
                  <a:srgbClr val="1C9186"/>
                </a:solidFill>
                <a:latin typeface="Helvetica Neue Light" charset="0"/>
                <a:ea typeface="ＭＳ Ｐゴシック" charset="0"/>
                <a:cs typeface="Helvetica Neue Light" charset="0"/>
              </a:rPr>
              <a:t>-</a:t>
            </a:r>
            <a:r>
              <a:rPr lang="fr-CA" sz="3200" dirty="0" err="1">
                <a:solidFill>
                  <a:srgbClr val="1C9186"/>
                </a:solidFill>
                <a:latin typeface="Helvetica Neue Light" charset="0"/>
                <a:ea typeface="ＭＳ Ｐゴシック" charset="0"/>
                <a:cs typeface="Helvetica Neue Light" charset="0"/>
              </a:rPr>
              <a:t>Partnership</a:t>
            </a:r>
            <a:endParaRPr lang="fr-CA" sz="3200" dirty="0">
              <a:solidFill>
                <a:srgbClr val="1C9186"/>
              </a:solidFill>
              <a:latin typeface="Helvetica Neue Light" charset="0"/>
              <a:ea typeface="ＭＳ Ｐゴシック" charset="0"/>
              <a:cs typeface="Helvetica Neue Light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086694"/>
              </p:ext>
            </p:extLst>
          </p:nvPr>
        </p:nvGraphicFramePr>
        <p:xfrm>
          <a:off x="457200" y="1778287"/>
          <a:ext cx="8229600" cy="5074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25858"/>
                <a:gridCol w="1767134"/>
                <a:gridCol w="1767135"/>
                <a:gridCol w="1767134"/>
                <a:gridCol w="1802339"/>
              </a:tblGrid>
              <a:tr h="828699">
                <a:tc>
                  <a:txBody>
                    <a:bodyPr/>
                    <a:lstStyle/>
                    <a:p>
                      <a:endParaRPr lang="fr-CA" sz="1900" b="0" i="0" dirty="0">
                        <a:latin typeface="Helvetica Neue Light"/>
                        <a:cs typeface="Helvetica Neue Light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b="0" i="0" dirty="0" smtClean="0">
                          <a:latin typeface="Helvetica Neue Bold Condensed"/>
                          <a:cs typeface="Helvetica Neue Bold Condensed"/>
                        </a:rPr>
                        <a:t>Normative </a:t>
                      </a:r>
                      <a:r>
                        <a:rPr lang="fr-CA" sz="1900" b="0" i="0" dirty="0" err="1" smtClean="0">
                          <a:latin typeface="Helvetica Neue Bold Condensed"/>
                          <a:cs typeface="Helvetica Neue Bold Condensed"/>
                        </a:rPr>
                        <a:t>evaluation</a:t>
                      </a:r>
                      <a:endParaRPr lang="fr-CA" sz="1900" b="0" i="0" dirty="0">
                        <a:latin typeface="Helvetica Neue Bold Condensed"/>
                        <a:cs typeface="Helvetica Neue Bold Condensed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b="0" i="0" dirty="0" smtClean="0">
                          <a:latin typeface="Helvetica Neue Bold Condensed"/>
                          <a:cs typeface="Helvetica Neue Bold Condensed"/>
                        </a:rPr>
                        <a:t>SOM (EU)</a:t>
                      </a:r>
                      <a:endParaRPr lang="fr-CA" sz="1900" b="0" i="0" dirty="0">
                        <a:latin typeface="Helvetica Neue Bold Condensed"/>
                        <a:cs typeface="Helvetica Neue Bold Condensed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900" b="0" i="0" dirty="0" err="1" smtClean="0">
                          <a:latin typeface="Helvetica Neue Bold Condensed"/>
                          <a:cs typeface="Helvetica Neue Bold Condensed"/>
                        </a:rPr>
                        <a:t>Research</a:t>
                      </a:r>
                      <a:r>
                        <a:rPr lang="fr-CA" sz="1900" b="0" i="0" dirty="0" smtClean="0">
                          <a:latin typeface="Helvetica Neue Bold Condensed"/>
                          <a:cs typeface="Helvetica Neue Bold Condensed"/>
                        </a:rPr>
                        <a:t> on </a:t>
                      </a:r>
                      <a:r>
                        <a:rPr lang="fr-CA" sz="1900" b="0" i="0" dirty="0" err="1" smtClean="0">
                          <a:latin typeface="Helvetica Neue Bold Condensed"/>
                          <a:cs typeface="Helvetica Neue Bold Condensed"/>
                        </a:rPr>
                        <a:t>policy</a:t>
                      </a:r>
                      <a:r>
                        <a:rPr lang="fr-CA" sz="1900" b="0" i="0" baseline="0" dirty="0" smtClean="0">
                          <a:latin typeface="Helvetica Neue Bold Condensed"/>
                          <a:cs typeface="Helvetica Neue Bold Condensed"/>
                        </a:rPr>
                        <a:t> dialogue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b="0" i="0" dirty="0" err="1">
                          <a:latin typeface="Helvetica Neue Bold Condensed"/>
                          <a:cs typeface="Helvetica Neue Bold Condensed"/>
                        </a:rPr>
                        <a:t>Realist</a:t>
                      </a:r>
                      <a:r>
                        <a:rPr lang="fr-CA" sz="1900" b="0" i="0" dirty="0">
                          <a:latin typeface="Helvetica Neue Bold Condensed"/>
                          <a:cs typeface="Helvetica Neue Bold Condensed"/>
                        </a:rPr>
                        <a:t> </a:t>
                      </a:r>
                      <a:r>
                        <a:rPr lang="fr-CA" sz="1900" b="0" i="0" dirty="0" err="1">
                          <a:latin typeface="Helvetica Neue Bold Condensed"/>
                          <a:cs typeface="Helvetica Neue Bold Condensed"/>
                        </a:rPr>
                        <a:t>research</a:t>
                      </a:r>
                      <a:endParaRPr lang="fr-CA" sz="1900" b="0" i="0" dirty="0">
                        <a:latin typeface="Helvetica Neue Bold Condensed"/>
                        <a:cs typeface="Helvetica Neue Bold Condensed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935152">
                <a:tc>
                  <a:txBody>
                    <a:bodyPr/>
                    <a:lstStyle/>
                    <a:p>
                      <a:r>
                        <a:rPr lang="fr-CA" sz="1900" b="0" i="0" dirty="0" smtClean="0">
                          <a:solidFill>
                            <a:srgbClr val="404040"/>
                          </a:solidFill>
                          <a:latin typeface="Helvetica Neue Bold Condensed"/>
                          <a:cs typeface="Helvetica Neue Bold Condensed"/>
                        </a:rPr>
                        <a:t>Mandate</a:t>
                      </a:r>
                      <a:endParaRPr lang="fr-CA" sz="1900" b="0" i="0" dirty="0">
                        <a:solidFill>
                          <a:srgbClr val="404040"/>
                        </a:solidFill>
                        <a:latin typeface="Helvetica Neue Bold Condensed"/>
                        <a:cs typeface="Helvetica Neue Bold Condens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900" b="0" i="0" dirty="0" err="1" smtClean="0">
                          <a:latin typeface="Helvetica Neue Light"/>
                          <a:cs typeface="Helvetica Neue Light"/>
                        </a:rPr>
                        <a:t>Results</a:t>
                      </a:r>
                      <a:r>
                        <a:rPr lang="fr-CA" sz="1900" b="0" i="0" dirty="0" smtClean="0">
                          <a:latin typeface="Helvetica Neue Light"/>
                          <a:cs typeface="Helvetica Neue Light"/>
                        </a:rPr>
                        <a:t>/Objectives</a:t>
                      </a:r>
                      <a:endParaRPr lang="fr-CA" sz="1900" b="0" i="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900" b="0" i="0" dirty="0" err="1" smtClean="0">
                          <a:latin typeface="Helvetica Neue Light"/>
                          <a:cs typeface="Helvetica Neue Light"/>
                        </a:rPr>
                        <a:t>Results</a:t>
                      </a:r>
                      <a:r>
                        <a:rPr lang="fr-CA" sz="1900" b="0" i="0" dirty="0" smtClean="0">
                          <a:latin typeface="Helvetica Neue Light"/>
                          <a:cs typeface="Helvetica Neue Light"/>
                        </a:rPr>
                        <a:t>/objectives</a:t>
                      </a:r>
                      <a:endParaRPr lang="fr-CA" sz="1900" b="0" i="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900" b="0" i="0" dirty="0" smtClean="0">
                          <a:latin typeface="Helvetica Neue Light"/>
                          <a:cs typeface="Helvetica Neue Light"/>
                        </a:rPr>
                        <a:t>Perceptions</a:t>
                      </a:r>
                      <a:r>
                        <a:rPr lang="fr-CA" sz="1900" b="0" i="0" baseline="0" dirty="0" smtClean="0">
                          <a:latin typeface="Helvetica Neue Light"/>
                          <a:cs typeface="Helvetica Neue Light"/>
                        </a:rPr>
                        <a:t> of </a:t>
                      </a:r>
                      <a:r>
                        <a:rPr lang="fr-CA" sz="1900" b="0" i="0" baseline="0" dirty="0" err="1" smtClean="0">
                          <a:latin typeface="Helvetica Neue Light"/>
                          <a:cs typeface="Helvetica Neue Light"/>
                        </a:rPr>
                        <a:t>policy</a:t>
                      </a:r>
                      <a:r>
                        <a:rPr lang="fr-CA" sz="1900" b="0" i="0" baseline="0" dirty="0" smtClean="0">
                          <a:latin typeface="Helvetica Neue Light"/>
                          <a:cs typeface="Helvetica Neue Light"/>
                        </a:rPr>
                        <a:t> dialogue in the </a:t>
                      </a:r>
                      <a:r>
                        <a:rPr lang="fr-CA" sz="1900" b="0" i="0" baseline="0" dirty="0" err="1" smtClean="0">
                          <a:latin typeface="Helvetica Neue Light"/>
                          <a:cs typeface="Helvetica Neue Light"/>
                        </a:rPr>
                        <a:t>field</a:t>
                      </a:r>
                      <a:endParaRPr lang="fr-CA" sz="1900" b="0" i="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900" b="0" i="0" dirty="0" err="1" smtClean="0">
                          <a:latin typeface="Helvetica Neue Light"/>
                          <a:cs typeface="Helvetica Neue Light"/>
                        </a:rPr>
                        <a:t>Context</a:t>
                      </a:r>
                      <a:r>
                        <a:rPr lang="fr-CA" sz="1900" b="0" i="0" baseline="0" dirty="0" smtClean="0">
                          <a:latin typeface="Helvetica Neue Light"/>
                          <a:cs typeface="Helvetica Neue Light"/>
                        </a:rPr>
                        <a:t> &amp; </a:t>
                      </a:r>
                      <a:r>
                        <a:rPr lang="fr-CA" sz="1900" b="0" i="0" baseline="0" dirty="0" err="1" smtClean="0">
                          <a:latin typeface="Helvetica Neue Light"/>
                          <a:cs typeface="Helvetica Neue Light"/>
                        </a:rPr>
                        <a:t>mechanisms</a:t>
                      </a:r>
                      <a:endParaRPr lang="fr-CA" sz="1900" b="0" i="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  <a:tr h="1195102">
                <a:tc>
                  <a:txBody>
                    <a:bodyPr/>
                    <a:lstStyle/>
                    <a:p>
                      <a:r>
                        <a:rPr lang="fr-CA" sz="1900" b="0" i="0">
                          <a:solidFill>
                            <a:srgbClr val="404040"/>
                          </a:solidFill>
                          <a:latin typeface="Helvetica Neue Bold Condensed"/>
                          <a:cs typeface="Helvetica Neue Bold Condensed"/>
                        </a:rPr>
                        <a:t>Added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900" b="0" i="0" dirty="0" err="1" smtClean="0">
                          <a:latin typeface="Helvetica Neue Light"/>
                          <a:cs typeface="Helvetica Neue Light"/>
                        </a:rPr>
                        <a:t>Valued</a:t>
                      </a:r>
                      <a:r>
                        <a:rPr lang="fr-CA" sz="1900" b="0" i="0" baseline="0" dirty="0" smtClean="0">
                          <a:latin typeface="Helvetica Neue Light"/>
                          <a:cs typeface="Helvetica Neue Light"/>
                        </a:rPr>
                        <a:t> </a:t>
                      </a:r>
                      <a:r>
                        <a:rPr lang="fr-CA" sz="1900" b="0" i="0" dirty="0" smtClean="0">
                          <a:latin typeface="Helvetica Neue Light"/>
                          <a:cs typeface="Helvetica Neue Light"/>
                        </a:rPr>
                        <a:t>by </a:t>
                      </a:r>
                      <a:r>
                        <a:rPr lang="fr-CA" sz="1900" b="0" i="0" dirty="0" err="1" smtClean="0">
                          <a:latin typeface="Helvetica Neue Light"/>
                          <a:cs typeface="Helvetica Neue Light"/>
                        </a:rPr>
                        <a:t>donors</a:t>
                      </a:r>
                      <a:r>
                        <a:rPr lang="fr-CA" sz="1900" b="0" i="0" dirty="0" smtClean="0">
                          <a:latin typeface="Helvetica Neue Light"/>
                          <a:cs typeface="Helvetica Neue Light"/>
                        </a:rPr>
                        <a:t>/</a:t>
                      </a:r>
                      <a:r>
                        <a:rPr lang="fr-CA" sz="1900" b="0" i="0" dirty="0" err="1" smtClean="0">
                          <a:latin typeface="Helvetica Neue Light"/>
                          <a:cs typeface="Helvetica Neue Light"/>
                        </a:rPr>
                        <a:t>stakeholders</a:t>
                      </a:r>
                      <a:endParaRPr lang="fr-CA" sz="1900" b="0" i="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900" b="0" i="0" dirty="0" err="1" smtClean="0">
                          <a:latin typeface="Helvetica Neue Light"/>
                          <a:cs typeface="Helvetica Neue Light"/>
                        </a:rPr>
                        <a:t>Responds</a:t>
                      </a:r>
                      <a:r>
                        <a:rPr lang="fr-CA" sz="1900" b="0" i="0" baseline="0" dirty="0" smtClean="0">
                          <a:latin typeface="Helvetica Neue Light"/>
                          <a:cs typeface="Helvetica Neue Light"/>
                        </a:rPr>
                        <a:t> to </a:t>
                      </a:r>
                      <a:r>
                        <a:rPr lang="fr-CA" sz="1900" b="0" i="0" baseline="0" dirty="0" err="1" smtClean="0">
                          <a:latin typeface="Helvetica Neue Light"/>
                          <a:cs typeface="Helvetica Neue Light"/>
                        </a:rPr>
                        <a:t>donor</a:t>
                      </a:r>
                      <a:r>
                        <a:rPr lang="fr-CA" sz="1900" b="0" i="0" baseline="0" dirty="0" smtClean="0">
                          <a:latin typeface="Helvetica Neue Light"/>
                          <a:cs typeface="Helvetica Neue Light"/>
                        </a:rPr>
                        <a:t> </a:t>
                      </a:r>
                      <a:r>
                        <a:rPr lang="fr-CA" sz="1900" b="0" i="0" baseline="0" dirty="0" err="1" smtClean="0">
                          <a:latin typeface="Helvetica Neue Light"/>
                          <a:cs typeface="Helvetica Neue Light"/>
                        </a:rPr>
                        <a:t>requirements</a:t>
                      </a:r>
                      <a:endParaRPr lang="fr-CA" sz="1900" b="0" i="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900" b="0" i="0" dirty="0" smtClean="0">
                          <a:latin typeface="Helvetica Neue Light"/>
                          <a:cs typeface="Helvetica Neue Light"/>
                        </a:rPr>
                        <a:t>Set the </a:t>
                      </a:r>
                      <a:r>
                        <a:rPr lang="fr-CA" sz="1900" b="0" i="0" dirty="0" err="1" smtClean="0">
                          <a:latin typeface="Helvetica Neue Light"/>
                          <a:cs typeface="Helvetica Neue Light"/>
                        </a:rPr>
                        <a:t>scene</a:t>
                      </a:r>
                      <a:r>
                        <a:rPr lang="fr-CA" sz="1900" b="0" i="0" dirty="0" smtClean="0">
                          <a:latin typeface="Helvetica Neue Light"/>
                          <a:cs typeface="Helvetica Neue Light"/>
                        </a:rPr>
                        <a:t> of </a:t>
                      </a:r>
                      <a:r>
                        <a:rPr lang="fr-CA" sz="1900" b="0" i="0" dirty="0" err="1" smtClean="0">
                          <a:latin typeface="Helvetica Neue Light"/>
                          <a:cs typeface="Helvetica Neue Light"/>
                        </a:rPr>
                        <a:t>policy</a:t>
                      </a:r>
                      <a:r>
                        <a:rPr lang="fr-CA" sz="1900" b="0" i="0" dirty="0" smtClean="0">
                          <a:latin typeface="Helvetica Neue Light"/>
                          <a:cs typeface="Helvetica Neue Light"/>
                        </a:rPr>
                        <a:t> dialogue in SSA</a:t>
                      </a:r>
                      <a:endParaRPr lang="fr-CA" sz="1900" b="0" i="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CA" sz="1900" b="0" i="0" dirty="0" smtClean="0">
                          <a:latin typeface="Helvetica Neue Light"/>
                          <a:cs typeface="Helvetica Neue Light"/>
                        </a:rPr>
                        <a:t>Flexible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CA" sz="1900" b="0" i="0" dirty="0" smtClean="0">
                          <a:latin typeface="Helvetica Neue Light"/>
                          <a:cs typeface="Helvetica Neue Light"/>
                        </a:rPr>
                        <a:t>Key </a:t>
                      </a:r>
                      <a:r>
                        <a:rPr lang="fr-CA" sz="1900" b="0" i="0" dirty="0" err="1" smtClean="0">
                          <a:latin typeface="Helvetica Neue Light"/>
                          <a:cs typeface="Helvetica Neue Light"/>
                        </a:rPr>
                        <a:t>actionable</a:t>
                      </a:r>
                      <a:r>
                        <a:rPr lang="fr-CA" sz="1900" b="0" i="0" dirty="0" smtClean="0">
                          <a:latin typeface="Helvetica Neue Light"/>
                          <a:cs typeface="Helvetica Neue Light"/>
                        </a:rPr>
                        <a:t> </a:t>
                      </a:r>
                      <a:r>
                        <a:rPr lang="fr-CA" sz="1900" b="0" i="0" dirty="0" err="1" smtClean="0">
                          <a:latin typeface="Helvetica Neue Light"/>
                          <a:cs typeface="Helvetica Neue Light"/>
                        </a:rPr>
                        <a:t>factors</a:t>
                      </a:r>
                      <a:endParaRPr lang="fr-CA" sz="1900" b="0" i="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  <a:tr h="1575859">
                <a:tc>
                  <a:txBody>
                    <a:bodyPr/>
                    <a:lstStyle/>
                    <a:p>
                      <a:r>
                        <a:rPr lang="fr-CA" sz="1900" b="0" i="0" dirty="0" err="1">
                          <a:solidFill>
                            <a:srgbClr val="404040"/>
                          </a:solidFill>
                          <a:latin typeface="Helvetica Neue Bold Condensed"/>
                          <a:cs typeface="Helvetica Neue Bold Condensed"/>
                        </a:rPr>
                        <a:t>Limits</a:t>
                      </a:r>
                      <a:endParaRPr lang="fr-CA" sz="1900" b="0" i="0" dirty="0">
                        <a:solidFill>
                          <a:srgbClr val="404040"/>
                        </a:solidFill>
                        <a:latin typeface="Helvetica Neue Bold Condensed"/>
                        <a:cs typeface="Helvetica Neue Bold Condens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CA" sz="1900" b="0" i="0" dirty="0" err="1" smtClean="0">
                          <a:latin typeface="Helvetica Neue Light"/>
                          <a:cs typeface="Helvetica Neue Light"/>
                        </a:rPr>
                        <a:t>Mechanistic</a:t>
                      </a:r>
                      <a:r>
                        <a:rPr lang="fr-CA" sz="1900" b="0" i="0" baseline="0" dirty="0" smtClean="0">
                          <a:latin typeface="Helvetica Neue Light"/>
                          <a:cs typeface="Helvetica Neue Light"/>
                        </a:rPr>
                        <a:t> </a:t>
                      </a:r>
                      <a:r>
                        <a:rPr lang="fr-CA" sz="1900" b="0" i="0" dirty="0" smtClean="0">
                          <a:latin typeface="Helvetica Neue Light"/>
                          <a:cs typeface="Helvetica Neue Light"/>
                        </a:rPr>
                        <a:t>attribution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CA" sz="1900" b="0" i="0" dirty="0" smtClean="0">
                          <a:latin typeface="Helvetica Neue Light"/>
                          <a:cs typeface="Helvetica Neue Light"/>
                        </a:rPr>
                        <a:t>"</a:t>
                      </a:r>
                      <a:r>
                        <a:rPr lang="fr-CA" sz="1900" b="0" i="0" dirty="0" err="1" smtClean="0">
                          <a:latin typeface="Helvetica Neue Light"/>
                          <a:cs typeface="Helvetica Neue Light"/>
                        </a:rPr>
                        <a:t>Governed</a:t>
                      </a:r>
                      <a:r>
                        <a:rPr lang="fr-CA" sz="1900" b="0" i="0" dirty="0" smtClean="0">
                          <a:latin typeface="Helvetica Neue Light"/>
                          <a:cs typeface="Helvetica Neue Light"/>
                        </a:rPr>
                        <a:t> by </a:t>
                      </a:r>
                      <a:r>
                        <a:rPr lang="fr-CA" sz="1900" b="0" i="0" dirty="0" err="1" smtClean="0">
                          <a:latin typeface="Helvetica Neue Light"/>
                          <a:cs typeface="Helvetica Neue Light"/>
                        </a:rPr>
                        <a:t>numbers</a:t>
                      </a:r>
                      <a:r>
                        <a:rPr lang="fr-CA" sz="1900" b="0" i="0" dirty="0" smtClean="0">
                          <a:latin typeface="Helvetica Neue Light"/>
                          <a:cs typeface="Helvetica Neue Light"/>
                        </a:rPr>
                        <a:t>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CA" sz="1900" b="0" i="0" dirty="0" smtClean="0">
                          <a:latin typeface="Helvetica Neue Light"/>
                          <a:cs typeface="Helvetica Neue Light"/>
                        </a:rPr>
                        <a:t>No expertise in </a:t>
                      </a:r>
                      <a:r>
                        <a:rPr lang="fr-CA" sz="1900" b="0" i="0" dirty="0" err="1" smtClean="0">
                          <a:latin typeface="Helvetica Neue Light"/>
                          <a:cs typeface="Helvetica Neue Light"/>
                        </a:rPr>
                        <a:t>health</a:t>
                      </a:r>
                      <a:r>
                        <a:rPr lang="fr-CA" sz="1900" b="0" i="0" dirty="0" smtClean="0">
                          <a:latin typeface="Helvetica Neue Light"/>
                          <a:cs typeface="Helvetica Neue Light"/>
                        </a:rPr>
                        <a:t> </a:t>
                      </a:r>
                      <a:r>
                        <a:rPr lang="fr-CA" sz="1900" b="0" i="0" dirty="0" err="1" smtClean="0">
                          <a:latin typeface="Helvetica Neue Light"/>
                          <a:cs typeface="Helvetica Neue Light"/>
                        </a:rPr>
                        <a:t>systems</a:t>
                      </a:r>
                      <a:endParaRPr lang="fr-CA" sz="1900" b="0" i="0" dirty="0" smtClean="0">
                        <a:latin typeface="Helvetica Neue Light"/>
                        <a:cs typeface="Helvetica Neue Light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CA" sz="1900" b="0" i="0" dirty="0" smtClean="0">
                          <a:latin typeface="Helvetica Neue Light"/>
                          <a:cs typeface="Helvetica Neue Light"/>
                        </a:rPr>
                        <a:t>« A</a:t>
                      </a:r>
                      <a:r>
                        <a:rPr lang="fr-CA" sz="1900" b="0" i="0" baseline="0" dirty="0" smtClean="0">
                          <a:latin typeface="Helvetica Neue Light"/>
                          <a:cs typeface="Helvetica Neue Light"/>
                        </a:rPr>
                        <a:t> côté de la</a:t>
                      </a:r>
                      <a:r>
                        <a:rPr lang="fr-CA" sz="1900" b="0" i="0" dirty="0" smtClean="0">
                          <a:latin typeface="Helvetica Neue Light"/>
                          <a:cs typeface="Helvetica Neue Light"/>
                        </a:rPr>
                        <a:t> plaque »</a:t>
                      </a:r>
                      <a:endParaRPr lang="fr-CA" sz="1900" b="0" i="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CA" sz="1900" b="0" i="0" dirty="0" smtClean="0">
                          <a:latin typeface="Helvetica Neue Light"/>
                          <a:cs typeface="Helvetica Neue Light"/>
                        </a:rPr>
                        <a:t>Not</a:t>
                      </a:r>
                      <a:r>
                        <a:rPr lang="fr-CA" sz="1900" b="0" i="0" baseline="0" dirty="0" smtClean="0">
                          <a:latin typeface="Helvetica Neue Light"/>
                          <a:cs typeface="Helvetica Neue Light"/>
                        </a:rPr>
                        <a:t> about the UHC-P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CA" sz="1900" b="0" i="0" baseline="0" dirty="0" smtClean="0">
                          <a:latin typeface="Helvetica Neue Light"/>
                          <a:cs typeface="Helvetica Neue Light"/>
                        </a:rPr>
                        <a:t>No attribution</a:t>
                      </a:r>
                      <a:endParaRPr lang="fr-CA" sz="1900" b="0" i="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fr-CA" sz="1900" b="0" i="0" dirty="0" err="1" smtClean="0">
                          <a:latin typeface="Helvetica Neue Light"/>
                          <a:cs typeface="Helvetica Neue Light"/>
                        </a:rPr>
                        <a:t>Does</a:t>
                      </a:r>
                      <a:r>
                        <a:rPr lang="fr-CA" sz="1900" b="0" i="0" dirty="0" smtClean="0">
                          <a:latin typeface="Helvetica Neue Light"/>
                          <a:cs typeface="Helvetica Neue Light"/>
                        </a:rPr>
                        <a:t> </a:t>
                      </a:r>
                      <a:r>
                        <a:rPr lang="fr-CA" sz="1900" b="0" i="0" dirty="0" err="1" smtClean="0">
                          <a:latin typeface="Helvetica Neue Light"/>
                          <a:cs typeface="Helvetica Neue Light"/>
                        </a:rPr>
                        <a:t>it</a:t>
                      </a:r>
                      <a:r>
                        <a:rPr lang="fr-CA" sz="1900" b="0" i="0" dirty="0" smtClean="0">
                          <a:latin typeface="Helvetica Neue Light"/>
                          <a:cs typeface="Helvetica Neue Light"/>
                        </a:rPr>
                        <a:t> </a:t>
                      </a:r>
                      <a:r>
                        <a:rPr lang="fr-CA" sz="1900" b="0" i="0" dirty="0" err="1" smtClean="0">
                          <a:latin typeface="Helvetica Neue Light"/>
                          <a:cs typeface="Helvetica Neue Light"/>
                        </a:rPr>
                        <a:t>work</a:t>
                      </a:r>
                      <a:r>
                        <a:rPr lang="fr-CA" sz="1900" b="0" i="0" dirty="0" smtClean="0">
                          <a:latin typeface="Helvetica Neue Light"/>
                          <a:cs typeface="Helvetica Neue Light"/>
                        </a:rPr>
                        <a:t>?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CA" sz="1900" b="0" i="0" dirty="0" err="1" smtClean="0">
                          <a:latin typeface="Helvetica Neue Light"/>
                          <a:cs typeface="Helvetica Neue Light"/>
                        </a:rPr>
                        <a:t>Too</a:t>
                      </a:r>
                      <a:r>
                        <a:rPr lang="fr-CA" sz="1900" b="0" i="0" dirty="0" smtClean="0">
                          <a:latin typeface="Helvetica Neue Light"/>
                          <a:cs typeface="Helvetica Neue Light"/>
                        </a:rPr>
                        <a:t> sensitive to </a:t>
                      </a:r>
                      <a:r>
                        <a:rPr lang="fr-CA" sz="1900" b="0" i="0" dirty="0" err="1" smtClean="0">
                          <a:latin typeface="Helvetica Neue Light"/>
                          <a:cs typeface="Helvetica Neue Light"/>
                        </a:rPr>
                        <a:t>contexts</a:t>
                      </a:r>
                      <a:r>
                        <a:rPr lang="fr-CA" sz="1900" b="0" i="0" dirty="0" smtClean="0">
                          <a:latin typeface="Helvetica Neue Light"/>
                          <a:cs typeface="Helvetica Neue Light"/>
                        </a:rPr>
                        <a:t>?</a:t>
                      </a:r>
                      <a:endParaRPr lang="fr-CA" sz="1900" b="0" i="0" dirty="0">
                        <a:latin typeface="Helvetica Neue Light"/>
                        <a:cs typeface="Helvetica Neue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71E8-65E0-F144-B2E1-E4A59DA009AD}" type="slidenum">
              <a:rPr lang="fr-CA" smtClean="0"/>
              <a:pPr/>
              <a:t>10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>
                <a:solidFill>
                  <a:srgbClr val="1C9186"/>
                </a:solidFill>
                <a:latin typeface="Helvetica Neue Light" charset="0"/>
                <a:ea typeface="ＭＳ Ｐゴシック" charset="0"/>
                <a:cs typeface="Helvetica Neue Light" charset="0"/>
              </a:rPr>
              <a:t>Lessons learnt</a:t>
            </a:r>
            <a:endParaRPr lang="fr-CA" sz="3400" dirty="0">
              <a:solidFill>
                <a:srgbClr val="1C9186"/>
              </a:solidFill>
              <a:latin typeface="Helvetica Neue Light" charset="0"/>
              <a:ea typeface="ＭＳ Ｐゴシック" charset="0"/>
              <a:cs typeface="Helvetica Neue Light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377403" cy="4525963"/>
          </a:xfrm>
        </p:spPr>
        <p:txBody>
          <a:bodyPr>
            <a:normAutofit/>
          </a:bodyPr>
          <a:lstStyle/>
          <a:p>
            <a:pPr marL="342900" lvl="1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The intervention theory as </a:t>
            </a:r>
            <a:r>
              <a:rPr lang="en-US" sz="2400" dirty="0" smtClean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an </a:t>
            </a:r>
            <a:r>
              <a:rPr lang="en-US" sz="24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efficient tool to:</a:t>
            </a:r>
          </a:p>
          <a:p>
            <a:pPr marL="800100" lvl="3" indent="-342900">
              <a:spcAft>
                <a:spcPts val="1200"/>
              </a:spcAft>
            </a:pPr>
            <a:r>
              <a:rPr lang="en-US" sz="2300" dirty="0">
                <a:solidFill>
                  <a:srgbClr val="404040"/>
                </a:solidFill>
                <a:latin typeface="Helvetica Neue Bold Condensed"/>
                <a:ea typeface="ＭＳ Ｐゴシック" charset="0"/>
                <a:cs typeface="Helvetica Neue Bold Condensed"/>
              </a:rPr>
              <a:t>Reflect</a:t>
            </a:r>
            <a:r>
              <a:rPr lang="en-US" sz="23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on the </a:t>
            </a:r>
            <a:r>
              <a:rPr lang="en-US" sz="2300" dirty="0" smtClean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intervention</a:t>
            </a:r>
            <a:endParaRPr lang="en-US" sz="2300" dirty="0">
              <a:solidFill>
                <a:srgbClr val="404040"/>
              </a:solidFill>
              <a:latin typeface="Helvetica Neue Light"/>
              <a:ea typeface="ＭＳ Ｐゴシック" charset="0"/>
              <a:cs typeface="Helvetica Neue Light"/>
            </a:endParaRPr>
          </a:p>
          <a:p>
            <a:pPr marL="800100" lvl="3" indent="-342900">
              <a:spcAft>
                <a:spcPts val="1200"/>
              </a:spcAft>
            </a:pPr>
            <a:r>
              <a:rPr lang="en-US" sz="2300" dirty="0" err="1">
                <a:solidFill>
                  <a:srgbClr val="404040"/>
                </a:solidFill>
                <a:latin typeface="Helvetica Neue Bold Condensed"/>
                <a:ea typeface="ＭＳ Ｐゴシック" charset="0"/>
                <a:cs typeface="Helvetica Neue Bold Condensed"/>
              </a:rPr>
              <a:t>Structure</a:t>
            </a:r>
            <a:r>
              <a:rPr lang="en-US" sz="23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the research process </a:t>
            </a:r>
          </a:p>
          <a:p>
            <a:pPr marL="342900" lvl="1" indent="-342900">
              <a:spcAft>
                <a:spcPts val="1200"/>
              </a:spcAft>
              <a:buFont typeface="Arial"/>
              <a:buChar char="•"/>
            </a:pPr>
            <a:r>
              <a:rPr lang="en-US" sz="24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Building the intervention theory as a necessary step to :</a:t>
            </a:r>
          </a:p>
          <a:p>
            <a:pPr marL="800100" lvl="3" indent="-342900">
              <a:spcAft>
                <a:spcPts val="1200"/>
              </a:spcAft>
            </a:pPr>
            <a:r>
              <a:rPr lang="en-US" sz="23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Ensure a </a:t>
            </a:r>
            <a:r>
              <a:rPr lang="fr-FR" sz="2300" dirty="0" err="1">
                <a:solidFill>
                  <a:srgbClr val="404040"/>
                </a:solidFill>
                <a:latin typeface="Helvetica Neue Bold Condensed"/>
                <a:ea typeface="ＭＳ Ｐゴシック" charset="0"/>
                <a:cs typeface="Helvetica Neue Bold Condensed"/>
              </a:rPr>
              <a:t>shared</a:t>
            </a:r>
            <a:r>
              <a:rPr lang="fr-FR" sz="2300" dirty="0">
                <a:solidFill>
                  <a:srgbClr val="404040"/>
                </a:solidFill>
                <a:latin typeface="Helvetica Neue Bold Condensed"/>
                <a:ea typeface="ＭＳ Ｐゴシック" charset="0"/>
                <a:cs typeface="Helvetica Neue Bold Condensed"/>
              </a:rPr>
              <a:t> </a:t>
            </a:r>
            <a:r>
              <a:rPr lang="fr-FR" sz="2300" dirty="0" err="1">
                <a:solidFill>
                  <a:srgbClr val="404040"/>
                </a:solidFill>
                <a:latin typeface="Helvetica Neue Bold Condensed"/>
                <a:ea typeface="ＭＳ Ｐゴシック" charset="0"/>
                <a:cs typeface="Helvetica Neue Bold Condensed"/>
              </a:rPr>
              <a:t>understanding</a:t>
            </a:r>
            <a:r>
              <a:rPr lang="fr-FR" sz="2300" dirty="0">
                <a:solidFill>
                  <a:srgbClr val="404040"/>
                </a:solidFill>
                <a:latin typeface="Helvetica Neue Bold Condensed"/>
                <a:ea typeface="ＭＳ Ｐゴシック" charset="0"/>
                <a:cs typeface="Helvetica Neue Bold Condensed"/>
              </a:rPr>
              <a:t> </a:t>
            </a:r>
            <a:r>
              <a:rPr lang="fr-FR" sz="23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among</a:t>
            </a:r>
            <a:r>
              <a:rPr lang="fr-FR" sz="23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</a:t>
            </a:r>
            <a:r>
              <a:rPr lang="fr-FR" sz="23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researchers</a:t>
            </a:r>
            <a:r>
              <a:rPr lang="fr-FR" sz="23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, </a:t>
            </a:r>
            <a:r>
              <a:rPr lang="fr-FR" sz="23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implementers</a:t>
            </a:r>
            <a:r>
              <a:rPr lang="fr-FR" sz="23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and </a:t>
            </a:r>
            <a:r>
              <a:rPr lang="fr-FR" sz="23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commissioners</a:t>
            </a:r>
            <a:r>
              <a:rPr lang="fr-FR" sz="23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about the </a:t>
            </a:r>
            <a:r>
              <a:rPr lang="fr-FR" sz="23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research</a:t>
            </a:r>
            <a:r>
              <a:rPr lang="fr-FR" sz="23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</a:t>
            </a:r>
            <a:r>
              <a:rPr lang="fr-FR" sz="2300" dirty="0" err="1" smtClean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object</a:t>
            </a:r>
            <a:r>
              <a:rPr lang="fr-FR" sz="2300" dirty="0" smtClean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, </a:t>
            </a:r>
            <a:r>
              <a:rPr lang="fr-FR" sz="23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the intervention, and the </a:t>
            </a:r>
            <a:r>
              <a:rPr lang="fr-FR" sz="23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research</a:t>
            </a:r>
            <a:r>
              <a:rPr lang="fr-FR" sz="23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</a:t>
            </a:r>
            <a:r>
              <a:rPr lang="fr-FR" sz="23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process</a:t>
            </a:r>
            <a:endParaRPr lang="fr-FR" sz="2300" dirty="0">
              <a:solidFill>
                <a:srgbClr val="404040"/>
              </a:solidFill>
              <a:latin typeface="Helvetica Neue Light"/>
              <a:ea typeface="ＭＳ Ｐゴシック" charset="0"/>
              <a:cs typeface="Helvetica Neue Light"/>
            </a:endParaRPr>
          </a:p>
          <a:p>
            <a:pPr marL="342900" lvl="1" indent="-342900">
              <a:spcAft>
                <a:spcPts val="1200"/>
              </a:spcAft>
              <a:buFont typeface="Arial"/>
              <a:buChar char="•"/>
            </a:pPr>
            <a:r>
              <a:rPr lang="fr-FR" sz="2400" dirty="0" smtClean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Challenges of collaboration: </a:t>
            </a:r>
            <a:r>
              <a:rPr lang="fr-FR" sz="2400" dirty="0" err="1">
                <a:solidFill>
                  <a:srgbClr val="404040"/>
                </a:solidFill>
                <a:latin typeface="Helvetica Neue Bold Condensed"/>
                <a:ea typeface="ＭＳ Ｐゴシック" charset="0"/>
                <a:cs typeface="Helvetica Neue Bold Condensed"/>
              </a:rPr>
              <a:t>symbolic</a:t>
            </a:r>
            <a:r>
              <a:rPr lang="fr-FR" sz="24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vs. </a:t>
            </a:r>
            <a:r>
              <a:rPr lang="fr-FR" sz="2400" dirty="0" err="1">
                <a:solidFill>
                  <a:srgbClr val="404040"/>
                </a:solidFill>
                <a:latin typeface="Helvetica Neue Bold Condensed"/>
                <a:ea typeface="ＭＳ Ｐゴシック" charset="0"/>
                <a:cs typeface="Helvetica Neue Bold Condensed"/>
              </a:rPr>
              <a:t>instrumental</a:t>
            </a:r>
            <a:r>
              <a:rPr lang="fr-FR" sz="24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use of research findings?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71E8-65E0-F144-B2E1-E4A59DA009AD}" type="slidenum">
              <a:rPr lang="fr-CA" smtClean="0"/>
              <a:pPr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26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6789738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618E641-4C66-6047-B839-B3D4A76F509A}" type="slidenum">
              <a:rPr lang="en-CA"/>
              <a:pPr/>
              <a:t>12</a:t>
            </a:fld>
            <a:endParaRPr lang="en-CA"/>
          </a:p>
        </p:txBody>
      </p:sp>
      <p:sp>
        <p:nvSpPr>
          <p:cNvPr id="49156" name="Rectangle 1"/>
          <p:cNvSpPr>
            <a:spLocks noChangeArrowheads="1"/>
          </p:cNvSpPr>
          <p:nvPr/>
        </p:nvSpPr>
        <p:spPr bwMode="auto">
          <a:xfrm>
            <a:off x="146933" y="217488"/>
            <a:ext cx="618171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>
                <a:solidFill>
                  <a:srgbClr val="595959"/>
                </a:solidFill>
                <a:latin typeface="Helvetica Neue Light" pitchFamily="-112" charset="0"/>
                <a:ea typeface="Helvetica Neue Light" pitchFamily="-112" charset="0"/>
                <a:cs typeface="Helvetica Neue Light" pitchFamily="-112" charset="0"/>
              </a:rPr>
              <a:t>Emilie Robert is a postdoctoral researcher at the Research Institute of McGill University Health Centre (Montreal, Canada). She holds a scholarship from the Canadian Institute of Health Research.</a:t>
            </a:r>
          </a:p>
          <a:p>
            <a:pPr>
              <a:spcBef>
                <a:spcPts val="600"/>
              </a:spcBef>
            </a:pPr>
            <a:r>
              <a:rPr lang="fr-FR" sz="1600">
                <a:solidFill>
                  <a:srgbClr val="595959"/>
                </a:solidFill>
                <a:latin typeface="Helvetica Neue Light" pitchFamily="-112" charset="0"/>
                <a:ea typeface="Helvetica Neue Light" pitchFamily="-112" charset="0"/>
                <a:cs typeface="Helvetica Neue Light" pitchFamily="-112" charset="0"/>
              </a:rPr>
              <a:t>Contact: emilie.robert2@mail.mcgill.ca</a:t>
            </a:r>
          </a:p>
          <a:p>
            <a:pPr>
              <a:spcBef>
                <a:spcPts val="600"/>
              </a:spcBef>
            </a:pPr>
            <a:r>
              <a:rPr lang="fr-FR" sz="1600">
                <a:solidFill>
                  <a:srgbClr val="595959"/>
                </a:solidFill>
                <a:latin typeface="Helvetica Neue Light" pitchFamily="-112" charset="0"/>
                <a:ea typeface="Helvetica Neue Light" pitchFamily="-112" charset="0"/>
                <a:cs typeface="Helvetica Neue Light" pitchFamily="-112" charset="0"/>
              </a:rPr>
              <a:t>Twitter: @emilie_robert_</a:t>
            </a:r>
          </a:p>
        </p:txBody>
      </p:sp>
      <p:sp>
        <p:nvSpPr>
          <p:cNvPr id="49157" name="Rectangle 17"/>
          <p:cNvSpPr>
            <a:spLocks noChangeArrowheads="1"/>
          </p:cNvSpPr>
          <p:nvPr/>
        </p:nvSpPr>
        <p:spPr bwMode="auto">
          <a:xfrm>
            <a:off x="146933" y="5421709"/>
            <a:ext cx="633023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>
                <a:solidFill>
                  <a:srgbClr val="595959"/>
                </a:solidFill>
                <a:latin typeface="Helvetica Neue Light" pitchFamily="-112" charset="0"/>
                <a:ea typeface="Helvetica Neue Light" pitchFamily="-112" charset="0"/>
                <a:cs typeface="Helvetica Neue Light" pitchFamily="-112" charset="0"/>
              </a:rPr>
              <a:t>Valéry Ridde is a professor at the School of Public Health at Montreal University (Canada).</a:t>
            </a:r>
          </a:p>
          <a:p>
            <a:pPr>
              <a:spcBef>
                <a:spcPts val="600"/>
              </a:spcBef>
            </a:pPr>
            <a:r>
              <a:rPr lang="fr-FR" sz="1600">
                <a:solidFill>
                  <a:srgbClr val="595959"/>
                </a:solidFill>
                <a:latin typeface="Helvetica Neue Light" pitchFamily="-112" charset="0"/>
                <a:ea typeface="Helvetica Neue Light" pitchFamily="-112" charset="0"/>
                <a:cs typeface="Helvetica Neue Light" pitchFamily="-112" charset="0"/>
              </a:rPr>
              <a:t>Contact: valery.ridde@umontreal.ca</a:t>
            </a:r>
          </a:p>
          <a:p>
            <a:pPr>
              <a:spcBef>
                <a:spcPts val="600"/>
              </a:spcBef>
            </a:pPr>
            <a:r>
              <a:rPr lang="fr-FR" sz="1600">
                <a:solidFill>
                  <a:srgbClr val="595959"/>
                </a:solidFill>
                <a:latin typeface="Helvetica Neue Light" pitchFamily="-112" charset="0"/>
                <a:ea typeface="Helvetica Neue Light" pitchFamily="-112" charset="0"/>
                <a:cs typeface="Helvetica Neue Light" pitchFamily="-112" charset="0"/>
              </a:rPr>
              <a:t>Twitter: @ValeryRidde</a:t>
            </a:r>
          </a:p>
        </p:txBody>
      </p:sp>
      <p:sp>
        <p:nvSpPr>
          <p:cNvPr id="49158" name="Rectangle 17"/>
          <p:cNvSpPr>
            <a:spLocks noChangeArrowheads="1"/>
          </p:cNvSpPr>
          <p:nvPr/>
        </p:nvSpPr>
        <p:spPr bwMode="auto">
          <a:xfrm>
            <a:off x="145346" y="1923738"/>
            <a:ext cx="618329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dirty="0">
                <a:solidFill>
                  <a:srgbClr val="595959"/>
                </a:solidFill>
                <a:latin typeface="Helvetica Neue Light" pitchFamily="-112" charset="0"/>
                <a:ea typeface="Helvetica Neue Light" pitchFamily="-112" charset="0"/>
                <a:cs typeface="Helvetica Neue Light" pitchFamily="-112" charset="0"/>
              </a:rPr>
              <a:t>Denis Porignon </a:t>
            </a:r>
            <a:r>
              <a:rPr lang="fr-FR" sz="1600" dirty="0" err="1">
                <a:solidFill>
                  <a:srgbClr val="595959"/>
                </a:solidFill>
                <a:latin typeface="Helvetica Neue Light" pitchFamily="-112" charset="0"/>
                <a:ea typeface="Helvetica Neue Light" pitchFamily="-112" charset="0"/>
                <a:cs typeface="Helvetica Neue Light" pitchFamily="-112" charset="0"/>
              </a:rPr>
              <a:t>is</a:t>
            </a:r>
            <a:r>
              <a:rPr lang="fr-FR" sz="1600" dirty="0">
                <a:solidFill>
                  <a:srgbClr val="595959"/>
                </a:solidFill>
                <a:latin typeface="Helvetica Neue Light" pitchFamily="-112" charset="0"/>
                <a:ea typeface="Helvetica Neue Light" pitchFamily="-112" charset="0"/>
                <a:cs typeface="Helvetica Neue Light" pitchFamily="-112" charset="0"/>
              </a:rPr>
              <a:t> a </a:t>
            </a:r>
            <a:r>
              <a:rPr lang="fr-FR" sz="1600" dirty="0" err="1">
                <a:solidFill>
                  <a:srgbClr val="595959"/>
                </a:solidFill>
                <a:latin typeface="Helvetica Neue Light" pitchFamily="-112" charset="0"/>
                <a:ea typeface="Helvetica Neue Light" pitchFamily="-112" charset="0"/>
                <a:cs typeface="Helvetica Neue Light" pitchFamily="-112" charset="0"/>
              </a:rPr>
              <a:t>health</a:t>
            </a:r>
            <a:r>
              <a:rPr lang="fr-FR" sz="1600" dirty="0">
                <a:solidFill>
                  <a:srgbClr val="595959"/>
                </a:solidFill>
                <a:latin typeface="Helvetica Neue Light" pitchFamily="-112" charset="0"/>
                <a:ea typeface="Helvetica Neue Light" pitchFamily="-112" charset="0"/>
                <a:cs typeface="Helvetica Neue Light" pitchFamily="-112" charset="0"/>
              </a:rPr>
              <a:t> </a:t>
            </a:r>
            <a:r>
              <a:rPr lang="fr-FR" sz="1600" dirty="0" err="1">
                <a:solidFill>
                  <a:srgbClr val="595959"/>
                </a:solidFill>
                <a:latin typeface="Helvetica Neue Light" pitchFamily="-112" charset="0"/>
                <a:ea typeface="Helvetica Neue Light" pitchFamily="-112" charset="0"/>
                <a:cs typeface="Helvetica Neue Light" pitchFamily="-112" charset="0"/>
              </a:rPr>
              <a:t>policy</a:t>
            </a:r>
            <a:r>
              <a:rPr lang="fr-FR" sz="1600" dirty="0">
                <a:solidFill>
                  <a:srgbClr val="595959"/>
                </a:solidFill>
                <a:latin typeface="Helvetica Neue Light" pitchFamily="-112" charset="0"/>
                <a:ea typeface="Helvetica Neue Light" pitchFamily="-112" charset="0"/>
                <a:cs typeface="Helvetica Neue Light" pitchFamily="-112" charset="0"/>
              </a:rPr>
              <a:t> </a:t>
            </a:r>
            <a:r>
              <a:rPr lang="fr-FR" sz="1600" dirty="0" err="1">
                <a:solidFill>
                  <a:srgbClr val="595959"/>
                </a:solidFill>
                <a:latin typeface="Helvetica Neue Light" pitchFamily="-112" charset="0"/>
                <a:ea typeface="Helvetica Neue Light" pitchFamily="-112" charset="0"/>
                <a:cs typeface="Helvetica Neue Light" pitchFamily="-112" charset="0"/>
              </a:rPr>
              <a:t>specialist</a:t>
            </a:r>
            <a:r>
              <a:rPr lang="fr-FR" sz="1600" dirty="0">
                <a:solidFill>
                  <a:srgbClr val="595959"/>
                </a:solidFill>
                <a:latin typeface="Helvetica Neue Light" pitchFamily="-112" charset="0"/>
                <a:ea typeface="Helvetica Neue Light" pitchFamily="-112" charset="0"/>
                <a:cs typeface="Helvetica Neue Light" pitchFamily="-112" charset="0"/>
              </a:rPr>
              <a:t> at the </a:t>
            </a:r>
            <a:r>
              <a:rPr lang="fr-FR" sz="1600" dirty="0" err="1">
                <a:solidFill>
                  <a:srgbClr val="595959"/>
                </a:solidFill>
                <a:latin typeface="Helvetica Neue Light" pitchFamily="-112" charset="0"/>
                <a:ea typeface="Helvetica Neue Light" pitchFamily="-112" charset="0"/>
                <a:cs typeface="Helvetica Neue Light" pitchFamily="-112" charset="0"/>
              </a:rPr>
              <a:t>Department</a:t>
            </a:r>
            <a:r>
              <a:rPr lang="fr-FR" sz="1600" dirty="0">
                <a:solidFill>
                  <a:srgbClr val="595959"/>
                </a:solidFill>
                <a:latin typeface="Helvetica Neue Light" pitchFamily="-112" charset="0"/>
                <a:ea typeface="Helvetica Neue Light" pitchFamily="-112" charset="0"/>
                <a:cs typeface="Helvetica Neue Light" pitchFamily="-112" charset="0"/>
              </a:rPr>
              <a:t> of</a:t>
            </a:r>
            <a:r>
              <a:rPr lang="en-US" sz="1600" dirty="0">
                <a:solidFill>
                  <a:srgbClr val="595959"/>
                </a:solidFill>
                <a:latin typeface="Helvetica Neue Light" pitchFamily="-112" charset="0"/>
                <a:ea typeface="Helvetica Neue Light" pitchFamily="-112" charset="0"/>
                <a:cs typeface="Helvetica Neue Light" pitchFamily="-112" charset="0"/>
              </a:rPr>
              <a:t> Health Systems Governance and Financing</a:t>
            </a:r>
            <a:r>
              <a:rPr lang="fr-FR" sz="1600" dirty="0">
                <a:solidFill>
                  <a:srgbClr val="595959"/>
                </a:solidFill>
                <a:latin typeface="Helvetica Neue Light" pitchFamily="-112" charset="0"/>
                <a:ea typeface="Helvetica Neue Light" pitchFamily="-112" charset="0"/>
                <a:cs typeface="Helvetica Neue Light" pitchFamily="-112" charset="0"/>
              </a:rPr>
              <a:t> at WHO (Geneva, </a:t>
            </a:r>
            <a:r>
              <a:rPr lang="fr-FR" sz="1600" dirty="0" err="1">
                <a:solidFill>
                  <a:srgbClr val="595959"/>
                </a:solidFill>
                <a:latin typeface="Helvetica Neue Light" pitchFamily="-112" charset="0"/>
                <a:ea typeface="Helvetica Neue Light" pitchFamily="-112" charset="0"/>
                <a:cs typeface="Helvetica Neue Light" pitchFamily="-112" charset="0"/>
              </a:rPr>
              <a:t>Switzerland</a:t>
            </a:r>
            <a:r>
              <a:rPr lang="fr-FR" sz="1600" dirty="0">
                <a:solidFill>
                  <a:srgbClr val="595959"/>
                </a:solidFill>
                <a:latin typeface="Helvetica Neue Light" pitchFamily="-112" charset="0"/>
                <a:ea typeface="Helvetica Neue Light" pitchFamily="-112" charset="0"/>
                <a:cs typeface="Helvetica Neue Light" pitchFamily="-112" charset="0"/>
              </a:rPr>
              <a:t>).</a:t>
            </a:r>
          </a:p>
          <a:p>
            <a:pPr>
              <a:spcBef>
                <a:spcPts val="600"/>
              </a:spcBef>
            </a:pPr>
            <a:r>
              <a:rPr lang="fr-FR" sz="1600" dirty="0">
                <a:solidFill>
                  <a:srgbClr val="595959"/>
                </a:solidFill>
                <a:latin typeface="Helvetica Neue Light" pitchFamily="-112" charset="0"/>
                <a:ea typeface="Helvetica Neue Light" pitchFamily="-112" charset="0"/>
                <a:cs typeface="Helvetica Neue Light" pitchFamily="-112" charset="0"/>
              </a:rPr>
              <a:t>Contact: porignond@who.int</a:t>
            </a:r>
          </a:p>
          <a:p>
            <a:pPr>
              <a:spcBef>
                <a:spcPts val="600"/>
              </a:spcBef>
            </a:pPr>
            <a:r>
              <a:rPr lang="fr-FR" sz="1600" dirty="0">
                <a:solidFill>
                  <a:srgbClr val="595959"/>
                </a:solidFill>
                <a:latin typeface="Helvetica Neue Light" pitchFamily="-112" charset="0"/>
                <a:ea typeface="Helvetica Neue Light" pitchFamily="-112" charset="0"/>
                <a:cs typeface="Helvetica Neue Light" pitchFamily="-112" charset="0"/>
              </a:rPr>
              <a:t>Twitter: @</a:t>
            </a:r>
            <a:r>
              <a:rPr lang="fr-FR" sz="1600" dirty="0" err="1">
                <a:solidFill>
                  <a:srgbClr val="595959"/>
                </a:solidFill>
                <a:latin typeface="Helvetica Neue Light" pitchFamily="-112" charset="0"/>
                <a:ea typeface="Helvetica Neue Light" pitchFamily="-112" charset="0"/>
                <a:cs typeface="Helvetica Neue Light" pitchFamily="-112" charset="0"/>
              </a:rPr>
              <a:t>DenisPorignon</a:t>
            </a:r>
            <a:endParaRPr lang="fr-FR" sz="1600" dirty="0">
              <a:solidFill>
                <a:srgbClr val="595959"/>
              </a:solidFill>
              <a:latin typeface="Helvetica Neue Light" pitchFamily="-112" charset="0"/>
              <a:ea typeface="Helvetica Neue Light" pitchFamily="-112" charset="0"/>
              <a:cs typeface="Helvetica Neue Light" pitchFamily="-112" charset="0"/>
            </a:endParaRPr>
          </a:p>
        </p:txBody>
      </p:sp>
      <p:pic>
        <p:nvPicPr>
          <p:cNvPr id="49159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9729" y="798342"/>
            <a:ext cx="1361015" cy="81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Imag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4979" y="217488"/>
            <a:ext cx="2023681" cy="58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Imag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322" y="5710538"/>
            <a:ext cx="2370016" cy="57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146933" y="3644733"/>
            <a:ext cx="618171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>
                <a:solidFill>
                  <a:srgbClr val="595959"/>
                </a:solidFill>
                <a:latin typeface="Helvetica Neue Light" pitchFamily="-112" charset="0"/>
                <a:ea typeface="Helvetica Neue Light" pitchFamily="-112" charset="0"/>
                <a:cs typeface="Helvetica Neue Light" pitchFamily="-112" charset="0"/>
              </a:rPr>
              <a:t>Dheepa Rajan is a health policy specialist at the Department of</a:t>
            </a:r>
            <a:r>
              <a:rPr lang="en-US" sz="1600">
                <a:solidFill>
                  <a:srgbClr val="595959"/>
                </a:solidFill>
                <a:latin typeface="Helvetica Neue Light" pitchFamily="-112" charset="0"/>
                <a:ea typeface="Helvetica Neue Light" pitchFamily="-112" charset="0"/>
                <a:cs typeface="Helvetica Neue Light" pitchFamily="-112" charset="0"/>
              </a:rPr>
              <a:t> Health Systems Governance and Financing</a:t>
            </a:r>
            <a:r>
              <a:rPr lang="fr-FR" sz="1600">
                <a:solidFill>
                  <a:srgbClr val="595959"/>
                </a:solidFill>
                <a:latin typeface="Helvetica Neue Light" pitchFamily="-112" charset="0"/>
                <a:ea typeface="Helvetica Neue Light" pitchFamily="-112" charset="0"/>
                <a:cs typeface="Helvetica Neue Light" pitchFamily="-112" charset="0"/>
              </a:rPr>
              <a:t> at WHO (Geneva, Switzerland).</a:t>
            </a:r>
          </a:p>
          <a:p>
            <a:pPr>
              <a:spcBef>
                <a:spcPts val="600"/>
              </a:spcBef>
            </a:pPr>
            <a:r>
              <a:rPr lang="fr-FR" sz="1600">
                <a:solidFill>
                  <a:srgbClr val="595959"/>
                </a:solidFill>
                <a:latin typeface="Helvetica Neue Light" pitchFamily="-112" charset="0"/>
                <a:ea typeface="Helvetica Neue Light" pitchFamily="-112" charset="0"/>
                <a:cs typeface="Helvetica Neue Light" pitchFamily="-112" charset="0"/>
              </a:rPr>
              <a:t>Contact: rajand@who.int</a:t>
            </a:r>
          </a:p>
          <a:p>
            <a:pPr>
              <a:spcBef>
                <a:spcPts val="600"/>
              </a:spcBef>
            </a:pPr>
            <a:r>
              <a:rPr lang="fr-FR" sz="1600">
                <a:solidFill>
                  <a:srgbClr val="595959"/>
                </a:solidFill>
                <a:latin typeface="Helvetica Neue Light" pitchFamily="-112" charset="0"/>
                <a:ea typeface="Helvetica Neue Light" pitchFamily="-112" charset="0"/>
                <a:cs typeface="Helvetica Neue Light" pitchFamily="-112" charset="0"/>
              </a:rPr>
              <a:t>Twitter: @Dheepa_Rajan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989881" y="1923738"/>
            <a:ext cx="3001648" cy="2653859"/>
            <a:chOff x="5989881" y="1923738"/>
            <a:chExt cx="3001648" cy="2653859"/>
          </a:xfrm>
        </p:grpSpPr>
        <p:pic>
          <p:nvPicPr>
            <p:cNvPr id="49162" name="Image 5" descr="image003.png"/>
            <p:cNvPicPr>
              <a:picLocks noChangeAspect="1"/>
            </p:cNvPicPr>
            <p:nvPr/>
          </p:nvPicPr>
          <p:blipFill>
            <a:blip r:embed="rId5"/>
            <a:srcRect l="-2" t="340" r="81296"/>
            <a:stretch>
              <a:fillRect/>
            </a:stretch>
          </p:blipFill>
          <p:spPr bwMode="auto">
            <a:xfrm>
              <a:off x="6943109" y="3769592"/>
              <a:ext cx="1105092" cy="808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3" name="Image 8" descr="image003.png"/>
            <p:cNvPicPr>
              <a:picLocks noChangeAspect="1"/>
            </p:cNvPicPr>
            <p:nvPr/>
          </p:nvPicPr>
          <p:blipFill>
            <a:blip r:embed="rId5"/>
            <a:srcRect l="78571"/>
            <a:stretch>
              <a:fillRect/>
            </a:stretch>
          </p:blipFill>
          <p:spPr bwMode="auto">
            <a:xfrm>
              <a:off x="6407511" y="1923738"/>
              <a:ext cx="1761162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4" name="Image 17" descr="image003.png"/>
            <p:cNvPicPr>
              <a:picLocks noChangeAspect="1"/>
            </p:cNvPicPr>
            <p:nvPr/>
          </p:nvPicPr>
          <p:blipFill>
            <a:blip r:embed="rId5"/>
            <a:srcRect l="34074" t="-7304" r="36511" b="2"/>
            <a:stretch>
              <a:fillRect/>
            </a:stretch>
          </p:blipFill>
          <p:spPr bwMode="auto">
            <a:xfrm>
              <a:off x="5989881" y="2854485"/>
              <a:ext cx="1939973" cy="721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0236" y="2504921"/>
              <a:ext cx="1261293" cy="142045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CA" sz="3400" dirty="0">
                <a:solidFill>
                  <a:srgbClr val="1C9186"/>
                </a:solidFill>
                <a:latin typeface="Helvetica Neue Light" charset="0"/>
                <a:ea typeface="ＭＳ Ｐゴシック" charset="0"/>
                <a:cs typeface="Helvetica Neue Light" charset="0"/>
              </a:rPr>
              <a:t>Objectives of the presentation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58032"/>
            <a:ext cx="4114800" cy="3237261"/>
          </a:xfrm>
        </p:spPr>
        <p:txBody>
          <a:bodyPr>
            <a:no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600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To present the intervention theory as the first output of the research</a:t>
            </a:r>
            <a:r>
              <a:rPr lang="fr-FR" sz="2600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600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To reflect on the value of the intervention theory </a:t>
            </a:r>
            <a:r>
              <a:rPr lang="en-US" sz="2600" dirty="0" smtClean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and the research process</a:t>
            </a:r>
            <a:endParaRPr lang="fr-FR" sz="2600" dirty="0">
              <a:solidFill>
                <a:srgbClr val="404040"/>
              </a:solidFill>
              <a:latin typeface="Helvetica Light" charset="0"/>
              <a:ea typeface="ＭＳ Ｐゴシック" charset="0"/>
              <a:cs typeface="Helvetica Light" charset="0"/>
            </a:endParaRPr>
          </a:p>
        </p:txBody>
      </p:sp>
      <p:pic>
        <p:nvPicPr>
          <p:cNvPr id="4" name="Image 3" descr="Programme_theory_black_bo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765" y="2272966"/>
            <a:ext cx="4011815" cy="3007393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71E8-65E0-F144-B2E1-E4A59DA009AD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722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400" dirty="0" err="1">
                <a:solidFill>
                  <a:srgbClr val="1C9186"/>
                </a:solidFill>
                <a:latin typeface="Helvetica Neue Light" charset="0"/>
                <a:ea typeface="ＭＳ Ｐゴシック" charset="0"/>
                <a:cs typeface="Helvetica Neue Light" charset="0"/>
              </a:rPr>
              <a:t>Context</a:t>
            </a:r>
            <a:endParaRPr lang="fr-CA" sz="3400" dirty="0">
              <a:solidFill>
                <a:srgbClr val="1C9186"/>
              </a:solidFill>
              <a:latin typeface="Helvetica Neue Light" charset="0"/>
              <a:ea typeface="ＭＳ Ｐゴシック" charset="0"/>
              <a:cs typeface="Helvetica Neue Light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6113" y="1581795"/>
            <a:ext cx="8633189" cy="338743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fr-CA" sz="2100" dirty="0" err="1">
                <a:solidFill>
                  <a:srgbClr val="404040"/>
                </a:solidFill>
                <a:latin typeface="Helvetica Neue Bold Condensed"/>
                <a:ea typeface="ＭＳ Ｐゴシック" charset="0"/>
                <a:cs typeface="Helvetica Neue Bold Condensed"/>
              </a:rPr>
              <a:t>Universal</a:t>
            </a:r>
            <a:r>
              <a:rPr lang="fr-CA" sz="2100" dirty="0">
                <a:solidFill>
                  <a:srgbClr val="404040"/>
                </a:solidFill>
                <a:latin typeface="Helvetica Neue Bold Condensed"/>
                <a:ea typeface="ＭＳ Ｐゴシック" charset="0"/>
                <a:cs typeface="Helvetica Neue Bold Condensed"/>
              </a:rPr>
              <a:t> </a:t>
            </a:r>
            <a:r>
              <a:rPr lang="fr-CA" sz="2100" dirty="0" err="1">
                <a:solidFill>
                  <a:srgbClr val="404040"/>
                </a:solidFill>
                <a:latin typeface="Helvetica Neue Bold Condensed"/>
                <a:ea typeface="ＭＳ Ｐゴシック" charset="0"/>
                <a:cs typeface="Helvetica Neue Bold Condensed"/>
              </a:rPr>
              <a:t>health</a:t>
            </a:r>
            <a:r>
              <a:rPr lang="fr-CA" sz="2100" dirty="0">
                <a:solidFill>
                  <a:srgbClr val="404040"/>
                </a:solidFill>
                <a:latin typeface="Helvetica Neue Bold Condensed"/>
                <a:ea typeface="ＭＳ Ｐゴシック" charset="0"/>
                <a:cs typeface="Helvetica Neue Bold Condensed"/>
              </a:rPr>
              <a:t> </a:t>
            </a:r>
            <a:r>
              <a:rPr lang="fr-CA" sz="2100" dirty="0" err="1">
                <a:solidFill>
                  <a:srgbClr val="404040"/>
                </a:solidFill>
                <a:latin typeface="Helvetica Neue Bold Condensed"/>
                <a:ea typeface="ＭＳ Ｐゴシック" charset="0"/>
                <a:cs typeface="Helvetica Neue Bold Condensed"/>
              </a:rPr>
              <a:t>coverage</a:t>
            </a:r>
            <a:r>
              <a:rPr lang="fr-CA" sz="2100" dirty="0">
                <a:solidFill>
                  <a:srgbClr val="404040"/>
                </a:solidFill>
                <a:latin typeface="Helvetica Neue Bold Condensed"/>
                <a:ea typeface="ＭＳ Ｐゴシック" charset="0"/>
                <a:cs typeface="Helvetica Neue Bold Condensed"/>
              </a:rPr>
              <a:t> </a:t>
            </a:r>
            <a:r>
              <a:rPr lang="fr-CA" sz="2100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(UHC) as a </a:t>
            </a:r>
            <a:r>
              <a:rPr lang="fr-CA" sz="2100" dirty="0" err="1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blueprint</a:t>
            </a:r>
            <a:r>
              <a:rPr lang="fr-CA" sz="2100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 to </a:t>
            </a:r>
            <a:r>
              <a:rPr lang="fr-CA" sz="2100" dirty="0" err="1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strengthen</a:t>
            </a:r>
            <a:r>
              <a:rPr lang="fr-CA" sz="2100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 </a:t>
            </a:r>
            <a:r>
              <a:rPr lang="fr-CA" sz="2100" dirty="0" err="1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health</a:t>
            </a:r>
            <a:r>
              <a:rPr lang="fr-CA" sz="2100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 </a:t>
            </a:r>
            <a:r>
              <a:rPr lang="fr-CA" sz="2100" dirty="0" err="1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systems</a:t>
            </a:r>
            <a:r>
              <a:rPr lang="fr-CA" sz="2100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 in </a:t>
            </a:r>
            <a:r>
              <a:rPr lang="fr-CA" sz="2100" dirty="0" err="1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developing</a:t>
            </a:r>
            <a:r>
              <a:rPr lang="fr-CA" sz="2100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 countries</a:t>
            </a:r>
          </a:p>
          <a:p>
            <a:pPr>
              <a:spcAft>
                <a:spcPts val="600"/>
              </a:spcAft>
            </a:pPr>
            <a:r>
              <a:rPr lang="fr-CA" sz="2100" dirty="0">
                <a:solidFill>
                  <a:srgbClr val="404040"/>
                </a:solidFill>
                <a:latin typeface="Helvetica Neue Bold Condensed"/>
                <a:ea typeface="ＭＳ Ｐゴシック" charset="0"/>
                <a:cs typeface="Helvetica Neue Bold Condensed"/>
              </a:rPr>
              <a:t>Policy dialogue </a:t>
            </a:r>
            <a:r>
              <a:rPr lang="fr-CA" sz="2100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as a </a:t>
            </a:r>
            <a:r>
              <a:rPr lang="fr-CA" sz="2100" dirty="0" err="1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promising</a:t>
            </a:r>
            <a:r>
              <a:rPr lang="fr-CA" sz="2100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 </a:t>
            </a:r>
            <a:r>
              <a:rPr lang="fr-CA" sz="2100" dirty="0" err="1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governance</a:t>
            </a:r>
            <a:r>
              <a:rPr lang="fr-CA" sz="2100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 </a:t>
            </a:r>
            <a:r>
              <a:rPr lang="fr-CA" sz="2100" dirty="0" err="1" smtClean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tool</a:t>
            </a:r>
            <a:r>
              <a:rPr lang="fr-CA" sz="2100" dirty="0" smtClean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: </a:t>
            </a:r>
            <a:r>
              <a:rPr lang="en-US" sz="2100" dirty="0" smtClean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process targeting </a:t>
            </a:r>
            <a:r>
              <a:rPr lang="en-US" sz="2100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both the technical and policy aspects of the problem being discussed, involving evidence and sensitive policy discussions, in which a wide range of stakeholders participate, with a concrete objective, such as the development of a plan or strategy</a:t>
            </a:r>
            <a:r>
              <a:rPr lang="fr-FR" sz="2100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 </a:t>
            </a:r>
            <a:r>
              <a:rPr lang="fr-CA" sz="2100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fr-CA" sz="2100" dirty="0" smtClean="0">
                <a:solidFill>
                  <a:srgbClr val="404040"/>
                </a:solidFill>
                <a:latin typeface="Helvetica Neue Bold Condensed"/>
                <a:ea typeface="ＭＳ Ｐゴシック" charset="0"/>
                <a:cs typeface="Helvetica Neue Bold Condensed"/>
              </a:rPr>
              <a:t>UHC</a:t>
            </a:r>
            <a:r>
              <a:rPr lang="fr-CA" sz="2100" dirty="0">
                <a:solidFill>
                  <a:srgbClr val="404040"/>
                </a:solidFill>
                <a:latin typeface="Helvetica Neue Bold Condensed"/>
                <a:ea typeface="ＭＳ Ｐゴシック" charset="0"/>
                <a:cs typeface="Helvetica Neue Bold Condensed"/>
              </a:rPr>
              <a:t>-</a:t>
            </a:r>
            <a:r>
              <a:rPr lang="fr-CA" sz="2100" dirty="0" err="1">
                <a:solidFill>
                  <a:srgbClr val="404040"/>
                </a:solidFill>
                <a:latin typeface="Helvetica Neue Bold Condensed"/>
                <a:ea typeface="ＭＳ Ｐゴシック" charset="0"/>
                <a:cs typeface="Helvetica Neue Bold Condensed"/>
              </a:rPr>
              <a:t>Partnership</a:t>
            </a:r>
            <a:r>
              <a:rPr lang="fr-CA" sz="2100" dirty="0">
                <a:solidFill>
                  <a:srgbClr val="404040"/>
                </a:solidFill>
                <a:latin typeface="Helvetica Neue Bold Condensed"/>
                <a:ea typeface="ＭＳ Ｐゴシック" charset="0"/>
                <a:cs typeface="Helvetica Neue Bold Condensed"/>
              </a:rPr>
              <a:t> </a:t>
            </a:r>
            <a:r>
              <a:rPr lang="fr-CA" sz="2100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to support </a:t>
            </a:r>
            <a:r>
              <a:rPr lang="fr-CA" sz="2100" dirty="0" err="1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policy</a:t>
            </a:r>
            <a:r>
              <a:rPr lang="fr-CA" sz="2100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 dialogue for </a:t>
            </a:r>
            <a:r>
              <a:rPr lang="fr-CA" sz="2100" dirty="0" err="1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health</a:t>
            </a:r>
            <a:r>
              <a:rPr lang="fr-CA" sz="2100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 planning and </a:t>
            </a:r>
            <a:r>
              <a:rPr lang="fr-CA" sz="2100" dirty="0" err="1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health</a:t>
            </a:r>
            <a:r>
              <a:rPr lang="fr-CA" sz="2100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 </a:t>
            </a:r>
            <a:r>
              <a:rPr lang="fr-CA" sz="2100" dirty="0" err="1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financing</a:t>
            </a:r>
            <a:r>
              <a:rPr lang="fr-CA" sz="2100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 in </a:t>
            </a:r>
            <a:r>
              <a:rPr lang="fr-CA" sz="2100" dirty="0" smtClean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about 30 countries</a:t>
            </a:r>
            <a:endParaRPr lang="fr-CA" sz="2100" dirty="0">
              <a:solidFill>
                <a:srgbClr val="404040"/>
              </a:solidFill>
              <a:latin typeface="Helvetica Light" charset="0"/>
              <a:ea typeface="ＭＳ Ｐゴシック" charset="0"/>
              <a:cs typeface="Helvetica Light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71E8-65E0-F144-B2E1-E4A59DA009AD}" type="slidenum">
              <a:rPr lang="fr-CA" smtClean="0"/>
              <a:pPr/>
              <a:t>3</a:t>
            </a:fld>
            <a:endParaRPr lang="fr-CA"/>
          </a:p>
        </p:txBody>
      </p:sp>
      <p:pic>
        <p:nvPicPr>
          <p:cNvPr id="5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71" y="4612864"/>
            <a:ext cx="1840029" cy="207433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76112" y="5016288"/>
            <a:ext cx="539344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fr-CA" sz="2100" dirty="0" err="1">
                <a:solidFill>
                  <a:srgbClr val="404040"/>
                </a:solidFill>
                <a:latin typeface="Helvetica Neue Bold Condensed"/>
                <a:ea typeface="ＭＳ Ｐゴシック" charset="0"/>
                <a:cs typeface="Helvetica Neue Bold Condensed"/>
              </a:rPr>
              <a:t>Typical</a:t>
            </a:r>
            <a:r>
              <a:rPr lang="fr-CA" sz="2100" dirty="0">
                <a:solidFill>
                  <a:srgbClr val="404040"/>
                </a:solidFill>
                <a:latin typeface="Helvetica Neue Bold Condensed"/>
                <a:ea typeface="ＭＳ Ｐゴシック" charset="0"/>
                <a:cs typeface="Helvetica Neue Bold Condensed"/>
              </a:rPr>
              <a:t> soft intervention</a:t>
            </a:r>
            <a:r>
              <a:rPr lang="fr-CA" sz="2100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: how to </a:t>
            </a:r>
            <a:r>
              <a:rPr lang="fr-CA" sz="2100" dirty="0" err="1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account</a:t>
            </a:r>
            <a:r>
              <a:rPr lang="fr-CA" sz="2100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 for </a:t>
            </a:r>
            <a:r>
              <a:rPr lang="fr-CA" sz="2100" dirty="0" err="1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outcomes</a:t>
            </a:r>
            <a:r>
              <a:rPr lang="fr-CA" sz="2100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 in </a:t>
            </a:r>
            <a:r>
              <a:rPr lang="fr-CA" sz="2100" dirty="0" err="1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different</a:t>
            </a:r>
            <a:r>
              <a:rPr lang="fr-CA" sz="2100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 settings </a:t>
            </a:r>
            <a:r>
              <a:rPr lang="fr-CA" sz="2100" dirty="0" err="1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with</a:t>
            </a:r>
            <a:r>
              <a:rPr lang="fr-CA" sz="2100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 major </a:t>
            </a:r>
            <a:r>
              <a:rPr lang="fr-CA" sz="2100" dirty="0" err="1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contextual</a:t>
            </a:r>
            <a:r>
              <a:rPr lang="fr-CA" sz="2100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 influences?</a:t>
            </a:r>
          </a:p>
        </p:txBody>
      </p:sp>
    </p:spTree>
    <p:extLst>
      <p:ext uri="{BB962C8B-B14F-4D97-AF65-F5344CB8AC3E}">
        <p14:creationId xmlns:p14="http://schemas.microsoft.com/office/powerpoint/2010/main" val="30343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CA" sz="3400" dirty="0" err="1">
                <a:solidFill>
                  <a:srgbClr val="1C9186"/>
                </a:solidFill>
                <a:latin typeface="Helvetica Neue Light" charset="0"/>
                <a:ea typeface="ＭＳ Ｐゴシック" charset="0"/>
                <a:cs typeface="Helvetica Neue Light" charset="0"/>
              </a:rPr>
              <a:t>Method</a:t>
            </a:r>
            <a:endParaRPr lang="fr-CA" sz="3400" dirty="0">
              <a:solidFill>
                <a:srgbClr val="1C9186"/>
              </a:solidFill>
              <a:latin typeface="Helvetica Neue Light" charset="0"/>
              <a:ea typeface="ＭＳ Ｐゴシック" charset="0"/>
              <a:cs typeface="Helvetica Neue Light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sz="23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Bold Condensed"/>
                <a:ea typeface="ＭＳ Ｐゴシック" charset="0"/>
                <a:cs typeface="Helvetica Neue Bold Condensed"/>
              </a:rPr>
              <a:t>For the </a:t>
            </a:r>
            <a:r>
              <a:rPr lang="fr-CA" sz="23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Bold Condensed"/>
                <a:ea typeface="ＭＳ Ｐゴシック" charset="0"/>
                <a:cs typeface="Helvetica Neue Bold Condensed"/>
              </a:rPr>
              <a:t>realist</a:t>
            </a:r>
            <a:r>
              <a:rPr lang="fr-CA" sz="23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Bold Condensed"/>
                <a:ea typeface="ＭＳ Ｐゴシック" charset="0"/>
                <a:cs typeface="Helvetica Neue Bold Condensed"/>
              </a:rPr>
              <a:t> </a:t>
            </a:r>
            <a:r>
              <a:rPr lang="fr-CA" sz="2300" b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Bold Condensed"/>
                <a:ea typeface="ＭＳ Ｐゴシック" charset="0"/>
                <a:cs typeface="Helvetica Neue Bold Condensed"/>
              </a:rPr>
              <a:t>evaluation</a:t>
            </a:r>
            <a:endParaRPr lang="fr-CA" sz="2300" b="0" dirty="0">
              <a:solidFill>
                <a:schemeClr val="tx1">
                  <a:lumMod val="75000"/>
                  <a:lumOff val="25000"/>
                </a:schemeClr>
              </a:solidFill>
              <a:latin typeface="Helvetica Neue Bold Condensed"/>
              <a:ea typeface="ＭＳ Ｐゴシック" charset="0"/>
              <a:cs typeface="Helvetica Neue Bold Condensed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Objective: to better understand if the UHC-Partnership can contribute to </a:t>
            </a:r>
            <a:r>
              <a:rPr lang="en-US" sz="2300" dirty="0" smtClean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strengthen </a:t>
            </a:r>
            <a:r>
              <a:rPr lang="en-US" sz="2300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policy dialogue, how and in what contexts</a:t>
            </a:r>
            <a:r>
              <a:rPr lang="fr-FR" sz="2300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 </a:t>
            </a:r>
            <a:endParaRPr lang="fr-CA" sz="2300" dirty="0">
              <a:solidFill>
                <a:srgbClr val="404040"/>
              </a:solidFill>
              <a:latin typeface="Helvetica Light" charset="0"/>
              <a:ea typeface="ＭＳ Ｐゴシック" charset="0"/>
              <a:cs typeface="Helvetica Light" charset="0"/>
            </a:endParaRPr>
          </a:p>
          <a:p>
            <a:pPr>
              <a:spcAft>
                <a:spcPts val="600"/>
              </a:spcAft>
            </a:pPr>
            <a:r>
              <a:rPr lang="fr-CA" sz="2300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Multiple case </a:t>
            </a:r>
            <a:r>
              <a:rPr lang="fr-CA" sz="2300" dirty="0" err="1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study (Togo, Liberia, Burkina Faso, Niger, DRC, Cape Verde)</a:t>
            </a:r>
            <a:endParaRPr lang="fr-CA" sz="2300" dirty="0">
              <a:solidFill>
                <a:srgbClr val="404040"/>
              </a:solidFill>
              <a:latin typeface="Helvetica Light" charset="0"/>
              <a:ea typeface="ＭＳ Ｐゴシック" charset="0"/>
              <a:cs typeface="Helvetica Light" charset="0"/>
            </a:endParaRPr>
          </a:p>
          <a:p>
            <a:pPr>
              <a:spcAft>
                <a:spcPts val="600"/>
              </a:spcAft>
            </a:pPr>
            <a:r>
              <a:rPr lang="fr-CA" sz="2300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Qualitative </a:t>
            </a:r>
            <a:r>
              <a:rPr lang="fr-CA" sz="2300" dirty="0" err="1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research</a:t>
            </a:r>
            <a:endParaRPr lang="fr-CA" sz="2300" dirty="0">
              <a:solidFill>
                <a:srgbClr val="404040"/>
              </a:solidFill>
              <a:latin typeface="Helvetica Light" charset="0"/>
              <a:ea typeface="ＭＳ Ｐゴシック" charset="0"/>
              <a:cs typeface="Helvetica Light" charset="0"/>
            </a:endParaRPr>
          </a:p>
          <a:p>
            <a:pPr>
              <a:spcAft>
                <a:spcPts val="600"/>
              </a:spcAft>
            </a:pPr>
            <a:endParaRPr lang="fr-CA" sz="2300" dirty="0" smtClean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fr-CA" sz="2300" b="0" dirty="0">
                <a:solidFill>
                  <a:srgbClr val="404040"/>
                </a:solidFill>
                <a:latin typeface="Helvetica Neue Bold Condensed"/>
                <a:ea typeface="ＭＳ Ｐゴシック" charset="0"/>
                <a:cs typeface="Helvetica Neue Bold Condensed"/>
              </a:rPr>
              <a:t>For the intervention </a:t>
            </a:r>
            <a:r>
              <a:rPr lang="fr-CA" sz="2300" b="0" dirty="0" err="1">
                <a:solidFill>
                  <a:srgbClr val="404040"/>
                </a:solidFill>
                <a:latin typeface="Helvetica Neue Bold Condensed"/>
                <a:ea typeface="ＭＳ Ｐゴシック" charset="0"/>
                <a:cs typeface="Helvetica Neue Bold Condensed"/>
              </a:rPr>
              <a:t>theory</a:t>
            </a:r>
            <a:endParaRPr lang="fr-CA" sz="2300" b="0" dirty="0">
              <a:solidFill>
                <a:srgbClr val="404040"/>
              </a:solidFill>
              <a:latin typeface="Helvetica Neue Bold Condensed"/>
              <a:ea typeface="ＭＳ Ｐゴシック" charset="0"/>
              <a:cs typeface="Helvetica Neue Bold Condensed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45870" cy="4504826"/>
          </a:xfrm>
        </p:spPr>
        <p:txBody>
          <a:bodyPr>
            <a:noAutofit/>
          </a:bodyPr>
          <a:lstStyle/>
          <a:p>
            <a:r>
              <a:rPr lang="fr-CA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1st round:</a:t>
            </a:r>
          </a:p>
          <a:p>
            <a:pPr lvl="1"/>
            <a:r>
              <a:rPr lang="fr-CA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Documentation</a:t>
            </a:r>
          </a:p>
          <a:p>
            <a:pPr lvl="1"/>
            <a:r>
              <a:rPr lang="fr-CA" dirty="0" err="1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Formal</a:t>
            </a:r>
            <a:r>
              <a:rPr lang="fr-CA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 discussions </a:t>
            </a:r>
            <a:r>
              <a:rPr lang="fr-CA" dirty="0" err="1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with</a:t>
            </a:r>
            <a:r>
              <a:rPr lang="fr-CA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 </a:t>
            </a:r>
            <a:r>
              <a:rPr lang="fr-CA" dirty="0" err="1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implementers</a:t>
            </a:r>
            <a:endParaRPr lang="fr-CA" dirty="0">
              <a:solidFill>
                <a:srgbClr val="404040"/>
              </a:solidFill>
              <a:latin typeface="Helvetica Light" charset="0"/>
              <a:ea typeface="ＭＳ Ｐゴシック" charset="0"/>
              <a:cs typeface="Helvetica Light" charset="0"/>
            </a:endParaRPr>
          </a:p>
          <a:p>
            <a:r>
              <a:rPr lang="fr-CA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2nd round :</a:t>
            </a:r>
          </a:p>
          <a:p>
            <a:pPr lvl="1"/>
            <a:r>
              <a:rPr lang="fr-CA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Observations</a:t>
            </a:r>
          </a:p>
          <a:p>
            <a:pPr lvl="1"/>
            <a:r>
              <a:rPr lang="fr-CA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Interviews </a:t>
            </a:r>
            <a:r>
              <a:rPr lang="fr-CA" dirty="0" err="1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with</a:t>
            </a:r>
            <a:r>
              <a:rPr lang="fr-CA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 </a:t>
            </a:r>
            <a:r>
              <a:rPr lang="fr-CA" dirty="0" err="1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key</a:t>
            </a:r>
            <a:r>
              <a:rPr lang="fr-CA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 </a:t>
            </a:r>
            <a:r>
              <a:rPr lang="fr-CA" dirty="0" err="1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informants</a:t>
            </a:r>
            <a:endParaRPr lang="fr-CA" dirty="0">
              <a:solidFill>
                <a:srgbClr val="404040"/>
              </a:solidFill>
              <a:latin typeface="Helvetica Light" charset="0"/>
              <a:ea typeface="ＭＳ Ｐゴシック" charset="0"/>
              <a:cs typeface="Helvetica Light" charset="0"/>
            </a:endParaRPr>
          </a:p>
          <a:p>
            <a:pPr lvl="1"/>
            <a:r>
              <a:rPr lang="fr-CA" dirty="0" err="1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Literature</a:t>
            </a:r>
            <a:r>
              <a:rPr lang="fr-CA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 </a:t>
            </a:r>
            <a:r>
              <a:rPr lang="fr-CA" dirty="0" err="1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review</a:t>
            </a:r>
            <a:endParaRPr lang="fr-CA" dirty="0">
              <a:solidFill>
                <a:srgbClr val="404040"/>
              </a:solidFill>
              <a:latin typeface="Helvetica Light" charset="0"/>
              <a:ea typeface="ＭＳ Ｐゴシック" charset="0"/>
              <a:cs typeface="Helvetica Light" charset="0"/>
            </a:endParaRPr>
          </a:p>
          <a:p>
            <a:r>
              <a:rPr lang="fr-CA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3rd round :</a:t>
            </a:r>
          </a:p>
          <a:p>
            <a:pPr lvl="1"/>
            <a:r>
              <a:rPr lang="fr-CA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Discussions </a:t>
            </a:r>
            <a:r>
              <a:rPr lang="fr-CA" dirty="0" err="1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with</a:t>
            </a:r>
            <a:r>
              <a:rPr lang="fr-CA" dirty="0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 </a:t>
            </a:r>
            <a:r>
              <a:rPr lang="fr-CA" dirty="0" err="1">
                <a:solidFill>
                  <a:srgbClr val="404040"/>
                </a:solidFill>
                <a:latin typeface="Helvetica Light" charset="0"/>
                <a:ea typeface="ＭＳ Ｐゴシック" charset="0"/>
                <a:cs typeface="Helvetica Light" charset="0"/>
              </a:rPr>
              <a:t>implementers</a:t>
            </a:r>
            <a:endParaRPr lang="fr-CA" dirty="0">
              <a:solidFill>
                <a:srgbClr val="404040"/>
              </a:solidFill>
              <a:latin typeface="Helvetica Light" charset="0"/>
              <a:ea typeface="ＭＳ Ｐゴシック" charset="0"/>
              <a:cs typeface="Helvetica Light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71E8-65E0-F144-B2E1-E4A59DA009AD}" type="slidenum">
              <a:rPr lang="fr-CA" smtClean="0"/>
              <a:pPr/>
              <a:t>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588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361508" y="3407664"/>
            <a:ext cx="1954212" cy="22066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sz="1000">
              <a:solidFill>
                <a:srgbClr val="000000"/>
              </a:solidFill>
              <a:latin typeface="Helvetica Neue Light"/>
              <a:cs typeface="Helvetica Neue Light"/>
            </a:endParaRPr>
          </a:p>
        </p:txBody>
      </p:sp>
      <p:graphicFrame>
        <p:nvGraphicFramePr>
          <p:cNvPr id="24" name="Diagramme 23"/>
          <p:cNvGraphicFramePr/>
          <p:nvPr/>
        </p:nvGraphicFramePr>
        <p:xfrm>
          <a:off x="2552019" y="1286563"/>
          <a:ext cx="3927925" cy="2600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 rot="16200000">
            <a:off x="6381977" y="2919508"/>
            <a:ext cx="4846637" cy="5429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000">
                <a:solidFill>
                  <a:srgbClr val="000000"/>
                </a:solidFill>
                <a:latin typeface="Helvetica Neue Light"/>
                <a:cs typeface="Helvetica Neue Light"/>
              </a:rPr>
              <a:t>Strengthening of governance towards Universal Health Coverage</a:t>
            </a:r>
          </a:p>
        </p:txBody>
      </p:sp>
      <p:sp>
        <p:nvSpPr>
          <p:cNvPr id="15" name="Rectangle 14"/>
          <p:cNvSpPr/>
          <p:nvPr/>
        </p:nvSpPr>
        <p:spPr>
          <a:xfrm rot="16200000">
            <a:off x="-2123055" y="2972690"/>
            <a:ext cx="4846637" cy="4365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000">
                <a:solidFill>
                  <a:srgbClr val="000000"/>
                </a:solidFill>
                <a:latin typeface="Helvetica Neue Light"/>
                <a:cs typeface="Helvetica Neue Light"/>
              </a:rPr>
              <a:t>Support to institutionalisation of policy dialogue for health planning and financing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2045" y="162814"/>
            <a:ext cx="779463" cy="4397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000">
                <a:solidFill>
                  <a:srgbClr val="000000"/>
                </a:solidFill>
                <a:latin typeface="Helvetica Neue Bold Condensed"/>
                <a:cs typeface="Helvetica Neue Bold Condensed"/>
              </a:rPr>
              <a:t>Approach (SOFT)</a:t>
            </a:r>
          </a:p>
        </p:txBody>
      </p:sp>
      <p:grpSp>
        <p:nvGrpSpPr>
          <p:cNvPr id="2" name="Grouper 20"/>
          <p:cNvGrpSpPr/>
          <p:nvPr/>
        </p:nvGrpSpPr>
        <p:grpSpPr>
          <a:xfrm>
            <a:off x="1361127" y="162028"/>
            <a:ext cx="1954800" cy="5229093"/>
            <a:chOff x="1755037" y="829199"/>
            <a:chExt cx="2012754" cy="5229093"/>
          </a:xfrm>
          <a:solidFill>
            <a:schemeClr val="bg1">
              <a:lumMod val="65000"/>
            </a:schemeClr>
          </a:solidFill>
          <a:effectLst/>
        </p:grpSpPr>
        <p:grpSp>
          <p:nvGrpSpPr>
            <p:cNvPr id="3" name="Grouper 11"/>
            <p:cNvGrpSpPr/>
            <p:nvPr/>
          </p:nvGrpSpPr>
          <p:grpSpPr>
            <a:xfrm>
              <a:off x="1839921" y="4278972"/>
              <a:ext cx="1824680" cy="1779320"/>
              <a:chOff x="-322049" y="4278974"/>
              <a:chExt cx="1824680" cy="1779320"/>
            </a:xfrm>
            <a:grpFill/>
          </p:grpSpPr>
          <p:sp>
            <p:nvSpPr>
              <p:cNvPr id="7" name="Rectangle 6"/>
              <p:cNvSpPr/>
              <p:nvPr/>
            </p:nvSpPr>
            <p:spPr>
              <a:xfrm>
                <a:off x="231980" y="4284974"/>
                <a:ext cx="1270651" cy="823205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CA" sz="1000">
                    <a:solidFill>
                      <a:srgbClr val="000000"/>
                    </a:solidFill>
                    <a:latin typeface="Helvetica Neue Light"/>
                    <a:cs typeface="Helvetica Neue Light"/>
                  </a:rPr>
                  <a:t>On-going support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31980" y="5247607"/>
                <a:ext cx="1270651" cy="810687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CA" sz="1000">
                    <a:solidFill>
                      <a:srgbClr val="000000"/>
                    </a:solidFill>
                    <a:latin typeface="Helvetica Neue Light"/>
                    <a:cs typeface="Helvetica Neue Light"/>
                  </a:rPr>
                  <a:t>Training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-322049" y="4278974"/>
                <a:ext cx="447989" cy="1779320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>
                  <a:defRPr/>
                </a:pPr>
                <a:r>
                  <a:rPr lang="fr-CA" sz="1000">
                    <a:solidFill>
                      <a:srgbClr val="000000"/>
                    </a:solidFill>
                    <a:latin typeface="Helvetica Neue Light"/>
                    <a:cs typeface="Helvetica Neue Light"/>
                  </a:rPr>
                  <a:t>Capacity building of MoH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2393950" y="1557988"/>
              <a:ext cx="1215668" cy="769119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CA" sz="1000">
                  <a:solidFill>
                    <a:srgbClr val="000000"/>
                  </a:solidFill>
                  <a:latin typeface="Helvetica Neue Light"/>
                  <a:cs typeface="Helvetica Neue Light"/>
                </a:rPr>
                <a:t>Knowledge and resources production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55037" y="1435519"/>
              <a:ext cx="1954593" cy="2023097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 sz="1000">
                <a:solidFill>
                  <a:srgbClr val="000000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839921" y="829199"/>
              <a:ext cx="1927870" cy="440844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CA" sz="1000">
                  <a:solidFill>
                    <a:srgbClr val="000000"/>
                  </a:solidFill>
                  <a:latin typeface="Helvetica Neue Bold Condensed"/>
                  <a:cs typeface="Helvetica Neue Bold Condensed"/>
                </a:rPr>
                <a:t>Components of support </a:t>
              </a:r>
            </a:p>
            <a:p>
              <a:pPr algn="ctr">
                <a:defRPr/>
              </a:pPr>
              <a:r>
                <a:rPr lang="fr-CA" sz="1000">
                  <a:solidFill>
                    <a:srgbClr val="000000"/>
                  </a:solidFill>
                  <a:latin typeface="Helvetica Neue Bold Condensed"/>
                  <a:cs typeface="Helvetica Neue Bold Condensed"/>
                </a:rPr>
                <a:t>(HARD)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 rot="16200000">
            <a:off x="243114" y="1154208"/>
            <a:ext cx="1441450" cy="6683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000">
                <a:solidFill>
                  <a:srgbClr val="000000"/>
                </a:solidFill>
                <a:latin typeface="Helvetica Neue Light"/>
                <a:cs typeface="Helvetica Neue Light"/>
              </a:rPr>
              <a:t>Flexibility</a:t>
            </a:r>
          </a:p>
        </p:txBody>
      </p:sp>
      <p:sp>
        <p:nvSpPr>
          <p:cNvPr id="23" name="Rectangle 22"/>
          <p:cNvSpPr/>
          <p:nvPr/>
        </p:nvSpPr>
        <p:spPr>
          <a:xfrm rot="16200000">
            <a:off x="243908" y="4560189"/>
            <a:ext cx="1439862" cy="6683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000">
                <a:solidFill>
                  <a:srgbClr val="000000"/>
                </a:solidFill>
                <a:latin typeface="Helvetica Neue Light"/>
                <a:cs typeface="Helvetica Neue Light"/>
              </a:rPr>
              <a:t>Proactiveness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999683" y="1901127"/>
            <a:ext cx="1162050" cy="7683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000">
                <a:solidFill>
                  <a:srgbClr val="000000"/>
                </a:solidFill>
                <a:latin typeface="Helvetica Neue Light"/>
                <a:cs typeface="Helvetica Neue Light"/>
              </a:rPr>
              <a:t>Ad hoc technical expertise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50683" y="2045589"/>
            <a:ext cx="1774825" cy="1222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400">
                <a:solidFill>
                  <a:srgbClr val="000000"/>
                </a:solidFill>
                <a:latin typeface="Helvetica Neue Bold Condensed"/>
                <a:cs typeface="Helvetica Neue Bold Condensed"/>
              </a:rPr>
              <a:t>Policy dialogue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533833" y="162814"/>
            <a:ext cx="542925" cy="4397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000">
                <a:solidFill>
                  <a:srgbClr val="000000"/>
                </a:solidFill>
                <a:latin typeface="Helvetica Neue Bold Condensed"/>
                <a:cs typeface="Helvetica Neue Bold Condensed"/>
              </a:rPr>
              <a:t>Goal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47495" y="162814"/>
            <a:ext cx="2112963" cy="4397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000">
                <a:solidFill>
                  <a:srgbClr val="000000"/>
                </a:solidFill>
                <a:latin typeface="Helvetica Neue Bold Condensed"/>
                <a:cs typeface="Helvetica Neue Bold Condensed"/>
              </a:rPr>
              <a:t>Results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26908" y="720027"/>
            <a:ext cx="1216025" cy="2301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000">
                <a:solidFill>
                  <a:srgbClr val="000000"/>
                </a:solidFill>
                <a:latin typeface="Helvetica Neue Light"/>
                <a:cs typeface="Helvetica Neue Light"/>
              </a:rPr>
              <a:t> MAKE IT HAPPEN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90180" y="4393502"/>
            <a:ext cx="772090" cy="228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000">
                <a:solidFill>
                  <a:srgbClr val="000000"/>
                </a:solidFill>
                <a:latin typeface="Helvetica Neue Light"/>
                <a:cs typeface="Helvetica Neue Light"/>
              </a:rPr>
              <a:t> MAKE IT HAPPEN</a:t>
            </a:r>
          </a:p>
        </p:txBody>
      </p:sp>
      <p:cxnSp>
        <p:nvCxnSpPr>
          <p:cNvPr id="34" name="Connecteur en angle 33"/>
          <p:cNvCxnSpPr>
            <a:endCxn id="26" idx="1"/>
          </p:cNvCxnSpPr>
          <p:nvPr/>
        </p:nvCxnSpPr>
        <p:spPr>
          <a:xfrm flipV="1">
            <a:off x="3260158" y="835914"/>
            <a:ext cx="666750" cy="944563"/>
          </a:xfrm>
          <a:prstGeom prst="bentConnector3">
            <a:avLst>
              <a:gd name="adj1" fmla="val 50000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rot="5400000">
            <a:off x="4358858" y="1199900"/>
            <a:ext cx="388942" cy="1588"/>
          </a:xfrm>
          <a:prstGeom prst="straightConnector1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rot="5400000">
            <a:off x="4340481" y="4120947"/>
            <a:ext cx="471489" cy="1588"/>
          </a:xfrm>
          <a:prstGeom prst="straightConnector1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stCxn id="38" idx="3"/>
            <a:endCxn id="27" idx="1"/>
          </p:cNvCxnSpPr>
          <p:nvPr/>
        </p:nvCxnSpPr>
        <p:spPr>
          <a:xfrm flipV="1">
            <a:off x="3315720" y="4507802"/>
            <a:ext cx="874460" cy="3175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er 54"/>
          <p:cNvGrpSpPr>
            <a:grpSpLocks/>
          </p:cNvGrpSpPr>
          <p:nvPr/>
        </p:nvGrpSpPr>
        <p:grpSpPr bwMode="auto">
          <a:xfrm>
            <a:off x="7756659" y="162814"/>
            <a:ext cx="709613" cy="5451475"/>
            <a:chOff x="7663564" y="987425"/>
            <a:chExt cx="709613" cy="5451475"/>
          </a:xfrm>
        </p:grpSpPr>
        <p:sp>
          <p:nvSpPr>
            <p:cNvPr id="31" name="Rectangle 30"/>
            <p:cNvSpPr/>
            <p:nvPr/>
          </p:nvSpPr>
          <p:spPr>
            <a:xfrm>
              <a:off x="7663564" y="987425"/>
              <a:ext cx="709613" cy="4397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CA" sz="1000">
                  <a:solidFill>
                    <a:srgbClr val="000000"/>
                  </a:solidFill>
                  <a:latin typeface="Helvetica Neue Bold Condensed"/>
                  <a:cs typeface="Helvetica Neue Bold Condensed"/>
                </a:rPr>
                <a:t>Outcomes</a:t>
              </a:r>
            </a:p>
          </p:txBody>
        </p:sp>
        <p:sp>
          <p:nvSpPr>
            <p:cNvPr id="39" name="Rectangle 38"/>
            <p:cNvSpPr/>
            <p:nvPr/>
          </p:nvSpPr>
          <p:spPr>
            <a:xfrm rot="16200000">
              <a:off x="7031038" y="2292350"/>
              <a:ext cx="2024062" cy="6238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CA" sz="1000">
                  <a:solidFill>
                    <a:srgbClr val="000000"/>
                  </a:solidFill>
                  <a:latin typeface="Helvetica Neue Light"/>
                  <a:cs typeface="Helvetica Neue Light"/>
                </a:rPr>
                <a:t>Formulation of robust and comprehensive health policies, strategies and plans</a:t>
              </a:r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7416800" y="4048125"/>
              <a:ext cx="1252538" cy="6238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CA" sz="1000">
                  <a:solidFill>
                    <a:srgbClr val="000000"/>
                  </a:solidFill>
                  <a:latin typeface="Helvetica Neue Light"/>
                  <a:cs typeface="Helvetica Neue Light"/>
                </a:rPr>
                <a:t>Alignment of stakeholders</a:t>
              </a:r>
            </a:p>
          </p:txBody>
        </p:sp>
        <p:sp>
          <p:nvSpPr>
            <p:cNvPr id="43" name="Rectangle 42"/>
            <p:cNvSpPr/>
            <p:nvPr/>
          </p:nvSpPr>
          <p:spPr>
            <a:xfrm rot="16200000">
              <a:off x="7363619" y="5447506"/>
              <a:ext cx="1358900" cy="6238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CA" sz="1000">
                  <a:solidFill>
                    <a:srgbClr val="000000"/>
                  </a:solidFill>
                  <a:latin typeface="Helvetica Neue Light"/>
                  <a:cs typeface="Helvetica Neue Light"/>
                </a:rPr>
                <a:t>Strengthened leadership of MoH</a:t>
              </a:r>
            </a:p>
          </p:txBody>
        </p:sp>
      </p:grpSp>
      <p:cxnSp>
        <p:nvCxnSpPr>
          <p:cNvPr id="44" name="Connecteur droit avec flèche 43"/>
          <p:cNvCxnSpPr/>
          <p:nvPr/>
        </p:nvCxnSpPr>
        <p:spPr>
          <a:xfrm>
            <a:off x="5525520" y="2847277"/>
            <a:ext cx="258763" cy="1587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 rot="16200000">
            <a:off x="5339783" y="2617089"/>
            <a:ext cx="1119187" cy="4619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000">
                <a:solidFill>
                  <a:schemeClr val="tx1"/>
                </a:solidFill>
                <a:latin typeface="Helvetica Neue Light"/>
                <a:cs typeface="Helvetica Neue Light"/>
              </a:rPr>
              <a:t> TRIGGERS</a:t>
            </a:r>
          </a:p>
        </p:txBody>
      </p:sp>
      <p:sp>
        <p:nvSpPr>
          <p:cNvPr id="53" name="Rectangle 52"/>
          <p:cNvSpPr/>
          <p:nvPr/>
        </p:nvSpPr>
        <p:spPr>
          <a:xfrm rot="16200000">
            <a:off x="243908" y="2832989"/>
            <a:ext cx="1439862" cy="6683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000">
                <a:solidFill>
                  <a:srgbClr val="000000"/>
                </a:solidFill>
                <a:latin typeface="Helvetica Neue Light"/>
                <a:cs typeface="Helvetica Neue Light"/>
              </a:rPr>
              <a:t>Responsiveness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446011" y="890817"/>
            <a:ext cx="447989" cy="17793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CA" sz="1000">
                <a:solidFill>
                  <a:srgbClr val="000000"/>
                </a:solidFill>
                <a:latin typeface="Helvetica Neue Light"/>
                <a:cs typeface="Helvetica Neue Light"/>
              </a:rPr>
              <a:t>Support to policy dialogue</a:t>
            </a:r>
          </a:p>
        </p:txBody>
      </p:sp>
      <p:grpSp>
        <p:nvGrpSpPr>
          <p:cNvPr id="6" name="Grouper 63"/>
          <p:cNvGrpSpPr/>
          <p:nvPr/>
        </p:nvGrpSpPr>
        <p:grpSpPr>
          <a:xfrm>
            <a:off x="5992984" y="162028"/>
            <a:ext cx="1695450" cy="5451475"/>
            <a:chOff x="6070600" y="1258369"/>
            <a:chExt cx="1695450" cy="5451475"/>
          </a:xfrm>
        </p:grpSpPr>
        <p:grpSp>
          <p:nvGrpSpPr>
            <p:cNvPr id="8" name="Grouper 56"/>
            <p:cNvGrpSpPr>
              <a:grpSpLocks/>
            </p:cNvGrpSpPr>
            <p:nvPr/>
          </p:nvGrpSpPr>
          <p:grpSpPr bwMode="auto">
            <a:xfrm>
              <a:off x="6070600" y="1258369"/>
              <a:ext cx="1695450" cy="5451474"/>
              <a:chOff x="5940425" y="987425"/>
              <a:chExt cx="1695450" cy="5451474"/>
            </a:xfrm>
          </p:grpSpPr>
          <p:sp>
            <p:nvSpPr>
              <p:cNvPr id="68" name="Ellipse 67"/>
              <p:cNvSpPr/>
              <p:nvPr/>
            </p:nvSpPr>
            <p:spPr>
              <a:xfrm>
                <a:off x="6164263" y="5277171"/>
                <a:ext cx="1254376" cy="109065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CA" sz="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elvetica Neue Light"/>
                    <a:cs typeface="Helvetica Neue Light"/>
                  </a:rPr>
                  <a:t>MoH ownership of the process</a:t>
                </a:r>
              </a:p>
            </p:txBody>
          </p:sp>
          <p:sp>
            <p:nvSpPr>
              <p:cNvPr id="69" name="Ellipse 68"/>
              <p:cNvSpPr/>
              <p:nvPr/>
            </p:nvSpPr>
            <p:spPr>
              <a:xfrm>
                <a:off x="6148639" y="1647826"/>
                <a:ext cx="1317095" cy="11207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CA" sz="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elvetica Neue Light"/>
                    <a:cs typeface="Helvetica Neue Light"/>
                  </a:rPr>
                  <a:t>Mutual understanding of values, agendas, and needs of stakeholders</a:t>
                </a:r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6164263" y="4061881"/>
                <a:ext cx="1254376" cy="109202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CA" sz="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elvetica Neue Light"/>
                    <a:cs typeface="Helvetica Neue Light"/>
                  </a:rPr>
                  <a:t>Stakeholders’ buy-in of decisions</a:t>
                </a:r>
              </a:p>
            </p:txBody>
          </p:sp>
          <p:sp>
            <p:nvSpPr>
              <p:cNvPr id="71" name="Rectangle à coins arrondis 70"/>
              <p:cNvSpPr/>
              <p:nvPr/>
            </p:nvSpPr>
            <p:spPr>
              <a:xfrm>
                <a:off x="5940425" y="1592263"/>
                <a:ext cx="1695450" cy="4846636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CA" sz="1000"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940425" y="987425"/>
                <a:ext cx="1695450" cy="4397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fr-CA" sz="1000">
                    <a:solidFill>
                      <a:srgbClr val="000000"/>
                    </a:solidFill>
                    <a:latin typeface="Helvetica Neue Bold Condensed"/>
                    <a:cs typeface="Helvetica Neue Bold Condensed"/>
                  </a:rPr>
                  <a:t>Mécanismes</a:t>
                </a:r>
              </a:p>
            </p:txBody>
          </p:sp>
        </p:grpSp>
        <p:sp>
          <p:nvSpPr>
            <p:cNvPr id="67" name="Ellipse 66"/>
            <p:cNvSpPr/>
            <p:nvPr/>
          </p:nvSpPr>
          <p:spPr bwMode="auto">
            <a:xfrm>
              <a:off x="6294438" y="3147038"/>
              <a:ext cx="1254376" cy="10920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CA" sz="800">
                  <a:solidFill>
                    <a:schemeClr val="tx1">
                      <a:lumMod val="85000"/>
                      <a:lumOff val="15000"/>
                    </a:schemeClr>
                  </a:solidFill>
                  <a:latin typeface="Helvetica Neue Light"/>
                  <a:cs typeface="Helvetica Neue Light"/>
                </a:rPr>
                <a:t>Trust in a structured and transparent process</a:t>
              </a:r>
            </a:p>
          </p:txBody>
        </p:sp>
      </p:grpSp>
      <p:sp>
        <p:nvSpPr>
          <p:cNvPr id="45" name="Titre 1"/>
          <p:cNvSpPr>
            <a:spLocks noGrp="1"/>
          </p:cNvSpPr>
          <p:nvPr>
            <p:ph type="title"/>
          </p:nvPr>
        </p:nvSpPr>
        <p:spPr>
          <a:xfrm>
            <a:off x="447531" y="6291072"/>
            <a:ext cx="8229600" cy="571500"/>
          </a:xfrm>
        </p:spPr>
        <p:txBody>
          <a:bodyPr>
            <a:normAutofit/>
          </a:bodyPr>
          <a:lstStyle/>
          <a:p>
            <a:r>
              <a:rPr lang="fr-CA" sz="2600">
                <a:solidFill>
                  <a:srgbClr val="1C9186"/>
                </a:solidFill>
                <a:latin typeface="Helvetica Neue Light" pitchFamily="-112" charset="0"/>
                <a:ea typeface="Helvetica Neue Light" pitchFamily="-112" charset="0"/>
                <a:cs typeface="Helvetica Neue Light" pitchFamily="-112" charset="0"/>
              </a:rPr>
              <a:t>UHC-P realist intervention theory</a:t>
            </a:r>
          </a:p>
        </p:txBody>
      </p:sp>
      <p:sp>
        <p:nvSpPr>
          <p:cNvPr id="47" name="Espace réservé du numéro de diapositive 46"/>
          <p:cNvSpPr>
            <a:spLocks noGrp="1"/>
          </p:cNvSpPr>
          <p:nvPr>
            <p:ph type="sldNum" sz="quarter" idx="12"/>
          </p:nvPr>
        </p:nvSpPr>
        <p:spPr>
          <a:xfrm>
            <a:off x="6543531" y="6380594"/>
            <a:ext cx="2133600" cy="365125"/>
          </a:xfrm>
        </p:spPr>
        <p:txBody>
          <a:bodyPr/>
          <a:lstStyle/>
          <a:p>
            <a:fld id="{6E4371E8-65E0-F144-B2E1-E4A59DA009AD}" type="slidenum">
              <a:rPr lang="fr-CA" smtClean="0"/>
              <a:pPr/>
              <a:t>5</a:t>
            </a:fld>
            <a:endParaRPr lang="fr-CA"/>
          </a:p>
        </p:txBody>
      </p:sp>
      <p:sp>
        <p:nvSpPr>
          <p:cNvPr id="48" name="Triangle isocèle 47"/>
          <p:cNvSpPr/>
          <p:nvPr/>
        </p:nvSpPr>
        <p:spPr>
          <a:xfrm rot="5400000">
            <a:off x="4516375" y="1820210"/>
            <a:ext cx="673678" cy="8447088"/>
          </a:xfrm>
          <a:prstGeom prst="triangle">
            <a:avLst/>
          </a:prstGeom>
          <a:gradFill flip="none" rotWithShape="1">
            <a:gsLst>
              <a:gs pos="30000">
                <a:srgbClr val="1B9186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r>
              <a:rPr lang="fr-CA" spc="1000">
                <a:latin typeface="Helvetica Neue Light"/>
              </a:rPr>
              <a:t>  Contribution</a:t>
            </a:r>
          </a:p>
        </p:txBody>
      </p:sp>
      <p:sp>
        <p:nvSpPr>
          <p:cNvPr id="49" name="Ellipse 48"/>
          <p:cNvSpPr/>
          <p:nvPr/>
        </p:nvSpPr>
        <p:spPr bwMode="auto">
          <a:xfrm>
            <a:off x="3334467" y="1041956"/>
            <a:ext cx="531547" cy="56653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800">
                <a:solidFill>
                  <a:schemeClr val="tx1">
                    <a:lumMod val="85000"/>
                    <a:lumOff val="15000"/>
                  </a:schemeClr>
                </a:solidFill>
                <a:latin typeface="Helvetica Neue Bold Condensed"/>
                <a:cs typeface="Helvetica Neue Bold Condensed"/>
              </a:rPr>
              <a:t>M (?)</a:t>
            </a:r>
          </a:p>
        </p:txBody>
      </p:sp>
      <p:sp>
        <p:nvSpPr>
          <p:cNvPr id="50" name="Ellipse 49"/>
          <p:cNvSpPr/>
          <p:nvPr/>
        </p:nvSpPr>
        <p:spPr bwMode="auto">
          <a:xfrm>
            <a:off x="3353007" y="4157738"/>
            <a:ext cx="531547" cy="56653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800">
                <a:solidFill>
                  <a:schemeClr val="tx1">
                    <a:lumMod val="85000"/>
                    <a:lumOff val="15000"/>
                  </a:schemeClr>
                </a:solidFill>
                <a:latin typeface="Helvetica Neue Bold Condensed"/>
                <a:cs typeface="Helvetica Neue Bold Condensed"/>
              </a:rPr>
              <a:t>M (?)</a:t>
            </a:r>
          </a:p>
        </p:txBody>
      </p:sp>
      <p:cxnSp>
        <p:nvCxnSpPr>
          <p:cNvPr id="80" name="Connecteur droit avec flèche 79"/>
          <p:cNvCxnSpPr/>
          <p:nvPr/>
        </p:nvCxnSpPr>
        <p:spPr>
          <a:xfrm rot="16200000" flipH="1">
            <a:off x="2066805" y="3134211"/>
            <a:ext cx="616219" cy="520"/>
          </a:xfrm>
          <a:prstGeom prst="straightConnector1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3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z="3400" dirty="0">
                <a:solidFill>
                  <a:srgbClr val="1C9186"/>
                </a:solidFill>
                <a:latin typeface="Helvetica Neue Light" charset="0"/>
                <a:ea typeface="ＭＳ Ｐゴシック" charset="0"/>
                <a:cs typeface="Helvetica Neue Light" charset="0"/>
              </a:rPr>
              <a:t>The </a:t>
            </a:r>
            <a:r>
              <a:rPr lang="fr-CA" sz="3400" dirty="0" err="1">
                <a:solidFill>
                  <a:srgbClr val="1C9186"/>
                </a:solidFill>
                <a:latin typeface="Helvetica Neue Light" charset="0"/>
                <a:ea typeface="ＭＳ Ｐゴシック" charset="0"/>
                <a:cs typeface="Helvetica Neue Light" charset="0"/>
              </a:rPr>
              <a:t>researchers</a:t>
            </a:r>
            <a:r>
              <a:rPr lang="fr-CA" sz="3400" dirty="0">
                <a:solidFill>
                  <a:srgbClr val="1C9186"/>
                </a:solidFill>
                <a:latin typeface="Helvetica Neue Light" charset="0"/>
                <a:ea typeface="ＭＳ Ｐゴシック" charset="0"/>
                <a:cs typeface="Helvetica Neue Light" charset="0"/>
              </a:rPr>
              <a:t>’ perspective (1)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293867" y="1251721"/>
            <a:ext cx="4203521" cy="639762"/>
          </a:xfrm>
        </p:spPr>
        <p:txBody>
          <a:bodyPr>
            <a:normAutofit/>
          </a:bodyPr>
          <a:lstStyle/>
          <a:p>
            <a:r>
              <a:rPr lang="fr-CA" b="0" dirty="0">
                <a:solidFill>
                  <a:srgbClr val="404040"/>
                </a:solidFill>
                <a:latin typeface="Helvetica Neue Bold Condensed"/>
                <a:cs typeface="Helvetica Neue Bold Condensed"/>
              </a:rPr>
              <a:t>For the </a:t>
            </a:r>
            <a:r>
              <a:rPr lang="fr-CA" b="0" dirty="0" err="1">
                <a:solidFill>
                  <a:srgbClr val="404040"/>
                </a:solidFill>
                <a:latin typeface="Helvetica Neue Bold Condensed"/>
                <a:cs typeface="Helvetica Neue Bold Condensed"/>
              </a:rPr>
              <a:t>research</a:t>
            </a:r>
            <a:r>
              <a:rPr lang="fr-CA" b="0" dirty="0">
                <a:solidFill>
                  <a:srgbClr val="404040"/>
                </a:solidFill>
                <a:latin typeface="Helvetica Neue Bold Condensed"/>
                <a:cs typeface="Helvetica Neue Bold Condensed"/>
              </a:rPr>
              <a:t> team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293867" y="1891482"/>
            <a:ext cx="4411150" cy="2544017"/>
          </a:xfrm>
        </p:spPr>
        <p:txBody>
          <a:bodyPr>
            <a:noAutofit/>
          </a:bodyPr>
          <a:lstStyle/>
          <a:p>
            <a:pPr marL="177800" lvl="1" indent="-177800">
              <a:spcAft>
                <a:spcPts val="600"/>
              </a:spcAft>
              <a:buFont typeface="Arial"/>
              <a:buChar char="•"/>
            </a:pPr>
            <a:r>
              <a:rPr lang="fr-FR" sz="22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Provides</a:t>
            </a:r>
            <a:r>
              <a:rPr lang="fr-FR" sz="22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a </a:t>
            </a:r>
            <a:r>
              <a:rPr lang="fr-FR" sz="22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common</a:t>
            </a:r>
            <a:r>
              <a:rPr lang="fr-FR" sz="22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</a:t>
            </a:r>
            <a:r>
              <a:rPr lang="fr-FR" sz="22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understanding</a:t>
            </a:r>
            <a:r>
              <a:rPr lang="fr-FR" sz="22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</a:t>
            </a:r>
            <a:r>
              <a:rPr lang="fr-FR" sz="2200" dirty="0" smtClean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of the intervention</a:t>
            </a:r>
          </a:p>
          <a:p>
            <a:pPr marL="177800" lvl="1" indent="-177800">
              <a:spcAft>
                <a:spcPts val="600"/>
              </a:spcAft>
              <a:buFont typeface="Arial"/>
              <a:buChar char="•"/>
            </a:pPr>
            <a:r>
              <a:rPr lang="fr-FR" sz="2200" dirty="0" err="1" smtClean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Becomes</a:t>
            </a:r>
            <a:r>
              <a:rPr lang="fr-FR" sz="2200" dirty="0" smtClean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</a:t>
            </a:r>
            <a:r>
              <a:rPr lang="fr-FR" sz="22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a </a:t>
            </a:r>
            <a:r>
              <a:rPr lang="fr-FR" sz="22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framework</a:t>
            </a:r>
            <a:r>
              <a:rPr lang="fr-FR" sz="22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to look </a:t>
            </a:r>
            <a:r>
              <a:rPr lang="fr-FR" sz="22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at</a:t>
            </a:r>
            <a:r>
              <a:rPr lang="fr-FR" sz="22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national </a:t>
            </a:r>
            <a:r>
              <a:rPr lang="fr-FR" sz="2200" dirty="0" err="1" smtClean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experiences</a:t>
            </a:r>
            <a:endParaRPr lang="fr-FR" sz="2200" dirty="0">
              <a:solidFill>
                <a:srgbClr val="404040"/>
              </a:solidFill>
              <a:latin typeface="Helvetica Neue Light"/>
              <a:ea typeface="ＭＳ Ｐゴシック" charset="0"/>
              <a:cs typeface="Helvetica Neue Light"/>
            </a:endParaRPr>
          </a:p>
          <a:p>
            <a:pPr marL="177800" lvl="1" indent="-177800"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Exposes </a:t>
            </a:r>
            <a:r>
              <a:rPr lang="en-US" sz="22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the two level analysis of the </a:t>
            </a:r>
            <a:r>
              <a:rPr lang="en-US" sz="2200" dirty="0" smtClean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research</a:t>
            </a:r>
            <a:endParaRPr lang="en-US" sz="2200" dirty="0">
              <a:solidFill>
                <a:srgbClr val="404040"/>
              </a:solidFill>
              <a:latin typeface="Helvetica Neue Light"/>
              <a:ea typeface="ＭＳ Ｐゴシック" charset="0"/>
              <a:cs typeface="Helvetica Neue Light"/>
            </a:endParaRPr>
          </a:p>
        </p:txBody>
      </p:sp>
      <p:pic>
        <p:nvPicPr>
          <p:cNvPr id="12" name="Image 11" descr="Same_Program_Different_Locati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017" y="1433707"/>
            <a:ext cx="4185878" cy="3137876"/>
          </a:xfrm>
          <a:prstGeom prst="rect">
            <a:avLst/>
          </a:prstGeom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71E8-65E0-F144-B2E1-E4A59DA009AD}" type="slidenum">
              <a:rPr lang="fr-CA" smtClean="0"/>
              <a:pPr/>
              <a:t>6</a:t>
            </a:fld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273486" y="4521998"/>
            <a:ext cx="8597028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indent="-177800"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Challenges: </a:t>
            </a:r>
          </a:p>
          <a:p>
            <a:pPr marL="800100" lvl="2" indent="-342900">
              <a:spcAft>
                <a:spcPts val="600"/>
              </a:spcAft>
              <a:buFont typeface="Wingdings" charset="2"/>
              <a:buChar char="Ø"/>
            </a:pPr>
            <a:r>
              <a:rPr lang="en-US" sz="22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The IT does not depicts reality. It is a way to look at reality.</a:t>
            </a:r>
          </a:p>
          <a:p>
            <a:pPr marL="800100" lvl="2" indent="-342900">
              <a:spcAft>
                <a:spcPts val="600"/>
              </a:spcAft>
              <a:buFont typeface="Wingdings" charset="2"/>
              <a:buChar char="Ø"/>
            </a:pPr>
            <a:r>
              <a:rPr lang="en-US" sz="22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How to move </a:t>
            </a:r>
            <a:r>
              <a:rPr lang="en-US" sz="2200" dirty="0" smtClean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away from this </a:t>
            </a:r>
            <a:r>
              <a:rPr lang="en-US" sz="22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“typical” </a:t>
            </a:r>
            <a:r>
              <a:rPr lang="en-US" sz="2200" dirty="0" smtClean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representation?</a:t>
            </a:r>
            <a:endParaRPr lang="en-US" sz="2200" dirty="0">
              <a:solidFill>
                <a:srgbClr val="404040"/>
              </a:solidFill>
              <a:latin typeface="Helvetica Neue Light"/>
              <a:ea typeface="ＭＳ Ｐゴシック" charset="0"/>
              <a:cs typeface="Helvetica Neue Light"/>
            </a:endParaRPr>
          </a:p>
          <a:p>
            <a:pPr marL="800100" lvl="2" indent="-342900">
              <a:spcAft>
                <a:spcPts val="600"/>
              </a:spcAft>
              <a:buFont typeface="Wingdings" charset="2"/>
              <a:buChar char="Ø"/>
            </a:pPr>
            <a:r>
              <a:rPr lang="en-US" sz="22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Social sciences and anthropology researchers unfamiliar with IT</a:t>
            </a:r>
          </a:p>
        </p:txBody>
      </p:sp>
    </p:spTree>
    <p:extLst>
      <p:ext uri="{BB962C8B-B14F-4D97-AF65-F5344CB8AC3E}">
        <p14:creationId xmlns:p14="http://schemas.microsoft.com/office/powerpoint/2010/main" val="5351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z="3400" dirty="0">
                <a:solidFill>
                  <a:srgbClr val="1C9186"/>
                </a:solidFill>
                <a:latin typeface="Helvetica Neue Light" charset="0"/>
                <a:ea typeface="ＭＳ Ｐゴシック" charset="0"/>
                <a:cs typeface="Helvetica Neue Light" charset="0"/>
              </a:rPr>
              <a:t>The </a:t>
            </a:r>
            <a:r>
              <a:rPr lang="fr-CA" sz="3400" dirty="0" err="1">
                <a:solidFill>
                  <a:srgbClr val="1C9186"/>
                </a:solidFill>
                <a:latin typeface="Helvetica Neue Light" charset="0"/>
                <a:ea typeface="ＭＳ Ｐゴシック" charset="0"/>
                <a:cs typeface="Helvetica Neue Light" charset="0"/>
              </a:rPr>
              <a:t>researchers</a:t>
            </a:r>
            <a:r>
              <a:rPr lang="fr-CA" sz="3400" dirty="0">
                <a:solidFill>
                  <a:srgbClr val="1C9186"/>
                </a:solidFill>
                <a:latin typeface="Helvetica Neue Light" charset="0"/>
                <a:ea typeface="ＭＳ Ｐゴシック" charset="0"/>
                <a:cs typeface="Helvetica Neue Light" charset="0"/>
              </a:rPr>
              <a:t>’ perspective (2)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4344205" y="1251721"/>
            <a:ext cx="4799795" cy="639762"/>
          </a:xfrm>
        </p:spPr>
        <p:txBody>
          <a:bodyPr>
            <a:normAutofit fontScale="92500"/>
          </a:bodyPr>
          <a:lstStyle/>
          <a:p>
            <a:r>
              <a:rPr lang="fr-CA" b="0" dirty="0">
                <a:solidFill>
                  <a:srgbClr val="404040"/>
                </a:solidFill>
                <a:latin typeface="Helvetica Neue Bold Condensed"/>
                <a:cs typeface="Helvetica Neue Bold Condensed"/>
              </a:rPr>
              <a:t>For </a:t>
            </a:r>
            <a:r>
              <a:rPr lang="fr-CA" b="0" dirty="0" err="1">
                <a:solidFill>
                  <a:srgbClr val="404040"/>
                </a:solidFill>
                <a:latin typeface="Helvetica Neue Bold Condensed"/>
                <a:cs typeface="Helvetica Neue Bold Condensed"/>
              </a:rPr>
              <a:t>commissioners</a:t>
            </a:r>
            <a:r>
              <a:rPr lang="fr-CA" b="0" dirty="0">
                <a:solidFill>
                  <a:srgbClr val="404040"/>
                </a:solidFill>
                <a:latin typeface="Helvetica Neue Bold Condensed"/>
                <a:cs typeface="Helvetica Neue Bold Condensed"/>
              </a:rPr>
              <a:t> &amp; </a:t>
            </a:r>
            <a:r>
              <a:rPr lang="fr-CA" b="0" dirty="0" err="1">
                <a:solidFill>
                  <a:srgbClr val="404040"/>
                </a:solidFill>
                <a:latin typeface="Helvetica Neue Bold Condensed"/>
                <a:cs typeface="Helvetica Neue Bold Condensed"/>
              </a:rPr>
              <a:t>implementers</a:t>
            </a:r>
            <a:endParaRPr lang="fr-CA" b="0" dirty="0">
              <a:solidFill>
                <a:srgbClr val="404040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xfrm>
            <a:off x="4344205" y="2025200"/>
            <a:ext cx="4492808" cy="433115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A way to send out messages :</a:t>
            </a:r>
          </a:p>
          <a:p>
            <a:pPr marL="533400" lvl="2" indent="-342900">
              <a:spcAft>
                <a:spcPts val="600"/>
              </a:spcAft>
              <a:buFont typeface="Courier New"/>
              <a:buChar char="o"/>
            </a:pPr>
            <a:r>
              <a:rPr lang="en-US" sz="22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Ensure a common understanding of the intervention</a:t>
            </a:r>
          </a:p>
          <a:p>
            <a:pPr marL="533400" lvl="2" indent="-342900">
              <a:spcAft>
                <a:spcPts val="600"/>
              </a:spcAft>
              <a:buFont typeface="Courier New"/>
              <a:buChar char="o"/>
            </a:pPr>
            <a:r>
              <a:rPr lang="en-US" sz="22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Demonstrate the complexity of the analysis</a:t>
            </a:r>
          </a:p>
          <a:p>
            <a:pPr marL="533400" lvl="2" indent="-342900">
              <a:spcAft>
                <a:spcPts val="600"/>
              </a:spcAft>
              <a:buFont typeface="Courier New"/>
              <a:buChar char="o"/>
            </a:pPr>
            <a:r>
              <a:rPr lang="en-US" sz="22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Illustrate the multiple causal pathways and far-reaching and long term expected outcomes</a:t>
            </a:r>
          </a:p>
          <a:p>
            <a:pPr marL="533400" lvl="2" indent="-342900">
              <a:spcAft>
                <a:spcPts val="600"/>
              </a:spcAft>
              <a:buFont typeface="Courier New"/>
              <a:buChar char="o"/>
            </a:pPr>
            <a:r>
              <a:rPr lang="en-US" sz="22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Lower expectations</a:t>
            </a:r>
          </a:p>
          <a:p>
            <a:pPr lvl="1">
              <a:spcAft>
                <a:spcPts val="600"/>
              </a:spcAft>
            </a:pPr>
            <a:endParaRPr lang="en-US" sz="2200" dirty="0" smtClean="0"/>
          </a:p>
          <a:p>
            <a:pPr>
              <a:spcAft>
                <a:spcPts val="600"/>
              </a:spcAft>
            </a:pPr>
            <a:endParaRPr lang="fr-CA" sz="2200" dirty="0"/>
          </a:p>
        </p:txBody>
      </p:sp>
      <p:pic>
        <p:nvPicPr>
          <p:cNvPr id="10" name="Image 9" descr="Mechanism_or_Con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896" y="2158916"/>
            <a:ext cx="4316097" cy="3235493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71E8-65E0-F144-B2E1-E4A59DA009AD}" type="slidenum">
              <a:rPr lang="fr-CA" smtClean="0"/>
              <a:pPr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51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400" dirty="0">
                <a:solidFill>
                  <a:srgbClr val="1C9186"/>
                </a:solidFill>
                <a:latin typeface="Helvetica Neue Light" charset="0"/>
                <a:ea typeface="ＭＳ Ｐゴシック" charset="0"/>
                <a:cs typeface="Helvetica Neue Light" charset="0"/>
              </a:rPr>
              <a:t>The </a:t>
            </a:r>
            <a:r>
              <a:rPr lang="fr-CA" sz="3400" dirty="0" err="1">
                <a:solidFill>
                  <a:srgbClr val="1C9186"/>
                </a:solidFill>
                <a:latin typeface="Helvetica Neue Light" charset="0"/>
                <a:ea typeface="ＭＳ Ｐゴシック" charset="0"/>
                <a:cs typeface="Helvetica Neue Light" charset="0"/>
              </a:rPr>
              <a:t>implementers</a:t>
            </a:r>
            <a:r>
              <a:rPr lang="fr-CA" sz="3400" dirty="0">
                <a:solidFill>
                  <a:srgbClr val="1C9186"/>
                </a:solidFill>
                <a:latin typeface="Helvetica Neue Light" charset="0"/>
                <a:ea typeface="ＭＳ Ｐゴシック" charset="0"/>
                <a:cs typeface="Helvetica Neue Light" charset="0"/>
              </a:rPr>
              <a:t>’ perspective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sz="2000" dirty="0">
                <a:solidFill>
                  <a:srgbClr val="1C9186"/>
                </a:solidFill>
                <a:latin typeface="Helvetica Neue Light" charset="0"/>
                <a:ea typeface="ＭＳ Ｐゴシック" charset="0"/>
                <a:cs typeface="Helvetica Neue Light" charset="0"/>
              </a:rPr>
              <a:t>(Feedback from the field)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0" dirty="0">
                <a:solidFill>
                  <a:srgbClr val="404040"/>
                </a:solidFill>
                <a:latin typeface="Helvetica Neue Bold Condensed"/>
                <a:cs typeface="Helvetica Neue Bold Condensed"/>
              </a:rPr>
              <a:t>The </a:t>
            </a:r>
            <a:r>
              <a:rPr lang="fr-CA" b="0" dirty="0" err="1">
                <a:solidFill>
                  <a:srgbClr val="404040"/>
                </a:solidFill>
                <a:latin typeface="Helvetica Neue Bold Condensed"/>
                <a:cs typeface="Helvetica Neue Bold Condensed"/>
              </a:rPr>
              <a:t>process</a:t>
            </a:r>
            <a:endParaRPr lang="fr-CA" b="0" dirty="0">
              <a:solidFill>
                <a:srgbClr val="404040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fr-FR" sz="2300" dirty="0" err="1" smtClean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Allowed</a:t>
            </a:r>
            <a:r>
              <a:rPr lang="fr-FR" sz="2300" dirty="0" smtClean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</a:t>
            </a:r>
            <a:r>
              <a:rPr lang="fr-FR" sz="23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for clarifications about </a:t>
            </a:r>
            <a:r>
              <a:rPr lang="fr-FR" sz="23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both</a:t>
            </a:r>
            <a:r>
              <a:rPr lang="fr-FR" sz="23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the intervention and </a:t>
            </a:r>
            <a:r>
              <a:rPr lang="fr-FR" sz="23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their</a:t>
            </a:r>
            <a:r>
              <a:rPr lang="fr-FR" sz="23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</a:t>
            </a:r>
            <a:r>
              <a:rPr lang="fr-FR" sz="23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role</a:t>
            </a:r>
            <a:r>
              <a:rPr lang="fr-FR" sz="23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</a:t>
            </a:r>
            <a:endParaRPr lang="fr-FR" sz="2300" dirty="0" smtClean="0">
              <a:solidFill>
                <a:srgbClr val="404040"/>
              </a:solidFill>
              <a:latin typeface="Helvetica Neue Light"/>
              <a:ea typeface="ＭＳ Ｐゴシック" charset="0"/>
              <a:cs typeface="Helvetica Neue Light"/>
            </a:endParaRPr>
          </a:p>
          <a:p>
            <a:pPr>
              <a:spcAft>
                <a:spcPts val="1200"/>
              </a:spcAft>
            </a:pPr>
            <a:r>
              <a:rPr lang="fr-FR" sz="2300" dirty="0" err="1" smtClean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Provoked</a:t>
            </a:r>
            <a:r>
              <a:rPr lang="fr-FR" sz="2300" dirty="0" smtClean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</a:t>
            </a:r>
            <a:r>
              <a:rPr lang="fr-FR" sz="23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discussions and triggers a reflective process among implementers on their role</a:t>
            </a:r>
          </a:p>
          <a:p>
            <a:pPr>
              <a:spcAft>
                <a:spcPts val="1200"/>
              </a:spcAft>
            </a:pPr>
            <a:r>
              <a:rPr lang="fr-FR" sz="2300" dirty="0" err="1" smtClean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Raised</a:t>
            </a:r>
            <a:r>
              <a:rPr lang="fr-FR" sz="2300" dirty="0" smtClean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</a:t>
            </a:r>
            <a:r>
              <a:rPr lang="fr-FR" sz="23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awareness about the research process</a:t>
            </a:r>
          </a:p>
          <a:p>
            <a:pPr>
              <a:spcAft>
                <a:spcPts val="1200"/>
              </a:spcAft>
            </a:pPr>
            <a:endParaRPr lang="fr-CA" sz="23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b="0" dirty="0">
                <a:solidFill>
                  <a:srgbClr val="404040"/>
                </a:solidFill>
                <a:latin typeface="Helvetica Neue Bold Condensed"/>
                <a:cs typeface="Helvetica Neue Bold Condensed"/>
              </a:rPr>
              <a:t>The intervention </a:t>
            </a:r>
            <a:r>
              <a:rPr lang="fr-CA" b="0" dirty="0" err="1">
                <a:solidFill>
                  <a:srgbClr val="404040"/>
                </a:solidFill>
                <a:latin typeface="Helvetica Neue Bold Condensed"/>
                <a:cs typeface="Helvetica Neue Bold Condensed"/>
              </a:rPr>
              <a:t>theory</a:t>
            </a:r>
            <a:endParaRPr lang="fr-CA" b="0" dirty="0">
              <a:solidFill>
                <a:srgbClr val="404040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98975" cy="3951288"/>
          </a:xfrm>
        </p:spPr>
        <p:txBody>
          <a:bodyPr>
            <a:noAutofit/>
          </a:bodyPr>
          <a:lstStyle/>
          <a:p>
            <a:r>
              <a:rPr lang="fr-FR" sz="2200" dirty="0" err="1" smtClean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Provided</a:t>
            </a:r>
            <a:r>
              <a:rPr lang="fr-FR" sz="2200" dirty="0" smtClean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</a:t>
            </a:r>
            <a:r>
              <a:rPr lang="fr-FR" sz="22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- in a </a:t>
            </a:r>
            <a:r>
              <a:rPr lang="fr-FR" sz="22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structured</a:t>
            </a:r>
            <a:r>
              <a:rPr lang="fr-FR" sz="22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and </a:t>
            </a:r>
            <a:r>
              <a:rPr lang="fr-FR" sz="22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synthesized</a:t>
            </a:r>
            <a:r>
              <a:rPr lang="fr-FR" sz="22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</a:t>
            </a:r>
            <a:r>
              <a:rPr lang="fr-FR" sz="22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manner</a:t>
            </a:r>
            <a:r>
              <a:rPr lang="fr-FR" sz="22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- an illustration of </a:t>
            </a:r>
            <a:r>
              <a:rPr lang="fr-FR" sz="22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their</a:t>
            </a:r>
            <a:r>
              <a:rPr lang="fr-FR" sz="22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</a:t>
            </a:r>
            <a:r>
              <a:rPr lang="fr-FR" sz="22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role</a:t>
            </a:r>
            <a:r>
              <a:rPr lang="fr-FR" sz="22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</a:t>
            </a:r>
            <a:endParaRPr lang="fr-FR" sz="2200" dirty="0" smtClean="0">
              <a:solidFill>
                <a:srgbClr val="404040"/>
              </a:solidFill>
              <a:latin typeface="Helvetica Neue Light"/>
              <a:ea typeface="ＭＳ Ｐゴシック" charset="0"/>
              <a:cs typeface="Helvetica Neue Light"/>
            </a:endParaRPr>
          </a:p>
          <a:p>
            <a:r>
              <a:rPr lang="fr-FR" sz="2200" smtClean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Gave </a:t>
            </a:r>
            <a:r>
              <a:rPr lang="fr-FR" sz="22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a </a:t>
            </a:r>
            <a:r>
              <a:rPr lang="fr-FR" sz="22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sense</a:t>
            </a:r>
            <a:r>
              <a:rPr lang="fr-FR" sz="22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to action</a:t>
            </a:r>
          </a:p>
          <a:p>
            <a:r>
              <a:rPr lang="fr-FR" sz="22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Why</a:t>
            </a:r>
            <a:r>
              <a:rPr lang="fr-FR" sz="22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? </a:t>
            </a:r>
          </a:p>
          <a:p>
            <a:pPr marL="533400" lvl="1"/>
            <a:r>
              <a:rPr lang="fr-FR" sz="22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No time to </a:t>
            </a:r>
            <a:r>
              <a:rPr lang="fr-FR" sz="22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step</a:t>
            </a:r>
            <a:r>
              <a:rPr lang="fr-FR" sz="22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back </a:t>
            </a:r>
            <a:r>
              <a:rPr lang="fr-FR" sz="22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when</a:t>
            </a:r>
            <a:r>
              <a:rPr lang="fr-FR" sz="22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</a:t>
            </a:r>
            <a:r>
              <a:rPr lang="fr-FR" sz="2200" dirty="0" smtClean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in </a:t>
            </a:r>
            <a:r>
              <a:rPr lang="fr-FR" sz="22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the job</a:t>
            </a:r>
          </a:p>
          <a:p>
            <a:pPr marL="533400" lvl="1"/>
            <a:r>
              <a:rPr lang="fr-FR" sz="22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Loss</a:t>
            </a:r>
            <a:r>
              <a:rPr lang="fr-FR" sz="22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of </a:t>
            </a:r>
            <a:r>
              <a:rPr lang="fr-FR" sz="22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sight</a:t>
            </a:r>
            <a:r>
              <a:rPr lang="fr-FR" sz="22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of the objectives</a:t>
            </a:r>
          </a:p>
          <a:p>
            <a:pPr marL="533400" lvl="1"/>
            <a:r>
              <a:rPr lang="fr-FR" sz="22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Possible confusion on role in the UHC-P vs. traditional role / way of doing thing (technical support to MoH)</a:t>
            </a:r>
            <a:endParaRPr lang="fr-FR" sz="2200" dirty="0">
              <a:solidFill>
                <a:srgbClr val="404040"/>
              </a:solidFill>
              <a:latin typeface="Helvetica Neue Light"/>
              <a:ea typeface="ＭＳ Ｐゴシック" charset="0"/>
              <a:cs typeface="Helvetica Neue Light"/>
            </a:endParaRPr>
          </a:p>
          <a:p>
            <a:endParaRPr lang="fr-CA" sz="18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71E8-65E0-F144-B2E1-E4A59DA009AD}" type="slidenum">
              <a:rPr lang="fr-CA" smtClean="0"/>
              <a:pPr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84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CA" sz="3400" dirty="0">
                <a:solidFill>
                  <a:srgbClr val="1C9186"/>
                </a:solidFill>
                <a:latin typeface="Helvetica Neue Light" charset="0"/>
                <a:ea typeface="ＭＳ Ｐゴシック" charset="0"/>
                <a:cs typeface="Helvetica Neue Light" charset="0"/>
              </a:rPr>
              <a:t>The </a:t>
            </a:r>
            <a:r>
              <a:rPr lang="fr-CA" sz="3400" dirty="0" err="1">
                <a:solidFill>
                  <a:srgbClr val="1C9186"/>
                </a:solidFill>
                <a:latin typeface="Helvetica Neue Light" charset="0"/>
                <a:ea typeface="ＭＳ Ｐゴシック" charset="0"/>
                <a:cs typeface="Helvetica Neue Light" charset="0"/>
              </a:rPr>
              <a:t>commissioner’s</a:t>
            </a:r>
            <a:r>
              <a:rPr lang="fr-CA" sz="3400" dirty="0">
                <a:solidFill>
                  <a:srgbClr val="1C9186"/>
                </a:solidFill>
                <a:latin typeface="Helvetica Neue Light" charset="0"/>
                <a:ea typeface="ＭＳ Ｐゴシック" charset="0"/>
                <a:cs typeface="Helvetica Neue Light" charset="0"/>
              </a:rPr>
              <a:t> perspective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1729" y="1600200"/>
            <a:ext cx="4304071" cy="512127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CA" sz="24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Complex</a:t>
            </a:r>
            <a:r>
              <a:rPr lang="fr-CA" sz="24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intervention on </a:t>
            </a:r>
            <a:r>
              <a:rPr lang="fr-CA" sz="24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policy</a:t>
            </a:r>
            <a:r>
              <a:rPr lang="fr-CA" sz="24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dialogue at country </a:t>
            </a:r>
            <a:r>
              <a:rPr lang="fr-CA" sz="24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level</a:t>
            </a:r>
            <a:endParaRPr lang="fr-CA" sz="2400" dirty="0">
              <a:solidFill>
                <a:srgbClr val="404040"/>
              </a:solidFill>
              <a:latin typeface="Helvetica Neue Light"/>
              <a:ea typeface="ＭＳ Ｐゴシック" charset="0"/>
              <a:cs typeface="Helvetica Neue Light"/>
            </a:endParaRPr>
          </a:p>
          <a:p>
            <a:pPr>
              <a:spcAft>
                <a:spcPts val="1200"/>
              </a:spcAft>
            </a:pPr>
            <a:r>
              <a:rPr lang="fr-CA" sz="24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The "million </a:t>
            </a:r>
            <a:r>
              <a:rPr lang="fr-CA" sz="24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lives</a:t>
            </a:r>
            <a:r>
              <a:rPr lang="fr-CA" sz="24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</a:t>
            </a:r>
            <a:r>
              <a:rPr lang="fr-CA" sz="24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saved</a:t>
            </a:r>
            <a:r>
              <a:rPr lang="fr-CA" sz="24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" syndrome</a:t>
            </a:r>
          </a:p>
          <a:p>
            <a:pPr>
              <a:spcAft>
                <a:spcPts val="1200"/>
              </a:spcAft>
            </a:pPr>
            <a:r>
              <a:rPr lang="fr-CA" sz="24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The </a:t>
            </a:r>
            <a:r>
              <a:rPr lang="fr-CA" sz="24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bureaucratic</a:t>
            </a:r>
            <a:r>
              <a:rPr lang="fr-CA" sz="24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</a:t>
            </a:r>
            <a:r>
              <a:rPr lang="fr-CA" sz="24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approach</a:t>
            </a:r>
            <a:r>
              <a:rPr lang="fr-CA" sz="24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of </a:t>
            </a:r>
            <a:r>
              <a:rPr lang="fr-CA" sz="24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donors</a:t>
            </a:r>
            <a:r>
              <a:rPr lang="fr-CA" sz="24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to </a:t>
            </a:r>
            <a:r>
              <a:rPr lang="fr-CA" sz="24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evaluation</a:t>
            </a:r>
            <a:endParaRPr lang="fr-CA" sz="2400" dirty="0">
              <a:solidFill>
                <a:srgbClr val="404040"/>
              </a:solidFill>
              <a:latin typeface="Helvetica Neue Light"/>
              <a:ea typeface="ＭＳ Ｐゴシック" charset="0"/>
              <a:cs typeface="Helvetica Neue Light"/>
            </a:endParaRPr>
          </a:p>
          <a:p>
            <a:pPr>
              <a:spcAft>
                <a:spcPts val="1200"/>
              </a:spcAft>
            </a:pPr>
            <a:r>
              <a:rPr lang="fr-CA" sz="24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The attribution </a:t>
            </a:r>
            <a:r>
              <a:rPr lang="fr-CA" sz="24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nightmare</a:t>
            </a:r>
            <a:endParaRPr lang="fr-CA" sz="2400" dirty="0">
              <a:solidFill>
                <a:srgbClr val="404040"/>
              </a:solidFill>
              <a:latin typeface="Helvetica Neue Light"/>
              <a:ea typeface="ＭＳ Ｐゴシック" charset="0"/>
              <a:cs typeface="Helvetica Neue Light"/>
            </a:endParaRPr>
          </a:p>
          <a:p>
            <a:pPr>
              <a:spcAft>
                <a:spcPts val="1200"/>
              </a:spcAft>
            </a:pPr>
            <a:r>
              <a:rPr lang="fr-CA" sz="24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Confirm</a:t>
            </a:r>
            <a:r>
              <a:rPr lang="fr-CA" sz="24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the perceptions of </a:t>
            </a:r>
            <a:r>
              <a:rPr lang="fr-CA" sz="24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policy-makers</a:t>
            </a:r>
            <a:endParaRPr lang="fr-CA" sz="2400" dirty="0">
              <a:solidFill>
                <a:srgbClr val="404040"/>
              </a:solidFill>
              <a:latin typeface="Helvetica Neue Light"/>
              <a:ea typeface="ＭＳ Ｐゴシック" charset="0"/>
              <a:cs typeface="Helvetica Neue Light"/>
            </a:endParaRPr>
          </a:p>
          <a:p>
            <a:pPr marL="0" indent="0">
              <a:buNone/>
            </a:pPr>
            <a:endParaRPr lang="fr-CA" sz="2400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CA" sz="24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Demonstrate</a:t>
            </a:r>
            <a:r>
              <a:rPr lang="fr-CA" sz="24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</a:t>
            </a:r>
            <a:r>
              <a:rPr lang="fr-CA" sz="24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actual</a:t>
            </a:r>
            <a:r>
              <a:rPr lang="fr-CA" sz="24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</a:t>
            </a:r>
            <a:r>
              <a:rPr lang="fr-CA" sz="24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outcomes</a:t>
            </a:r>
            <a:r>
              <a:rPr lang="fr-CA" sz="24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of the </a:t>
            </a:r>
            <a:r>
              <a:rPr lang="fr-CA" sz="2400" dirty="0" smtClean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intervention: </a:t>
            </a:r>
            <a:r>
              <a:rPr lang="fr-CA" sz="24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/>
            </a:r>
            <a:br>
              <a:rPr lang="fr-CA" sz="24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</a:br>
            <a:r>
              <a:rPr lang="fr-CA" sz="24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WHO's </a:t>
            </a:r>
            <a:r>
              <a:rPr lang="fr-CA" sz="24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role</a:t>
            </a:r>
            <a:r>
              <a:rPr lang="fr-CA" sz="24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and mandate as an </a:t>
            </a:r>
            <a:r>
              <a:rPr lang="fr-CA" sz="2400" dirty="0" smtClean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institution</a:t>
            </a:r>
            <a:endParaRPr lang="fr-CA" sz="2400" dirty="0">
              <a:solidFill>
                <a:srgbClr val="404040"/>
              </a:solidFill>
              <a:latin typeface="Helvetica Neue Light"/>
              <a:ea typeface="ＭＳ Ｐゴシック" charset="0"/>
              <a:cs typeface="Helvetica Neue Light"/>
            </a:endParaRPr>
          </a:p>
          <a:p>
            <a:pPr>
              <a:spcAft>
                <a:spcPts val="1200"/>
              </a:spcAft>
            </a:pPr>
            <a:r>
              <a:rPr lang="fr-CA" sz="24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The real life of the </a:t>
            </a:r>
            <a:r>
              <a:rPr lang="fr-CA" sz="24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process</a:t>
            </a:r>
            <a:r>
              <a:rPr lang="fr-CA" sz="24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 over </a:t>
            </a:r>
            <a:r>
              <a:rPr lang="fr-CA" sz="2400" dirty="0" smtClean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time</a:t>
            </a:r>
          </a:p>
          <a:p>
            <a:pPr>
              <a:spcAft>
                <a:spcPts val="1200"/>
              </a:spcAft>
            </a:pPr>
            <a:r>
              <a:rPr lang="fr-CA" sz="2400" dirty="0" smtClean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Identification </a:t>
            </a:r>
            <a:r>
              <a:rPr lang="fr-CA" sz="2400" dirty="0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of the </a:t>
            </a:r>
            <a:r>
              <a:rPr lang="fr-CA" sz="2400" dirty="0" err="1">
                <a:solidFill>
                  <a:srgbClr val="404040"/>
                </a:solidFill>
                <a:latin typeface="Helvetica Neue Light"/>
                <a:ea typeface="ＭＳ Ｐゴシック" charset="0"/>
                <a:cs typeface="Helvetica Neue Light"/>
              </a:rPr>
              <a:t>mechanisms</a:t>
            </a:r>
            <a:endParaRPr lang="fr-CA" sz="2400" dirty="0">
              <a:solidFill>
                <a:srgbClr val="404040"/>
              </a:solidFill>
              <a:latin typeface="Helvetica Neue Light"/>
              <a:ea typeface="ＭＳ Ｐゴシック" charset="0"/>
              <a:cs typeface="Helvetica Neue Light"/>
            </a:endParaRPr>
          </a:p>
          <a:p>
            <a:endParaRPr lang="fr-CA" sz="2400" dirty="0" smtClean="0"/>
          </a:p>
          <a:p>
            <a:endParaRPr lang="fr-CA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371E8-65E0-F144-B2E1-E4A59DA009AD}" type="slidenum">
              <a:rPr lang="fr-CA" smtClean="0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29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920</Words>
  <Application>Microsoft Office PowerPoint</Application>
  <PresentationFormat>On-screen Show (4:3)</PresentationFormat>
  <Paragraphs>159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Thème Office</vt:lpstr>
      <vt:lpstr>Supporting policy dialogue for health  planning and health financing </vt:lpstr>
      <vt:lpstr>Objectives of the presentation</vt:lpstr>
      <vt:lpstr>Context</vt:lpstr>
      <vt:lpstr>Method</vt:lpstr>
      <vt:lpstr>UHC-P realist intervention theory</vt:lpstr>
      <vt:lpstr>The researchers’ perspective (1)</vt:lpstr>
      <vt:lpstr>The researchers’ perspective (2)</vt:lpstr>
      <vt:lpstr>The implementers’ perspective (Feedback from the field) </vt:lpstr>
      <vt:lpstr>The commissioner’s perspective</vt:lpstr>
      <vt:lpstr>Several ways at looking at policy dialogue &amp; UHC-Partnership</vt:lpstr>
      <vt:lpstr>Lessons learnt</vt:lpstr>
      <vt:lpstr>PowerPoint Presentation</vt:lpstr>
    </vt:vector>
  </TitlesOfParts>
  <Company>Université de Montréal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Emilie Robert</dc:creator>
  <cp:lastModifiedBy>PORIGNON, Denis Georges</cp:lastModifiedBy>
  <cp:revision>121</cp:revision>
  <dcterms:created xsi:type="dcterms:W3CDTF">2017-10-13T13:15:39Z</dcterms:created>
  <dcterms:modified xsi:type="dcterms:W3CDTF">2017-11-03T13:38:05Z</dcterms:modified>
</cp:coreProperties>
</file>