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42" r:id="rId3"/>
    <p:sldId id="257" r:id="rId4"/>
    <p:sldId id="259" r:id="rId5"/>
    <p:sldId id="426" r:id="rId6"/>
    <p:sldId id="427" r:id="rId7"/>
    <p:sldId id="428" r:id="rId8"/>
    <p:sldId id="439" r:id="rId9"/>
    <p:sldId id="260" r:id="rId10"/>
    <p:sldId id="262" r:id="rId11"/>
    <p:sldId id="263" r:id="rId12"/>
    <p:sldId id="264" r:id="rId13"/>
    <p:sldId id="265" r:id="rId14"/>
    <p:sldId id="266" r:id="rId15"/>
    <p:sldId id="267" r:id="rId16"/>
    <p:sldId id="268" r:id="rId17"/>
    <p:sldId id="269" r:id="rId18"/>
    <p:sldId id="270" r:id="rId19"/>
    <p:sldId id="271" r:id="rId20"/>
    <p:sldId id="261" r:id="rId21"/>
    <p:sldId id="272" r:id="rId22"/>
    <p:sldId id="275" r:id="rId23"/>
    <p:sldId id="276" r:id="rId24"/>
    <p:sldId id="277" r:id="rId25"/>
    <p:sldId id="278" r:id="rId26"/>
    <p:sldId id="281" r:id="rId27"/>
    <p:sldId id="282" r:id="rId28"/>
    <p:sldId id="284" r:id="rId29"/>
    <p:sldId id="283" r:id="rId30"/>
    <p:sldId id="285" r:id="rId31"/>
    <p:sldId id="286" r:id="rId32"/>
    <p:sldId id="296" r:id="rId33"/>
    <p:sldId id="289" r:id="rId34"/>
    <p:sldId id="287" r:id="rId35"/>
    <p:sldId id="288" r:id="rId36"/>
    <p:sldId id="290" r:id="rId37"/>
    <p:sldId id="291" r:id="rId38"/>
    <p:sldId id="292" r:id="rId39"/>
    <p:sldId id="293" r:id="rId40"/>
    <p:sldId id="294" r:id="rId41"/>
    <p:sldId id="295" r:id="rId42"/>
    <p:sldId id="297" r:id="rId43"/>
    <p:sldId id="298" r:id="rId44"/>
    <p:sldId id="299" r:id="rId45"/>
    <p:sldId id="300" r:id="rId46"/>
    <p:sldId id="301" r:id="rId47"/>
    <p:sldId id="302" r:id="rId48"/>
    <p:sldId id="303" r:id="rId49"/>
    <p:sldId id="310" r:id="rId50"/>
    <p:sldId id="311" r:id="rId51"/>
    <p:sldId id="312" r:id="rId52"/>
    <p:sldId id="313" r:id="rId53"/>
    <p:sldId id="314" r:id="rId54"/>
    <p:sldId id="431" r:id="rId55"/>
    <p:sldId id="432" r:id="rId56"/>
    <p:sldId id="433" r:id="rId57"/>
    <p:sldId id="430" r:id="rId58"/>
    <p:sldId id="316" r:id="rId59"/>
    <p:sldId id="317" r:id="rId60"/>
    <p:sldId id="315" r:id="rId61"/>
    <p:sldId id="318" r:id="rId62"/>
    <p:sldId id="319" r:id="rId63"/>
    <p:sldId id="320" r:id="rId64"/>
    <p:sldId id="321" r:id="rId65"/>
    <p:sldId id="322" r:id="rId66"/>
    <p:sldId id="323" r:id="rId67"/>
    <p:sldId id="331" r:id="rId68"/>
    <p:sldId id="332" r:id="rId69"/>
    <p:sldId id="333" r:id="rId70"/>
    <p:sldId id="328" r:id="rId71"/>
    <p:sldId id="330" r:id="rId72"/>
    <p:sldId id="334" r:id="rId73"/>
    <p:sldId id="335" r:id="rId74"/>
    <p:sldId id="336" r:id="rId75"/>
    <p:sldId id="337" r:id="rId76"/>
    <p:sldId id="440" r:id="rId77"/>
    <p:sldId id="338" r:id="rId78"/>
    <p:sldId id="339" r:id="rId79"/>
    <p:sldId id="340" r:id="rId80"/>
    <p:sldId id="346" r:id="rId81"/>
    <p:sldId id="348" r:id="rId82"/>
    <p:sldId id="349" r:id="rId83"/>
    <p:sldId id="366" r:id="rId84"/>
    <p:sldId id="365" r:id="rId85"/>
    <p:sldId id="350" r:id="rId86"/>
    <p:sldId id="362" r:id="rId87"/>
    <p:sldId id="363" r:id="rId88"/>
    <p:sldId id="351" r:id="rId89"/>
    <p:sldId id="352" r:id="rId90"/>
    <p:sldId id="353" r:id="rId91"/>
    <p:sldId id="354" r:id="rId92"/>
    <p:sldId id="434" r:id="rId93"/>
    <p:sldId id="355" r:id="rId94"/>
    <p:sldId id="356" r:id="rId95"/>
    <p:sldId id="357" r:id="rId96"/>
    <p:sldId id="358" r:id="rId97"/>
    <p:sldId id="359" r:id="rId98"/>
    <p:sldId id="441" r:id="rId99"/>
    <p:sldId id="360" r:id="rId100"/>
    <p:sldId id="361" r:id="rId101"/>
    <p:sldId id="367" r:id="rId102"/>
    <p:sldId id="437" r:id="rId103"/>
    <p:sldId id="435" r:id="rId104"/>
    <p:sldId id="438" r:id="rId105"/>
    <p:sldId id="436" r:id="rId106"/>
    <p:sldId id="369" r:id="rId107"/>
    <p:sldId id="371" r:id="rId108"/>
    <p:sldId id="372" r:id="rId109"/>
    <p:sldId id="373" r:id="rId110"/>
    <p:sldId id="374" r:id="rId111"/>
    <p:sldId id="376" r:id="rId112"/>
    <p:sldId id="375" r:id="rId113"/>
    <p:sldId id="377" r:id="rId114"/>
    <p:sldId id="378" r:id="rId115"/>
    <p:sldId id="379" r:id="rId116"/>
    <p:sldId id="380" r:id="rId117"/>
    <p:sldId id="381" r:id="rId118"/>
    <p:sldId id="382" r:id="rId119"/>
    <p:sldId id="383" r:id="rId120"/>
    <p:sldId id="384" r:id="rId121"/>
    <p:sldId id="385" r:id="rId122"/>
    <p:sldId id="386" r:id="rId123"/>
    <p:sldId id="388" r:id="rId124"/>
    <p:sldId id="390" r:id="rId125"/>
    <p:sldId id="391" r:id="rId126"/>
    <p:sldId id="392" r:id="rId127"/>
    <p:sldId id="393" r:id="rId128"/>
    <p:sldId id="394" r:id="rId129"/>
    <p:sldId id="395" r:id="rId130"/>
    <p:sldId id="396" r:id="rId131"/>
    <p:sldId id="397" r:id="rId132"/>
    <p:sldId id="398" r:id="rId133"/>
    <p:sldId id="399" r:id="rId134"/>
    <p:sldId id="400" r:id="rId135"/>
    <p:sldId id="401" r:id="rId136"/>
    <p:sldId id="402" r:id="rId137"/>
    <p:sldId id="404" r:id="rId138"/>
    <p:sldId id="406" r:id="rId139"/>
    <p:sldId id="407" r:id="rId140"/>
    <p:sldId id="408" r:id="rId141"/>
    <p:sldId id="409" r:id="rId142"/>
    <p:sldId id="410" r:id="rId143"/>
    <p:sldId id="411" r:id="rId144"/>
    <p:sldId id="412" r:id="rId145"/>
    <p:sldId id="413" r:id="rId146"/>
    <p:sldId id="415" r:id="rId147"/>
    <p:sldId id="416" r:id="rId148"/>
    <p:sldId id="417" r:id="rId149"/>
    <p:sldId id="418" r:id="rId150"/>
    <p:sldId id="419" r:id="rId151"/>
    <p:sldId id="420" r:id="rId152"/>
    <p:sldId id="421" r:id="rId153"/>
    <p:sldId id="422" r:id="rId154"/>
    <p:sldId id="423" r:id="rId155"/>
    <p:sldId id="424" r:id="rId156"/>
    <p:sldId id="425" r:id="rId15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8508DD69-F84F-4EA6-8B15-531487946B49}" type="datetimeFigureOut">
              <a:rPr lang="fr-BE" smtClean="0"/>
              <a:t>11-09-17</a:t>
            </a:fld>
            <a:endParaRPr lang="fr-BE"/>
          </a:p>
        </p:txBody>
      </p:sp>
      <p:sp>
        <p:nvSpPr>
          <p:cNvPr id="5" name="Footer Placeholder 4"/>
          <p:cNvSpPr>
            <a:spLocks noGrp="1"/>
          </p:cNvSpPr>
          <p:nvPr>
            <p:ph type="ftr" sz="quarter" idx="11"/>
          </p:nvPr>
        </p:nvSpPr>
        <p:spPr>
          <a:xfrm>
            <a:off x="5332412" y="5883275"/>
            <a:ext cx="4324044" cy="365125"/>
          </a:xfrm>
        </p:spPr>
        <p:txBody>
          <a:bodyPr/>
          <a:lstStyle/>
          <a:p>
            <a:endParaRPr lang="fr-BE"/>
          </a:p>
        </p:txBody>
      </p:sp>
      <p:sp>
        <p:nvSpPr>
          <p:cNvPr id="6" name="Slide Number Placeholder 5"/>
          <p:cNvSpPr>
            <a:spLocks noGrp="1"/>
          </p:cNvSpPr>
          <p:nvPr>
            <p:ph type="sldNum" sz="quarter" idx="12"/>
          </p:nvPr>
        </p:nvSpPr>
        <p:spPr/>
        <p:txBody>
          <a:bodyPr/>
          <a:lstStyle/>
          <a:p>
            <a:fld id="{2DB8ABEE-7B12-49E3-ACC5-D677011F47F2}" type="slidenum">
              <a:rPr lang="fr-BE" smtClean="0"/>
              <a:t>‹N°›</a:t>
            </a:fld>
            <a:endParaRPr lang="fr-BE"/>
          </a:p>
        </p:txBody>
      </p:sp>
    </p:spTree>
    <p:extLst>
      <p:ext uri="{BB962C8B-B14F-4D97-AF65-F5344CB8AC3E}">
        <p14:creationId xmlns:p14="http://schemas.microsoft.com/office/powerpoint/2010/main" val="1014608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508DD69-F84F-4EA6-8B15-531487946B49}" type="datetimeFigureOut">
              <a:rPr lang="fr-BE" smtClean="0"/>
              <a:t>11-09-17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DB8ABEE-7B12-49E3-ACC5-D677011F47F2}" type="slidenum">
              <a:rPr lang="fr-BE" smtClean="0"/>
              <a:t>‹N°›</a:t>
            </a:fld>
            <a:endParaRPr lang="fr-BE"/>
          </a:p>
        </p:txBody>
      </p:sp>
    </p:spTree>
    <p:extLst>
      <p:ext uri="{BB962C8B-B14F-4D97-AF65-F5344CB8AC3E}">
        <p14:creationId xmlns:p14="http://schemas.microsoft.com/office/powerpoint/2010/main" val="3481327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508DD69-F84F-4EA6-8B15-531487946B49}" type="datetimeFigureOut">
              <a:rPr lang="fr-BE" smtClean="0"/>
              <a:t>11-09-17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DB8ABEE-7B12-49E3-ACC5-D677011F47F2}" type="slidenum">
              <a:rPr lang="fr-BE" smtClean="0"/>
              <a:t>‹N°›</a:t>
            </a:fld>
            <a:endParaRPr lang="fr-BE"/>
          </a:p>
        </p:txBody>
      </p:sp>
    </p:spTree>
    <p:extLst>
      <p:ext uri="{BB962C8B-B14F-4D97-AF65-F5344CB8AC3E}">
        <p14:creationId xmlns:p14="http://schemas.microsoft.com/office/powerpoint/2010/main" val="1173620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508DD69-F84F-4EA6-8B15-531487946B49}" type="datetimeFigureOut">
              <a:rPr lang="fr-BE" smtClean="0"/>
              <a:t>11-09-17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DB8ABEE-7B12-49E3-ACC5-D677011F47F2}" type="slidenum">
              <a:rPr lang="fr-BE" smtClean="0"/>
              <a:t>‹N°›</a:t>
            </a:fld>
            <a:endParaRPr lang="fr-BE"/>
          </a:p>
        </p:txBody>
      </p:sp>
    </p:spTree>
    <p:extLst>
      <p:ext uri="{BB962C8B-B14F-4D97-AF65-F5344CB8AC3E}">
        <p14:creationId xmlns:p14="http://schemas.microsoft.com/office/powerpoint/2010/main" val="456613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508DD69-F84F-4EA6-8B15-531487946B49}" type="datetimeFigureOut">
              <a:rPr lang="fr-BE" smtClean="0"/>
              <a:t>11-09-17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DB8ABEE-7B12-49E3-ACC5-D677011F47F2}" type="slidenum">
              <a:rPr lang="fr-BE" smtClean="0"/>
              <a:t>‹N°›</a:t>
            </a:fld>
            <a:endParaRPr lang="fr-BE"/>
          </a:p>
        </p:txBody>
      </p:sp>
    </p:spTree>
    <p:extLst>
      <p:ext uri="{BB962C8B-B14F-4D97-AF65-F5344CB8AC3E}">
        <p14:creationId xmlns:p14="http://schemas.microsoft.com/office/powerpoint/2010/main" val="3312624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smtClean="0"/>
              <a:t>Modifier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508DD69-F84F-4EA6-8B15-531487946B49}" type="datetimeFigureOut">
              <a:rPr lang="fr-BE" smtClean="0"/>
              <a:t>11-09-17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DB8ABEE-7B12-49E3-ACC5-D677011F47F2}" type="slidenum">
              <a:rPr lang="fr-BE" smtClean="0"/>
              <a:t>‹N°›</a:t>
            </a:fld>
            <a:endParaRPr lang="fr-BE"/>
          </a:p>
        </p:txBody>
      </p:sp>
    </p:spTree>
    <p:extLst>
      <p:ext uri="{BB962C8B-B14F-4D97-AF65-F5344CB8AC3E}">
        <p14:creationId xmlns:p14="http://schemas.microsoft.com/office/powerpoint/2010/main" val="311771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smtClean="0"/>
              <a:t>Modifier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508DD69-F84F-4EA6-8B15-531487946B49}" type="datetimeFigureOut">
              <a:rPr lang="fr-BE" smtClean="0"/>
              <a:t>11-09-17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DB8ABEE-7B12-49E3-ACC5-D677011F47F2}" type="slidenum">
              <a:rPr lang="fr-BE" smtClean="0"/>
              <a:t>‹N°›</a:t>
            </a:fld>
            <a:endParaRPr lang="fr-BE"/>
          </a:p>
        </p:txBody>
      </p:sp>
    </p:spTree>
    <p:extLst>
      <p:ext uri="{BB962C8B-B14F-4D97-AF65-F5344CB8AC3E}">
        <p14:creationId xmlns:p14="http://schemas.microsoft.com/office/powerpoint/2010/main" val="517711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08DD69-F84F-4EA6-8B15-531487946B49}" type="datetimeFigureOut">
              <a:rPr lang="fr-BE" smtClean="0"/>
              <a:t>11-09-17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DB8ABEE-7B12-49E3-ACC5-D677011F47F2}" type="slidenum">
              <a:rPr lang="fr-BE" smtClean="0"/>
              <a:t>‹N°›</a:t>
            </a:fld>
            <a:endParaRPr lang="fr-BE"/>
          </a:p>
        </p:txBody>
      </p:sp>
    </p:spTree>
    <p:extLst>
      <p:ext uri="{BB962C8B-B14F-4D97-AF65-F5344CB8AC3E}">
        <p14:creationId xmlns:p14="http://schemas.microsoft.com/office/powerpoint/2010/main" val="3880341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08DD69-F84F-4EA6-8B15-531487946B49}" type="datetimeFigureOut">
              <a:rPr lang="fr-BE" smtClean="0"/>
              <a:t>11-09-17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DB8ABEE-7B12-49E3-ACC5-D677011F47F2}" type="slidenum">
              <a:rPr lang="fr-BE" smtClean="0"/>
              <a:t>‹N°›</a:t>
            </a:fld>
            <a:endParaRPr lang="fr-BE"/>
          </a:p>
        </p:txBody>
      </p:sp>
    </p:spTree>
    <p:extLst>
      <p:ext uri="{BB962C8B-B14F-4D97-AF65-F5344CB8AC3E}">
        <p14:creationId xmlns:p14="http://schemas.microsoft.com/office/powerpoint/2010/main" val="2026590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508DD69-F84F-4EA6-8B15-531487946B49}" type="datetimeFigureOut">
              <a:rPr lang="fr-BE" smtClean="0"/>
              <a:t>11-09-17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a:xfrm>
            <a:off x="10951856" y="5867131"/>
            <a:ext cx="551167" cy="365125"/>
          </a:xfrm>
        </p:spPr>
        <p:txBody>
          <a:bodyPr/>
          <a:lstStyle/>
          <a:p>
            <a:fld id="{2DB8ABEE-7B12-49E3-ACC5-D677011F47F2}" type="slidenum">
              <a:rPr lang="fr-BE" smtClean="0"/>
              <a:t>‹N°›</a:t>
            </a:fld>
            <a:endParaRPr lang="fr-BE"/>
          </a:p>
        </p:txBody>
      </p:sp>
    </p:spTree>
    <p:extLst>
      <p:ext uri="{BB962C8B-B14F-4D97-AF65-F5344CB8AC3E}">
        <p14:creationId xmlns:p14="http://schemas.microsoft.com/office/powerpoint/2010/main" val="256430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8508DD69-F84F-4EA6-8B15-531487946B49}" type="datetimeFigureOut">
              <a:rPr lang="fr-BE" smtClean="0"/>
              <a:t>11-09-17</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2DB8ABEE-7B12-49E3-ACC5-D677011F47F2}" type="slidenum">
              <a:rPr lang="fr-BE" smtClean="0"/>
              <a:t>‹N°›</a:t>
            </a:fld>
            <a:endParaRPr lang="fr-BE"/>
          </a:p>
        </p:txBody>
      </p:sp>
    </p:spTree>
    <p:extLst>
      <p:ext uri="{BB962C8B-B14F-4D97-AF65-F5344CB8AC3E}">
        <p14:creationId xmlns:p14="http://schemas.microsoft.com/office/powerpoint/2010/main" val="1423719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8508DD69-F84F-4EA6-8B15-531487946B49}" type="datetimeFigureOut">
              <a:rPr lang="fr-BE" smtClean="0"/>
              <a:t>11-09-17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DB8ABEE-7B12-49E3-ACC5-D677011F47F2}" type="slidenum">
              <a:rPr lang="fr-BE" smtClean="0"/>
              <a:t>‹N°›</a:t>
            </a:fld>
            <a:endParaRPr lang="fr-BE"/>
          </a:p>
        </p:txBody>
      </p:sp>
    </p:spTree>
    <p:extLst>
      <p:ext uri="{BB962C8B-B14F-4D97-AF65-F5344CB8AC3E}">
        <p14:creationId xmlns:p14="http://schemas.microsoft.com/office/powerpoint/2010/main" val="342311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8508DD69-F84F-4EA6-8B15-531487946B49}" type="datetimeFigureOut">
              <a:rPr lang="fr-BE" smtClean="0"/>
              <a:t>11-09-17</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2DB8ABEE-7B12-49E3-ACC5-D677011F47F2}" type="slidenum">
              <a:rPr lang="fr-BE" smtClean="0"/>
              <a:t>‹N°›</a:t>
            </a:fld>
            <a:endParaRPr lang="fr-BE"/>
          </a:p>
        </p:txBody>
      </p:sp>
    </p:spTree>
    <p:extLst>
      <p:ext uri="{BB962C8B-B14F-4D97-AF65-F5344CB8AC3E}">
        <p14:creationId xmlns:p14="http://schemas.microsoft.com/office/powerpoint/2010/main" val="3012272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8508DD69-F84F-4EA6-8B15-531487946B49}" type="datetimeFigureOut">
              <a:rPr lang="fr-BE" smtClean="0"/>
              <a:t>11-09-17</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2DB8ABEE-7B12-49E3-ACC5-D677011F47F2}" type="slidenum">
              <a:rPr lang="fr-BE" smtClean="0"/>
              <a:t>‹N°›</a:t>
            </a:fld>
            <a:endParaRPr lang="fr-BE"/>
          </a:p>
        </p:txBody>
      </p:sp>
    </p:spTree>
    <p:extLst>
      <p:ext uri="{BB962C8B-B14F-4D97-AF65-F5344CB8AC3E}">
        <p14:creationId xmlns:p14="http://schemas.microsoft.com/office/powerpoint/2010/main" val="209458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8DD69-F84F-4EA6-8B15-531487946B49}" type="datetimeFigureOut">
              <a:rPr lang="fr-BE" smtClean="0"/>
              <a:t>11-09-17</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2DB8ABEE-7B12-49E3-ACC5-D677011F47F2}" type="slidenum">
              <a:rPr lang="fr-BE" smtClean="0"/>
              <a:t>‹N°›</a:t>
            </a:fld>
            <a:endParaRPr lang="fr-BE"/>
          </a:p>
        </p:txBody>
      </p:sp>
    </p:spTree>
    <p:extLst>
      <p:ext uri="{BB962C8B-B14F-4D97-AF65-F5344CB8AC3E}">
        <p14:creationId xmlns:p14="http://schemas.microsoft.com/office/powerpoint/2010/main" val="1830703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508DD69-F84F-4EA6-8B15-531487946B49}" type="datetimeFigureOut">
              <a:rPr lang="fr-BE" smtClean="0"/>
              <a:t>11-09-17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DB8ABEE-7B12-49E3-ACC5-D677011F47F2}" type="slidenum">
              <a:rPr lang="fr-BE" smtClean="0"/>
              <a:t>‹N°›</a:t>
            </a:fld>
            <a:endParaRPr lang="fr-BE"/>
          </a:p>
        </p:txBody>
      </p:sp>
    </p:spTree>
    <p:extLst>
      <p:ext uri="{BB962C8B-B14F-4D97-AF65-F5344CB8AC3E}">
        <p14:creationId xmlns:p14="http://schemas.microsoft.com/office/powerpoint/2010/main" val="533905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508DD69-F84F-4EA6-8B15-531487946B49}" type="datetimeFigureOut">
              <a:rPr lang="fr-BE" smtClean="0"/>
              <a:t>11-09-17</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2DB8ABEE-7B12-49E3-ACC5-D677011F47F2}" type="slidenum">
              <a:rPr lang="fr-BE" smtClean="0"/>
              <a:t>‹N°›</a:t>
            </a:fld>
            <a:endParaRPr lang="fr-BE"/>
          </a:p>
        </p:txBody>
      </p:sp>
    </p:spTree>
    <p:extLst>
      <p:ext uri="{BB962C8B-B14F-4D97-AF65-F5344CB8AC3E}">
        <p14:creationId xmlns:p14="http://schemas.microsoft.com/office/powerpoint/2010/main" val="80501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508DD69-F84F-4EA6-8B15-531487946B49}" type="datetimeFigureOut">
              <a:rPr lang="fr-BE" smtClean="0"/>
              <a:t>11-09-17</a:t>
            </a:fld>
            <a:endParaRPr lang="fr-BE"/>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BE"/>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B8ABEE-7B12-49E3-ACC5-D677011F47F2}" type="slidenum">
              <a:rPr lang="fr-BE" smtClean="0"/>
              <a:t>‹N°›</a:t>
            </a:fld>
            <a:endParaRPr lang="fr-BE"/>
          </a:p>
        </p:txBody>
      </p:sp>
    </p:spTree>
    <p:extLst>
      <p:ext uri="{BB962C8B-B14F-4D97-AF65-F5344CB8AC3E}">
        <p14:creationId xmlns:p14="http://schemas.microsoft.com/office/powerpoint/2010/main" val="1687578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www.ejustice.just.fgov.be/cgi_loi/loi_a1.pl?language=fr&amp;la=F&amp;cn=1994021730&amp;table_name=loi&amp;&amp;caller=list&amp;F&amp;fromtab=loi&amp;tri=dd+AS+RANK&amp;rech=1&amp;numero=1&amp;sql=(text+contains+(''))#Art.17" TargetMode="External"/><Relationship Id="rId3" Type="http://schemas.openxmlformats.org/officeDocument/2006/relationships/hyperlink" Target="http://www.ejustice.just.fgov.be/cgi_loi/loi_a1.pl?language=fr&amp;la=F&amp;cn=1994021730&amp;table_name=loi&amp;&amp;caller=list&amp;F&amp;fromtab=loi&amp;tri=dd+AS+RANK&amp;rech=1&amp;numero=1&amp;sql=(text+contains+(''))#Art.14" TargetMode="External"/><Relationship Id="rId7" Type="http://schemas.openxmlformats.org/officeDocument/2006/relationships/hyperlink" Target="http://www.ejustice.just.fgov.be/cgi_loi/loi_a1.pl?language=fr&amp;la=F&amp;cn=1994021730&amp;table_name=loi&amp;&amp;caller=list&amp;F&amp;fromtab=loi&amp;tri=dd+AS+RANK&amp;rech=1&amp;numero=1&amp;sql=(text+contains+(''))#Art.15" TargetMode="External"/><Relationship Id="rId2" Type="http://schemas.openxmlformats.org/officeDocument/2006/relationships/hyperlink" Target="http://www.ejustice.just.fgov.be/cgi_loi/loi_a1.pl?language=fr&amp;la=F&amp;cn=1994021730&amp;table_name=loi&amp;&amp;caller=list&amp;F&amp;fromtab=loi&amp;tri=dd+AS+RANK&amp;rech=1&amp;numero=1&amp;sql=(text+contains+(''))#Art.12" TargetMode="External"/><Relationship Id="rId1" Type="http://schemas.openxmlformats.org/officeDocument/2006/relationships/slideLayout" Target="../slideLayouts/slideLayout7.xml"/><Relationship Id="rId6" Type="http://schemas.openxmlformats.org/officeDocument/2006/relationships/hyperlink" Target="http://www.ejustice.just.fgov.be/cgi_loi/loi_a1.pl?language=fr&amp;la=F&amp;cn=1994021730&amp;table_name=loi&amp;&amp;caller=list&amp;F&amp;fromtab=loi&amp;tri=dd+AS+RANK&amp;rech=1&amp;numero=1&amp;sql=(text+contains+(''))#Art.16" TargetMode="External"/><Relationship Id="rId5" Type="http://schemas.openxmlformats.org/officeDocument/2006/relationships/hyperlink" Target="http://www.ejustice.just.fgov.be/cgi_loi/loi_a1.pl?language=fr&amp;la=F&amp;cn=1994021730&amp;table_name=loi&amp;&amp;caller=list&amp;F&amp;fromtab=loi&amp;tri=dd+AS+RANK&amp;rech=1&amp;numero=1&amp;sql=(text+contains+(''))#Art.14bis" TargetMode="External"/><Relationship Id="rId10" Type="http://schemas.openxmlformats.org/officeDocument/2006/relationships/hyperlink" Target="http://www.ejustice.just.fgov.be/cgi_loi/loi_a1.pl?language=fr&amp;la=F&amp;cn=1994021730&amp;table_name=loi&amp;&amp;caller=list&amp;F&amp;fromtab=loi&amp;tri=dd+AS+RANK&amp;rech=1&amp;numero=1&amp;sql=(text+contains+(''))#Art.21" TargetMode="External"/><Relationship Id="rId4" Type="http://schemas.openxmlformats.org/officeDocument/2006/relationships/hyperlink" Target="http://www.ejustice.just.fgov.be/cgi_loi/loi_a1.pl?language=fr&amp;la=F&amp;cn=1994021730&amp;table_name=loi&amp;&amp;caller=list&amp;F&amp;fromtab=loi&amp;tri=dd+AS+RANK&amp;rech=1&amp;numero=1&amp;sql=(text+contains+(''))#Art.13" TargetMode="External"/><Relationship Id="rId9" Type="http://schemas.openxmlformats.org/officeDocument/2006/relationships/hyperlink" Target="http://www.ejustice.just.fgov.be/cgi_loi/loi_a1.pl?language=fr&amp;la=F&amp;cn=1994021730&amp;table_name=loi&amp;&amp;caller=list&amp;F&amp;fromtab=loi&amp;tri=dd+AS+RANK&amp;rech=1&amp;numero=1&amp;sql=(text+contains+(''))#Art.19"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BE" dirty="0" smtClean="0">
                <a:latin typeface="Georgia" panose="02040502050405020303" pitchFamily="18" charset="0"/>
              </a:rPr>
              <a:t>Droits de l’homme</a:t>
            </a:r>
            <a:r>
              <a:rPr lang="fr-BE" smtClean="0">
                <a:latin typeface="Georgia" panose="02040502050405020303" pitchFamily="18" charset="0"/>
              </a:rPr>
              <a:t/>
            </a:r>
            <a:br>
              <a:rPr lang="fr-BE" smtClean="0">
                <a:latin typeface="Georgia" panose="02040502050405020303" pitchFamily="18" charset="0"/>
              </a:rPr>
            </a:br>
            <a:r>
              <a:rPr lang="fr-BE" sz="4000" smtClean="0">
                <a:solidFill>
                  <a:srgbClr val="FF0000"/>
                </a:solidFill>
                <a:latin typeface="Georgia" panose="02040502050405020303" pitchFamily="18" charset="0"/>
              </a:rPr>
              <a:t>version provisoire </a:t>
            </a:r>
            <a:r>
              <a:rPr lang="fr-BE" sz="4000" smtClean="0">
                <a:latin typeface="Georgia" panose="02040502050405020303" pitchFamily="18" charset="0"/>
              </a:rPr>
              <a:t>2017-2018</a:t>
            </a:r>
            <a:endParaRPr lang="fr-BE" dirty="0"/>
          </a:p>
        </p:txBody>
      </p:sp>
      <p:sp>
        <p:nvSpPr>
          <p:cNvPr id="3" name="Sous-titre 2"/>
          <p:cNvSpPr>
            <a:spLocks noGrp="1"/>
          </p:cNvSpPr>
          <p:nvPr>
            <p:ph type="subTitle" idx="1"/>
          </p:nvPr>
        </p:nvSpPr>
        <p:spPr>
          <a:xfrm>
            <a:off x="4515377" y="3996266"/>
            <a:ext cx="6987645" cy="1746611"/>
          </a:xfrm>
        </p:spPr>
        <p:txBody>
          <a:bodyPr>
            <a:normAutofit fontScale="85000" lnSpcReduction="20000"/>
          </a:bodyPr>
          <a:lstStyle/>
          <a:p>
            <a:endParaRPr lang="fr-BE" sz="4500" dirty="0" smtClean="0">
              <a:latin typeface="Georgia" panose="02040502050405020303" pitchFamily="18" charset="0"/>
            </a:endParaRPr>
          </a:p>
          <a:p>
            <a:r>
              <a:rPr lang="fr-BE" sz="4500" dirty="0" smtClean="0">
                <a:latin typeface="Georgia" panose="02040502050405020303" pitchFamily="18" charset="0"/>
              </a:rPr>
              <a:t>Frédéric Bouhon</a:t>
            </a:r>
          </a:p>
          <a:p>
            <a:r>
              <a:rPr lang="fr-BE" sz="3000" dirty="0" smtClean="0">
                <a:latin typeface="Georgia" panose="02040502050405020303" pitchFamily="18" charset="0"/>
              </a:rPr>
              <a:t>Chargé de cours</a:t>
            </a:r>
            <a:endParaRPr lang="fr-BE" sz="3000" dirty="0">
              <a:latin typeface="Georgia" panose="02040502050405020303" pitchFamily="18" charset="0"/>
            </a:endParaRPr>
          </a:p>
        </p:txBody>
      </p:sp>
    </p:spTree>
    <p:extLst>
      <p:ext uri="{BB962C8B-B14F-4D97-AF65-F5344CB8AC3E}">
        <p14:creationId xmlns:p14="http://schemas.microsoft.com/office/powerpoint/2010/main" val="3847691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53268" y="122663"/>
            <a:ext cx="9021337" cy="7478970"/>
          </a:xfrm>
          <a:prstGeom prst="rect">
            <a:avLst/>
          </a:prstGeom>
          <a:noFill/>
        </p:spPr>
        <p:txBody>
          <a:bodyPr wrap="square" rtlCol="0">
            <a:spAutoFit/>
          </a:bodyPr>
          <a:lstStyle/>
          <a:p>
            <a:endParaRPr lang="fr-BE" dirty="0" smtClean="0"/>
          </a:p>
          <a:p>
            <a:endParaRPr lang="fr-BE" dirty="0"/>
          </a:p>
          <a:p>
            <a:endParaRPr lang="fr-BE" dirty="0" smtClean="0"/>
          </a:p>
          <a:p>
            <a:endParaRPr lang="fr-BE" sz="2400" dirty="0"/>
          </a:p>
          <a:p>
            <a:r>
              <a:rPr lang="fr-BE" sz="2400" dirty="0">
                <a:latin typeface="Georgia" panose="02040502050405020303" pitchFamily="18" charset="0"/>
              </a:rPr>
              <a:t>Les </a:t>
            </a:r>
            <a:r>
              <a:rPr lang="fr-BE" sz="2400" dirty="0" smtClean="0">
                <a:latin typeface="Georgia" panose="02040502050405020303" pitchFamily="18" charset="0"/>
              </a:rPr>
              <a:t>« Dix Commandements » </a:t>
            </a:r>
            <a:r>
              <a:rPr lang="fr-BE" sz="2400" dirty="0">
                <a:latin typeface="Georgia" panose="02040502050405020303" pitchFamily="18" charset="0"/>
              </a:rPr>
              <a:t>– Ancien Testament (</a:t>
            </a:r>
            <a:r>
              <a:rPr lang="fr-BE" sz="2400" i="1" dirty="0">
                <a:latin typeface="Georgia" panose="02040502050405020303" pitchFamily="18" charset="0"/>
              </a:rPr>
              <a:t>Livre de l’Exode</a:t>
            </a:r>
            <a:r>
              <a:rPr lang="fr-BE" sz="2400" dirty="0">
                <a:latin typeface="Georgia" panose="02040502050405020303" pitchFamily="18" charset="0"/>
              </a:rPr>
              <a:t>, chap. 20, 2-17 ou </a:t>
            </a:r>
            <a:r>
              <a:rPr lang="fr-BE" sz="2400" i="1" dirty="0">
                <a:latin typeface="Georgia" panose="02040502050405020303" pitchFamily="18" charset="0"/>
              </a:rPr>
              <a:t>Deutéronome</a:t>
            </a:r>
            <a:r>
              <a:rPr lang="fr-BE" sz="2400" dirty="0">
                <a:latin typeface="Georgia" panose="02040502050405020303" pitchFamily="18" charset="0"/>
              </a:rPr>
              <a:t>, chap. 5, 6-17</a:t>
            </a:r>
            <a:r>
              <a:rPr lang="fr-BE" sz="2400" dirty="0" smtClean="0">
                <a:latin typeface="Georgia" panose="02040502050405020303" pitchFamily="18" charset="0"/>
              </a:rPr>
              <a:t>)</a:t>
            </a:r>
          </a:p>
          <a:p>
            <a:endParaRPr lang="fr-BE" sz="2400" dirty="0">
              <a:latin typeface="Georgia" panose="02040502050405020303" pitchFamily="18" charset="0"/>
            </a:endParaRPr>
          </a:p>
          <a:p>
            <a:pPr algn="just"/>
            <a:r>
              <a:rPr lang="fr-BE" sz="2400" dirty="0" smtClean="0">
                <a:latin typeface="Georgia" panose="02040502050405020303" pitchFamily="18" charset="0"/>
              </a:rPr>
              <a:t>Loi </a:t>
            </a:r>
            <a:r>
              <a:rPr lang="fr-BE" sz="2400" dirty="0">
                <a:latin typeface="Georgia" panose="02040502050405020303" pitchFamily="18" charset="0"/>
              </a:rPr>
              <a:t>du </a:t>
            </a:r>
            <a:r>
              <a:rPr lang="fr-BE" sz="2400" dirty="0" smtClean="0">
                <a:latin typeface="Georgia" panose="02040502050405020303" pitchFamily="18" charset="0"/>
              </a:rPr>
              <a:t>talion </a:t>
            </a:r>
          </a:p>
          <a:p>
            <a:pPr algn="just"/>
            <a:r>
              <a:rPr lang="fr-BE" sz="2400" i="1" dirty="0" smtClean="0">
                <a:latin typeface="Georgia" panose="02040502050405020303" pitchFamily="18" charset="0"/>
              </a:rPr>
              <a:t>- Livre de </a:t>
            </a:r>
            <a:r>
              <a:rPr lang="fr-BE" sz="2400" i="1" dirty="0">
                <a:latin typeface="Georgia" panose="02040502050405020303" pitchFamily="18" charset="0"/>
              </a:rPr>
              <a:t>l’Exode</a:t>
            </a:r>
            <a:r>
              <a:rPr lang="fr-BE" sz="2400" dirty="0">
                <a:latin typeface="Georgia" panose="02040502050405020303" pitchFamily="18" charset="0"/>
              </a:rPr>
              <a:t>, chap. 21, </a:t>
            </a:r>
            <a:r>
              <a:rPr lang="fr-BE" sz="2400" dirty="0" smtClean="0">
                <a:latin typeface="Georgia" panose="02040502050405020303" pitchFamily="18" charset="0"/>
              </a:rPr>
              <a:t>23-25 : </a:t>
            </a:r>
          </a:p>
          <a:p>
            <a:pPr algn="just"/>
            <a:r>
              <a:rPr lang="fr-BE" sz="2400" dirty="0" smtClean="0">
                <a:latin typeface="Georgia" panose="02040502050405020303" pitchFamily="18" charset="0"/>
              </a:rPr>
              <a:t>«</a:t>
            </a:r>
            <a:r>
              <a:rPr lang="fr-BE" sz="2400" dirty="0">
                <a:latin typeface="Georgia" panose="02040502050405020303" pitchFamily="18" charset="0"/>
              </a:rPr>
              <a:t> Tu donneras vie pour vie, œil pour œil, dent pour dent, main pour main, pied pour pied, brûlure pour brûlure, meurtrissure pour meurtrissure ».</a:t>
            </a:r>
          </a:p>
          <a:p>
            <a:r>
              <a:rPr lang="fr-BE" sz="2400" dirty="0" smtClean="0">
                <a:latin typeface="Georgia" panose="02040502050405020303" pitchFamily="18" charset="0"/>
              </a:rPr>
              <a:t>- </a:t>
            </a:r>
            <a:r>
              <a:rPr lang="fr-BE" sz="2400" i="1" dirty="0">
                <a:latin typeface="Georgia" panose="02040502050405020303" pitchFamily="18" charset="0"/>
              </a:rPr>
              <a:t>C</a:t>
            </a:r>
            <a:r>
              <a:rPr lang="fr-BE" sz="2400" i="1" dirty="0" smtClean="0">
                <a:latin typeface="Georgia" panose="02040502050405020303" pitchFamily="18" charset="0"/>
              </a:rPr>
              <a:t>ode d’Hammourabi</a:t>
            </a:r>
            <a:r>
              <a:rPr lang="fr-BE" sz="2400" dirty="0">
                <a:latin typeface="Georgia" panose="02040502050405020303" pitchFamily="18" charset="0"/>
              </a:rPr>
              <a:t> : «</a:t>
            </a:r>
            <a:r>
              <a:rPr lang="fr-FR" sz="2400" dirty="0">
                <a:latin typeface="Georgia" panose="02040502050405020303" pitchFamily="18" charset="0"/>
              </a:rPr>
              <a:t> § 196 : Si quelqu'un a crevé un œil à un notable, on lui crèvera un œil. § 197 : S'il a brisé un os à un notable, on lui brisera un os</a:t>
            </a:r>
            <a:r>
              <a:rPr lang="fr-FR" sz="2400" dirty="0" smtClean="0">
                <a:latin typeface="Georgia" panose="02040502050405020303" pitchFamily="18" charset="0"/>
              </a:rPr>
              <a:t>. (…) </a:t>
            </a:r>
            <a:r>
              <a:rPr lang="fr-FR" sz="2400" dirty="0">
                <a:latin typeface="Georgia" panose="02040502050405020303" pitchFamily="18" charset="0"/>
              </a:rPr>
              <a:t>§ 200 : Si quelqu'un a fait tomber une dent à un homme de son rang, on lui fera tomber une </a:t>
            </a:r>
            <a:r>
              <a:rPr lang="fr-FR" sz="2400" dirty="0" smtClean="0">
                <a:latin typeface="Georgia" panose="02040502050405020303" pitchFamily="18" charset="0"/>
              </a:rPr>
              <a:t>dent</a:t>
            </a:r>
            <a:r>
              <a:rPr lang="fr-FR" sz="2400" dirty="0">
                <a:latin typeface="Georgia" panose="02040502050405020303" pitchFamily="18" charset="0"/>
              </a:rPr>
              <a:t> »</a:t>
            </a:r>
            <a:endParaRPr lang="fr-BE" sz="2400" dirty="0">
              <a:latin typeface="Georgia" panose="02040502050405020303" pitchFamily="18" charset="0"/>
            </a:endParaRPr>
          </a:p>
          <a:p>
            <a:endParaRPr lang="fr-BE" dirty="0" smtClean="0"/>
          </a:p>
          <a:p>
            <a:endParaRPr lang="fr-BE" dirty="0"/>
          </a:p>
          <a:p>
            <a:endParaRPr lang="fr-BE" dirty="0" smtClean="0"/>
          </a:p>
          <a:p>
            <a:endParaRPr lang="fr-BE" dirty="0"/>
          </a:p>
          <a:p>
            <a:endParaRPr lang="fr-BE" dirty="0"/>
          </a:p>
        </p:txBody>
      </p:sp>
    </p:spTree>
    <p:extLst>
      <p:ext uri="{BB962C8B-B14F-4D97-AF65-F5344CB8AC3E}">
        <p14:creationId xmlns:p14="http://schemas.microsoft.com/office/powerpoint/2010/main" val="32225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Interdiction</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de l’esclavage et du travail forcé</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lang="fr-BE" sz="2400" b="1" dirty="0" smtClean="0">
                <a:solidFill>
                  <a:srgbClr val="0070C0"/>
                </a:solidFill>
                <a:latin typeface="Georgia" panose="02040502050405020303" pitchFamily="18" charset="0"/>
              </a:rPr>
              <a:t>notions</a:t>
            </a:r>
            <a:endPar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endParaRPr lang="fr-BE" sz="2400" b="1" dirty="0">
              <a:solidFill>
                <a:srgbClr val="30ACEC">
                  <a:lumMod val="75000"/>
                </a:srgbClr>
              </a:solidFill>
              <a:latin typeface="Georgia" panose="02040502050405020303" pitchFamily="18" charset="0"/>
            </a:endParaRPr>
          </a:p>
          <a:p>
            <a:r>
              <a:rPr lang="fr-BE" sz="2400" i="1" dirty="0" err="1">
                <a:latin typeface="Georgia" panose="02040502050405020303" pitchFamily="18" charset="0"/>
              </a:rPr>
              <a:t>Siliadin</a:t>
            </a:r>
            <a:r>
              <a:rPr lang="fr-BE" sz="2400" i="1" dirty="0">
                <a:latin typeface="Georgia" panose="02040502050405020303" pitchFamily="18" charset="0"/>
              </a:rPr>
              <a:t> c. France</a:t>
            </a:r>
            <a:r>
              <a:rPr lang="fr-BE" sz="2400" dirty="0">
                <a:latin typeface="Georgia" panose="02040502050405020303" pitchFamily="18" charset="0"/>
              </a:rPr>
              <a:t>, 9 juillet 2013, 26 juillet </a:t>
            </a:r>
            <a:r>
              <a:rPr lang="fr-BE" sz="2400" dirty="0" smtClean="0">
                <a:latin typeface="Georgia" panose="02040502050405020303" pitchFamily="18" charset="0"/>
              </a:rPr>
              <a:t>2005 </a:t>
            </a:r>
            <a:r>
              <a:rPr lang="fr-BE" sz="2400" dirty="0" smtClean="0">
                <a:solidFill>
                  <a:srgbClr val="0070C0"/>
                </a:solidFill>
                <a:latin typeface="Georgia" panose="02040502050405020303" pitchFamily="18" charset="0"/>
              </a:rPr>
              <a:t>* 134</a:t>
            </a:r>
            <a:endParaRPr lang="fr-BE" sz="2400" dirty="0">
              <a:solidFill>
                <a:srgbClr val="0070C0"/>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118128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BE" dirty="0" smtClean="0">
                <a:latin typeface="Georgia" panose="02040502050405020303" pitchFamily="18" charset="0"/>
              </a:rPr>
              <a:t>Droits de l’homme</a:t>
            </a:r>
            <a:br>
              <a:rPr lang="fr-BE" dirty="0" smtClean="0">
                <a:latin typeface="Georgia" panose="02040502050405020303" pitchFamily="18" charset="0"/>
              </a:rPr>
            </a:br>
            <a:r>
              <a:rPr lang="fr-BE" sz="4000" dirty="0" smtClean="0">
                <a:latin typeface="Georgia" panose="02040502050405020303" pitchFamily="18" charset="0"/>
              </a:rPr>
              <a:t>2017-2018 – </a:t>
            </a:r>
            <a:r>
              <a:rPr lang="fr-BE" sz="4000" i="1" dirty="0" smtClean="0">
                <a:latin typeface="Georgia" panose="02040502050405020303" pitchFamily="18" charset="0"/>
              </a:rPr>
              <a:t>séance n° 8</a:t>
            </a:r>
            <a:endParaRPr lang="fr-BE" dirty="0"/>
          </a:p>
        </p:txBody>
      </p:sp>
      <p:sp>
        <p:nvSpPr>
          <p:cNvPr id="3" name="Sous-titre 2"/>
          <p:cNvSpPr>
            <a:spLocks noGrp="1"/>
          </p:cNvSpPr>
          <p:nvPr>
            <p:ph type="subTitle" idx="1"/>
          </p:nvPr>
        </p:nvSpPr>
        <p:spPr>
          <a:xfrm>
            <a:off x="4515377" y="3996266"/>
            <a:ext cx="6987645" cy="1746611"/>
          </a:xfrm>
        </p:spPr>
        <p:txBody>
          <a:bodyPr>
            <a:normAutofit fontScale="85000" lnSpcReduction="20000"/>
          </a:bodyPr>
          <a:lstStyle/>
          <a:p>
            <a:endParaRPr lang="fr-BE" sz="4500" dirty="0" smtClean="0">
              <a:latin typeface="Georgia" panose="02040502050405020303" pitchFamily="18" charset="0"/>
            </a:endParaRPr>
          </a:p>
          <a:p>
            <a:r>
              <a:rPr lang="fr-BE" sz="4500" dirty="0" smtClean="0">
                <a:latin typeface="Georgia" panose="02040502050405020303" pitchFamily="18" charset="0"/>
              </a:rPr>
              <a:t>Frédéric Bouhon</a:t>
            </a:r>
          </a:p>
          <a:p>
            <a:r>
              <a:rPr lang="fr-BE" sz="3000" dirty="0" smtClean="0">
                <a:latin typeface="Georgia" panose="02040502050405020303" pitchFamily="18" charset="0"/>
              </a:rPr>
              <a:t>Chargé de cours</a:t>
            </a:r>
            <a:endParaRPr lang="fr-BE" sz="3000" dirty="0">
              <a:latin typeface="Georgia" panose="02040502050405020303" pitchFamily="18" charset="0"/>
            </a:endParaRPr>
          </a:p>
        </p:txBody>
      </p:sp>
    </p:spTree>
    <p:extLst>
      <p:ext uri="{BB962C8B-B14F-4D97-AF65-F5344CB8AC3E}">
        <p14:creationId xmlns:p14="http://schemas.microsoft.com/office/powerpoint/2010/main" val="376900072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2400" b="1" dirty="0">
              <a:solidFill>
                <a:srgbClr val="30ACEC">
                  <a:lumMod val="75000"/>
                </a:srgbClr>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2400" b="1" dirty="0" smtClean="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2400" b="1" dirty="0" smtClean="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2400" b="1"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3000" b="1" dirty="0" smtClean="0">
                <a:latin typeface="Georgia" panose="02040502050405020303" pitchFamily="18" charset="0"/>
              </a:rPr>
              <a:t>Droit à la </a:t>
            </a:r>
            <a:r>
              <a:rPr lang="fr-BE" sz="3000" b="1" dirty="0" smtClean="0">
                <a:solidFill>
                  <a:srgbClr val="30ACEC">
                    <a:lumMod val="75000"/>
                  </a:srgbClr>
                </a:solidFill>
                <a:latin typeface="Georgia" panose="02040502050405020303" pitchFamily="18" charset="0"/>
              </a:rPr>
              <a:t>justice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3000" b="1" i="0" u="none" strike="noStrike" kern="1200" cap="none" spc="0" normalizeH="0" baseline="0" noProof="0" dirty="0">
              <a:ln>
                <a:noFill/>
              </a:ln>
              <a:solidFill>
                <a:srgbClr val="30ACEC">
                  <a:lumMod val="75000"/>
                </a:srgbClr>
              </a:solidFill>
              <a:effectLst/>
              <a:uLnTx/>
              <a:uFillTx/>
              <a:latin typeface="Georgia" panose="02040502050405020303"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fr-BE" sz="3000" i="1" dirty="0" smtClean="0">
                <a:latin typeface="Georgia" panose="02040502050405020303" pitchFamily="18" charset="0"/>
              </a:rPr>
              <a:t>Document à compléter</a:t>
            </a:r>
            <a:endParaRPr kumimoji="0" lang="fr-BE" sz="2400" i="0" u="none" strike="noStrike" kern="1200" cap="none" spc="0" normalizeH="0" baseline="0" noProof="0" dirty="0" smtClean="0">
              <a:ln>
                <a:noFill/>
              </a:ln>
              <a:effectLst/>
              <a:uLnTx/>
              <a:uFillTx/>
              <a:latin typeface="Georgia" panose="02040502050405020303"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45151728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BE" dirty="0" smtClean="0">
                <a:latin typeface="Georgia" panose="02040502050405020303" pitchFamily="18" charset="0"/>
              </a:rPr>
              <a:t>Droits de l’homme</a:t>
            </a:r>
            <a:br>
              <a:rPr lang="fr-BE" dirty="0" smtClean="0">
                <a:latin typeface="Georgia" panose="02040502050405020303" pitchFamily="18" charset="0"/>
              </a:rPr>
            </a:br>
            <a:r>
              <a:rPr lang="fr-BE" sz="4000" dirty="0" smtClean="0">
                <a:latin typeface="Georgia" panose="02040502050405020303" pitchFamily="18" charset="0"/>
              </a:rPr>
              <a:t>2017-2018 – </a:t>
            </a:r>
            <a:r>
              <a:rPr lang="fr-BE" sz="4000" i="1" dirty="0" smtClean="0">
                <a:latin typeface="Georgia" panose="02040502050405020303" pitchFamily="18" charset="0"/>
              </a:rPr>
              <a:t>séance n° 9</a:t>
            </a:r>
            <a:endParaRPr lang="fr-BE" dirty="0"/>
          </a:p>
        </p:txBody>
      </p:sp>
      <p:sp>
        <p:nvSpPr>
          <p:cNvPr id="3" name="Sous-titre 2"/>
          <p:cNvSpPr>
            <a:spLocks noGrp="1"/>
          </p:cNvSpPr>
          <p:nvPr>
            <p:ph type="subTitle" idx="1"/>
          </p:nvPr>
        </p:nvSpPr>
        <p:spPr>
          <a:xfrm>
            <a:off x="4515377" y="3996266"/>
            <a:ext cx="6987645" cy="1746611"/>
          </a:xfrm>
        </p:spPr>
        <p:txBody>
          <a:bodyPr>
            <a:normAutofit fontScale="85000" lnSpcReduction="20000"/>
          </a:bodyPr>
          <a:lstStyle/>
          <a:p>
            <a:endParaRPr lang="fr-BE" sz="4500" dirty="0" smtClean="0">
              <a:latin typeface="Georgia" panose="02040502050405020303" pitchFamily="18" charset="0"/>
            </a:endParaRPr>
          </a:p>
          <a:p>
            <a:r>
              <a:rPr lang="fr-BE" sz="4500" dirty="0" smtClean="0">
                <a:latin typeface="Georgia" panose="02040502050405020303" pitchFamily="18" charset="0"/>
              </a:rPr>
              <a:t>Frédéric Bouhon</a:t>
            </a:r>
          </a:p>
          <a:p>
            <a:r>
              <a:rPr lang="fr-BE" sz="3000" dirty="0" smtClean="0">
                <a:latin typeface="Georgia" panose="02040502050405020303" pitchFamily="18" charset="0"/>
              </a:rPr>
              <a:t>Chargé de cours</a:t>
            </a:r>
            <a:endParaRPr lang="fr-BE" sz="3000" dirty="0">
              <a:latin typeface="Georgia" panose="02040502050405020303" pitchFamily="18" charset="0"/>
            </a:endParaRPr>
          </a:p>
        </p:txBody>
      </p:sp>
    </p:spTree>
    <p:extLst>
      <p:ext uri="{BB962C8B-B14F-4D97-AF65-F5344CB8AC3E}">
        <p14:creationId xmlns:p14="http://schemas.microsoft.com/office/powerpoint/2010/main" val="135167632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56015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2400" b="1" dirty="0">
              <a:solidFill>
                <a:srgbClr val="30ACEC">
                  <a:lumMod val="75000"/>
                </a:srgbClr>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2400" b="1" dirty="0" smtClean="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2400" b="1" dirty="0" smtClean="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2400" b="1"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3000" b="1" dirty="0" smtClean="0">
                <a:latin typeface="Georgia" panose="02040502050405020303" pitchFamily="18" charset="0"/>
              </a:rPr>
              <a:t>Droit à la </a:t>
            </a:r>
            <a:r>
              <a:rPr lang="fr-BE" sz="3000" b="1" dirty="0" smtClean="0">
                <a:solidFill>
                  <a:srgbClr val="30ACEC">
                    <a:lumMod val="75000"/>
                  </a:srgbClr>
                </a:solidFill>
                <a:latin typeface="Georgia" panose="02040502050405020303" pitchFamily="18" charset="0"/>
              </a:rPr>
              <a:t>justice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3000" b="1" i="0" u="none" strike="noStrike" kern="1200" cap="none" spc="0" normalizeH="0" baseline="0" noProof="0" dirty="0">
              <a:ln>
                <a:noFill/>
              </a:ln>
              <a:solidFill>
                <a:srgbClr val="30ACEC">
                  <a:lumMod val="75000"/>
                </a:srgbClr>
              </a:solidFill>
              <a:effectLst/>
              <a:uLnTx/>
              <a:uFillTx/>
              <a:latin typeface="Georgia" panose="02040502050405020303" pitchFamily="18"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fr-BE" sz="3000" i="1" dirty="0" smtClean="0">
                <a:latin typeface="Georgia" panose="02040502050405020303" pitchFamily="18" charset="0"/>
              </a:rPr>
              <a:t>Intervention de Maître </a:t>
            </a:r>
            <a:r>
              <a:rPr lang="fr-BE" sz="3000" i="1" dirty="0" smtClean="0">
                <a:solidFill>
                  <a:srgbClr val="0070C0"/>
                </a:solidFill>
                <a:latin typeface="Georgia" panose="02040502050405020303" pitchFamily="18" charset="0"/>
              </a:rPr>
              <a:t>Marc NÈVE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BE" sz="3000" i="1" u="none" strike="noStrike" kern="1200" cap="none" spc="0" normalizeH="0" baseline="0" noProof="0" dirty="0" smtClean="0">
                <a:ln>
                  <a:noFill/>
                </a:ln>
                <a:effectLst/>
                <a:uLnTx/>
                <a:uFillTx/>
                <a:latin typeface="Georgia" panose="02040502050405020303" pitchFamily="18" charset="0"/>
              </a:rPr>
              <a:t>Avocat au barreau de </a:t>
            </a:r>
            <a:r>
              <a:rPr kumimoji="0" lang="fr-BE" sz="3000" i="1" u="none" strike="noStrike" kern="1200" cap="none" spc="0" normalizeH="0" baseline="0" noProof="0" dirty="0" err="1" smtClean="0">
                <a:ln>
                  <a:noFill/>
                </a:ln>
                <a:effectLst/>
                <a:uLnTx/>
                <a:uFillTx/>
                <a:latin typeface="Georgia" panose="02040502050405020303" pitchFamily="18" charset="0"/>
              </a:rPr>
              <a:t>Liè</a:t>
            </a:r>
            <a:r>
              <a:rPr lang="fr-BE" sz="3000" i="1" dirty="0" err="1" smtClean="0">
                <a:latin typeface="Georgia" panose="02040502050405020303" pitchFamily="18" charset="0"/>
              </a:rPr>
              <a:t>ge</a:t>
            </a:r>
            <a:endParaRPr kumimoji="0" lang="fr-BE" sz="2400" i="0" u="none" strike="noStrike" kern="1200" cap="none" spc="0" normalizeH="0" baseline="0" noProof="0" dirty="0" smtClean="0">
              <a:ln>
                <a:noFill/>
              </a:ln>
              <a:effectLst/>
              <a:uLnTx/>
              <a:uFillTx/>
              <a:latin typeface="Georgia" panose="02040502050405020303"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82084317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BE" dirty="0" smtClean="0">
                <a:latin typeface="Georgia" panose="02040502050405020303" pitchFamily="18" charset="0"/>
              </a:rPr>
              <a:t>Droits de l’homme</a:t>
            </a:r>
            <a:br>
              <a:rPr lang="fr-BE" dirty="0" smtClean="0">
                <a:latin typeface="Georgia" panose="02040502050405020303" pitchFamily="18" charset="0"/>
              </a:rPr>
            </a:br>
            <a:r>
              <a:rPr lang="fr-BE" sz="4000" dirty="0" smtClean="0">
                <a:latin typeface="Georgia" panose="02040502050405020303" pitchFamily="18" charset="0"/>
              </a:rPr>
              <a:t>2017-2018 – </a:t>
            </a:r>
            <a:r>
              <a:rPr lang="fr-BE" sz="4000" i="1" dirty="0" smtClean="0">
                <a:latin typeface="Georgia" panose="02040502050405020303" pitchFamily="18" charset="0"/>
              </a:rPr>
              <a:t>séance n° 10</a:t>
            </a:r>
            <a:endParaRPr lang="fr-BE" dirty="0"/>
          </a:p>
        </p:txBody>
      </p:sp>
      <p:sp>
        <p:nvSpPr>
          <p:cNvPr id="3" name="Sous-titre 2"/>
          <p:cNvSpPr>
            <a:spLocks noGrp="1"/>
          </p:cNvSpPr>
          <p:nvPr>
            <p:ph type="subTitle" idx="1"/>
          </p:nvPr>
        </p:nvSpPr>
        <p:spPr>
          <a:xfrm>
            <a:off x="4515377" y="3996266"/>
            <a:ext cx="6987645" cy="1746611"/>
          </a:xfrm>
        </p:spPr>
        <p:txBody>
          <a:bodyPr>
            <a:normAutofit fontScale="85000" lnSpcReduction="20000"/>
          </a:bodyPr>
          <a:lstStyle/>
          <a:p>
            <a:endParaRPr lang="fr-BE" sz="4500" dirty="0" smtClean="0">
              <a:latin typeface="Georgia" panose="02040502050405020303" pitchFamily="18" charset="0"/>
            </a:endParaRPr>
          </a:p>
          <a:p>
            <a:r>
              <a:rPr lang="fr-BE" sz="4500" dirty="0" smtClean="0">
                <a:latin typeface="Georgia" panose="02040502050405020303" pitchFamily="18" charset="0"/>
              </a:rPr>
              <a:t>Frédéric Bouhon</a:t>
            </a:r>
          </a:p>
          <a:p>
            <a:r>
              <a:rPr lang="fr-BE" sz="3000" dirty="0" smtClean="0">
                <a:latin typeface="Georgia" panose="02040502050405020303" pitchFamily="18" charset="0"/>
              </a:rPr>
              <a:t>Chargé de cours</a:t>
            </a:r>
            <a:endParaRPr lang="fr-BE" sz="3000" dirty="0">
              <a:latin typeface="Georgia" panose="02040502050405020303" pitchFamily="18" charset="0"/>
            </a:endParaRPr>
          </a:p>
        </p:txBody>
      </p:sp>
    </p:spTree>
    <p:extLst>
      <p:ext uri="{BB962C8B-B14F-4D97-AF65-F5344CB8AC3E}">
        <p14:creationId xmlns:p14="http://schemas.microsoft.com/office/powerpoint/2010/main" val="80315282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45858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2400" b="1" dirty="0">
              <a:solidFill>
                <a:srgbClr val="30ACEC">
                  <a:lumMod val="75000"/>
                </a:srgbClr>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2400" b="1" dirty="0" smtClean="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2400" b="1" dirty="0" smtClean="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2400" b="1"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3000" b="1" dirty="0" smtClean="0">
                <a:latin typeface="Georgia" panose="02040502050405020303" pitchFamily="18" charset="0"/>
              </a:rPr>
              <a:t>La protection du </a:t>
            </a:r>
            <a:r>
              <a:rPr lang="fr-BE" sz="3000" b="1" dirty="0" smtClean="0">
                <a:solidFill>
                  <a:srgbClr val="30ACEC">
                    <a:lumMod val="75000"/>
                  </a:srgbClr>
                </a:solidFill>
                <a:latin typeface="Georgia" panose="02040502050405020303" pitchFamily="18" charset="0"/>
              </a:rPr>
              <a:t>cadre de la vie personnelle</a:t>
            </a:r>
            <a:endParaRPr kumimoji="0" lang="fr-BE" sz="30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49323183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54168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Vie</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privée personnelle</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champ d’application de l’article 8 </a:t>
            </a: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i="1" dirty="0" smtClean="0">
                <a:solidFill>
                  <a:prstClr val="black"/>
                </a:solidFill>
                <a:latin typeface="Georgia" panose="02040502050405020303" pitchFamily="18" charset="0"/>
              </a:rPr>
              <a:t>X et Y c. Pays-Bas</a:t>
            </a:r>
            <a:r>
              <a:rPr lang="fr-BE" sz="2400" dirty="0" smtClean="0">
                <a:solidFill>
                  <a:prstClr val="black"/>
                </a:solidFill>
                <a:latin typeface="Georgia" panose="02040502050405020303" pitchFamily="18" charset="0"/>
              </a:rPr>
              <a:t>, 26 mars 1985, § 22 </a:t>
            </a:r>
          </a:p>
          <a:p>
            <a:pPr lvl="0">
              <a:lnSpc>
                <a:spcPct val="150000"/>
              </a:lnSpc>
            </a:pPr>
            <a:r>
              <a:rPr lang="fr-BE" sz="2400" i="1" dirty="0" err="1" smtClean="0">
                <a:solidFill>
                  <a:prstClr val="black"/>
                </a:solidFill>
                <a:latin typeface="Georgia" panose="02040502050405020303" pitchFamily="18" charset="0"/>
              </a:rPr>
              <a:t>Pretty</a:t>
            </a:r>
            <a:r>
              <a:rPr lang="fr-BE" sz="2400" i="1" dirty="0" smtClean="0">
                <a:solidFill>
                  <a:prstClr val="black"/>
                </a:solidFill>
                <a:latin typeface="Georgia" panose="02040502050405020303" pitchFamily="18" charset="0"/>
              </a:rPr>
              <a:t> c. Royaume-Uni</a:t>
            </a:r>
            <a:r>
              <a:rPr lang="fr-BE" sz="2400" dirty="0" smtClean="0">
                <a:solidFill>
                  <a:prstClr val="black"/>
                </a:solidFill>
                <a:latin typeface="Georgia" panose="02040502050405020303" pitchFamily="18" charset="0"/>
              </a:rPr>
              <a:t>, 29 avril 2002, § 61 </a:t>
            </a:r>
            <a:r>
              <a:rPr lang="fr-BE" sz="2400" dirty="0" smtClean="0">
                <a:solidFill>
                  <a:srgbClr val="0070C0"/>
                </a:solidFill>
                <a:latin typeface="Georgia" panose="02040502050405020303" pitchFamily="18" charset="0"/>
              </a:rPr>
              <a:t>* 30</a:t>
            </a:r>
          </a:p>
          <a:p>
            <a:pPr lvl="0">
              <a:lnSpc>
                <a:spcPct val="150000"/>
              </a:lnSpc>
            </a:pPr>
            <a:r>
              <a:rPr lang="fr-BE" sz="2400" i="1" dirty="0" err="1" smtClean="0">
                <a:solidFill>
                  <a:prstClr val="black"/>
                </a:solidFill>
                <a:latin typeface="Georgia" panose="02040502050405020303" pitchFamily="18" charset="0"/>
              </a:rPr>
              <a:t>Niemietz</a:t>
            </a:r>
            <a:r>
              <a:rPr lang="fr-BE" sz="2400" i="1" dirty="0" smtClean="0">
                <a:solidFill>
                  <a:prstClr val="black"/>
                </a:solidFill>
                <a:latin typeface="Georgia" panose="02040502050405020303" pitchFamily="18" charset="0"/>
              </a:rPr>
              <a:t> c. Allemagne</a:t>
            </a:r>
            <a:r>
              <a:rPr lang="fr-BE" sz="2400" dirty="0" smtClean="0">
                <a:solidFill>
                  <a:prstClr val="black"/>
                </a:solidFill>
                <a:latin typeface="Georgia" panose="02040502050405020303" pitchFamily="18" charset="0"/>
              </a:rPr>
              <a:t>, 16 décembre 1992, § 29 </a:t>
            </a:r>
            <a:r>
              <a:rPr lang="fr-BE" sz="2400" dirty="0" smtClean="0">
                <a:solidFill>
                  <a:srgbClr val="0070C0"/>
                </a:solidFill>
                <a:latin typeface="Georgia" panose="02040502050405020303" pitchFamily="18" charset="0"/>
              </a:rPr>
              <a:t>* 233</a:t>
            </a:r>
          </a:p>
          <a:p>
            <a:pPr lvl="0">
              <a:lnSpc>
                <a:spcPct val="150000"/>
              </a:lnSpc>
            </a:pPr>
            <a:r>
              <a:rPr lang="fr-BE" sz="2400" i="1" dirty="0" smtClean="0">
                <a:solidFill>
                  <a:prstClr val="black"/>
                </a:solidFill>
                <a:latin typeface="Georgia" panose="02040502050405020303" pitchFamily="18" charset="0"/>
              </a:rPr>
              <a:t>Evans c. Royaume-Uni</a:t>
            </a:r>
            <a:r>
              <a:rPr lang="fr-BE" sz="2400" dirty="0" smtClean="0">
                <a:solidFill>
                  <a:prstClr val="black"/>
                </a:solidFill>
                <a:latin typeface="Georgia" panose="02040502050405020303" pitchFamily="18" charset="0"/>
              </a:rPr>
              <a:t>, 10 avril 2007, § 71 </a:t>
            </a:r>
            <a:r>
              <a:rPr lang="fr-BE" sz="2400" dirty="0" smtClean="0">
                <a:solidFill>
                  <a:srgbClr val="0070C0"/>
                </a:solidFill>
                <a:latin typeface="Georgia" panose="02040502050405020303" pitchFamily="18" charset="0"/>
              </a:rPr>
              <a:t>* 264</a:t>
            </a:r>
          </a:p>
          <a:p>
            <a:pPr lvl="0">
              <a:lnSpc>
                <a:spcPct val="150000"/>
              </a:lnSpc>
            </a:pPr>
            <a:r>
              <a:rPr lang="fr-BE" sz="2400" i="1" dirty="0" smtClean="0">
                <a:solidFill>
                  <a:prstClr val="black"/>
                </a:solidFill>
                <a:latin typeface="Georgia" panose="02040502050405020303" pitchFamily="18" charset="0"/>
              </a:rPr>
              <a:t>Lopez </a:t>
            </a:r>
            <a:r>
              <a:rPr lang="fr-BE" sz="2400" i="1" dirty="0" err="1" smtClean="0">
                <a:solidFill>
                  <a:prstClr val="black"/>
                </a:solidFill>
                <a:latin typeface="Georgia" panose="02040502050405020303" pitchFamily="18" charset="0"/>
              </a:rPr>
              <a:t>Ostra</a:t>
            </a:r>
            <a:r>
              <a:rPr lang="fr-BE" sz="2400" i="1" dirty="0" smtClean="0">
                <a:solidFill>
                  <a:prstClr val="black"/>
                </a:solidFill>
                <a:latin typeface="Georgia" panose="02040502050405020303" pitchFamily="18" charset="0"/>
              </a:rPr>
              <a:t> c. Espagne</a:t>
            </a:r>
            <a:r>
              <a:rPr lang="fr-BE" sz="2400" dirty="0" smtClean="0">
                <a:solidFill>
                  <a:prstClr val="black"/>
                </a:solidFill>
                <a:latin typeface="Georgia" panose="02040502050405020303" pitchFamily="18" charset="0"/>
              </a:rPr>
              <a:t>, 9 décembre 1994 </a:t>
            </a:r>
            <a:r>
              <a:rPr lang="fr-BE" sz="2400" dirty="0" smtClean="0">
                <a:solidFill>
                  <a:srgbClr val="0070C0"/>
                </a:solidFill>
                <a:latin typeface="Georgia" panose="02040502050405020303" pitchFamily="18" charset="0"/>
              </a:rPr>
              <a:t>* 238</a:t>
            </a:r>
            <a:endParaRPr kumimoji="0" lang="fr-BE" sz="2400" b="1" u="none" strike="noStrike" kern="1200" cap="none" spc="0" normalizeH="0" baseline="0" noProof="0" dirty="0" smtClean="0">
              <a:ln>
                <a:noFill/>
              </a:ln>
              <a:solidFill>
                <a:srgbClr val="0070C0"/>
              </a:solidFill>
              <a:effectLst/>
              <a:uLnTx/>
              <a:uFillTx/>
              <a:latin typeface="Georgia" panose="02040502050405020303"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82890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Vie</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privée personnelle</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intégrité physique et morale</a:t>
            </a: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i="1" dirty="0" smtClean="0">
                <a:solidFill>
                  <a:prstClr val="black"/>
                </a:solidFill>
                <a:latin typeface="Georgia" panose="02040502050405020303" pitchFamily="18" charset="0"/>
              </a:rPr>
              <a:t>Y.F</a:t>
            </a:r>
            <a:r>
              <a:rPr lang="fr-BE" sz="2400" i="1" dirty="0">
                <a:solidFill>
                  <a:prstClr val="black"/>
                </a:solidFill>
                <a:latin typeface="Georgia" panose="02040502050405020303" pitchFamily="18" charset="0"/>
              </a:rPr>
              <a:t>. c. Turquie</a:t>
            </a:r>
            <a:r>
              <a:rPr lang="fr-BE" sz="2400" dirty="0">
                <a:solidFill>
                  <a:prstClr val="black"/>
                </a:solidFill>
                <a:latin typeface="Georgia" panose="02040502050405020303" pitchFamily="18" charset="0"/>
              </a:rPr>
              <a:t>, 22 juillet </a:t>
            </a:r>
            <a:r>
              <a:rPr lang="fr-BE" sz="2400" dirty="0" smtClean="0">
                <a:solidFill>
                  <a:prstClr val="black"/>
                </a:solidFill>
                <a:latin typeface="Georgia" panose="02040502050405020303" pitchFamily="18" charset="0"/>
              </a:rPr>
              <a:t>2003</a:t>
            </a:r>
          </a:p>
          <a:p>
            <a:pPr lvl="0">
              <a:lnSpc>
                <a:spcPct val="150000"/>
              </a:lnSpc>
            </a:pPr>
            <a:r>
              <a:rPr lang="fr-BE" sz="2400" i="1" dirty="0" smtClean="0">
                <a:solidFill>
                  <a:prstClr val="black"/>
                </a:solidFill>
                <a:latin typeface="Georgia" panose="02040502050405020303" pitchFamily="18" charset="0"/>
              </a:rPr>
              <a:t>Gillan </a:t>
            </a:r>
            <a:r>
              <a:rPr lang="fr-BE" sz="2400" i="1" dirty="0">
                <a:solidFill>
                  <a:prstClr val="black"/>
                </a:solidFill>
                <a:latin typeface="Georgia" panose="02040502050405020303" pitchFamily="18" charset="0"/>
              </a:rPr>
              <a:t>et Quinton c. Royaume-Uni</a:t>
            </a:r>
            <a:r>
              <a:rPr lang="fr-BE" sz="2400" dirty="0">
                <a:solidFill>
                  <a:prstClr val="black"/>
                </a:solidFill>
                <a:latin typeface="Georgia" panose="02040502050405020303" pitchFamily="18" charset="0"/>
              </a:rPr>
              <a:t>, 12 janvier </a:t>
            </a:r>
            <a:r>
              <a:rPr lang="fr-BE" sz="2400" dirty="0" smtClean="0">
                <a:solidFill>
                  <a:prstClr val="black"/>
                </a:solidFill>
                <a:latin typeface="Georgia" panose="02040502050405020303" pitchFamily="18" charset="0"/>
              </a:rPr>
              <a:t>2010 </a:t>
            </a:r>
            <a:r>
              <a:rPr lang="fr-BE" sz="2400" dirty="0" smtClean="0">
                <a:solidFill>
                  <a:srgbClr val="0070C0"/>
                </a:solidFill>
                <a:latin typeface="Georgia" panose="02040502050405020303" pitchFamily="18" charset="0"/>
              </a:rPr>
              <a:t>* 270</a:t>
            </a:r>
          </a:p>
          <a:p>
            <a:pPr>
              <a:lnSpc>
                <a:spcPct val="150000"/>
              </a:lnSpc>
            </a:pPr>
            <a:r>
              <a:rPr lang="fr-BE" sz="2400" i="1" dirty="0">
                <a:latin typeface="Georgia" panose="02040502050405020303" pitchFamily="18" charset="0"/>
              </a:rPr>
              <a:t>R.B. c. Hongrie</a:t>
            </a:r>
            <a:r>
              <a:rPr lang="fr-BE" sz="2400" dirty="0">
                <a:latin typeface="Georgia" panose="02040502050405020303" pitchFamily="18" charset="0"/>
              </a:rPr>
              <a:t>, 12 avril 2016</a:t>
            </a:r>
            <a:endParaRPr lang="fr-FR" sz="2400" dirty="0">
              <a:latin typeface="Georgia" panose="02040502050405020303" pitchFamily="18" charset="0"/>
            </a:endParaRPr>
          </a:p>
          <a:p>
            <a:pPr lvl="0">
              <a:lnSpc>
                <a:spcPct val="150000"/>
              </a:lnSpc>
            </a:pPr>
            <a:endParaRPr kumimoji="0" lang="fr-BE" sz="2400" b="1" u="none" strike="noStrike" kern="1200" cap="none" spc="0" normalizeH="0" baseline="0" noProof="0" dirty="0" smtClean="0">
              <a:ln>
                <a:noFill/>
              </a:ln>
              <a:solidFill>
                <a:srgbClr val="0070C0"/>
              </a:solidFill>
              <a:effectLst/>
              <a:uLnTx/>
              <a:uFillTx/>
              <a:latin typeface="Georgia" panose="02040502050405020303"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86737132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52322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Vie</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privée personnelle</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protection du domicile</a:t>
            </a: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gn="just">
              <a:lnSpc>
                <a:spcPct val="150000"/>
              </a:lnSpc>
              <a:defRPr/>
            </a:pPr>
            <a:r>
              <a:rPr lang="fr-BE" sz="2400" i="1" dirty="0" err="1" smtClean="0">
                <a:solidFill>
                  <a:prstClr val="black"/>
                </a:solidFill>
                <a:latin typeface="Georgia" panose="02040502050405020303" pitchFamily="18" charset="0"/>
              </a:rPr>
              <a:t>Prokopovich</a:t>
            </a:r>
            <a:r>
              <a:rPr lang="fr-BE" sz="2400" i="1" dirty="0" smtClean="0">
                <a:solidFill>
                  <a:prstClr val="black"/>
                </a:solidFill>
                <a:latin typeface="Georgia" panose="02040502050405020303" pitchFamily="18" charset="0"/>
              </a:rPr>
              <a:t> </a:t>
            </a:r>
            <a:r>
              <a:rPr lang="fr-BE" sz="2400" i="1" dirty="0">
                <a:solidFill>
                  <a:prstClr val="black"/>
                </a:solidFill>
                <a:latin typeface="Georgia" panose="02040502050405020303" pitchFamily="18" charset="0"/>
              </a:rPr>
              <a:t>c. Russie</a:t>
            </a:r>
            <a:r>
              <a:rPr lang="fr-BE" sz="2400" dirty="0">
                <a:solidFill>
                  <a:prstClr val="black"/>
                </a:solidFill>
                <a:latin typeface="Georgia" panose="02040502050405020303" pitchFamily="18" charset="0"/>
              </a:rPr>
              <a:t>, 18 novembre 2004 </a:t>
            </a:r>
            <a:endParaRPr lang="fr-BE" sz="2400" dirty="0" smtClean="0">
              <a:solidFill>
                <a:prstClr val="black"/>
              </a:solidFill>
              <a:latin typeface="Georgia" panose="02040502050405020303" pitchFamily="18" charset="0"/>
            </a:endParaRPr>
          </a:p>
          <a:p>
            <a:pPr lvl="0" algn="just">
              <a:lnSpc>
                <a:spcPct val="150000"/>
              </a:lnSpc>
              <a:defRPr/>
            </a:pPr>
            <a:r>
              <a:rPr lang="fr-BE" sz="2400" i="1" dirty="0" smtClean="0">
                <a:solidFill>
                  <a:prstClr val="black"/>
                </a:solidFill>
                <a:latin typeface="Georgia" panose="02040502050405020303" pitchFamily="18" charset="0"/>
              </a:rPr>
              <a:t>Chapman </a:t>
            </a:r>
            <a:r>
              <a:rPr lang="fr-BE" sz="2400" i="1" dirty="0">
                <a:solidFill>
                  <a:prstClr val="black"/>
                </a:solidFill>
                <a:latin typeface="Georgia" panose="02040502050405020303" pitchFamily="18" charset="0"/>
              </a:rPr>
              <a:t>c. Royaume-Uni</a:t>
            </a:r>
            <a:r>
              <a:rPr lang="fr-BE" sz="2400" dirty="0">
                <a:solidFill>
                  <a:prstClr val="black"/>
                </a:solidFill>
                <a:latin typeface="Georgia" panose="02040502050405020303" pitchFamily="18" charset="0"/>
              </a:rPr>
              <a:t>, 18 janvier 2001 </a:t>
            </a:r>
            <a:endParaRPr lang="fr-BE" sz="2400" dirty="0" smtClean="0">
              <a:solidFill>
                <a:prstClr val="black"/>
              </a:solidFill>
              <a:latin typeface="Georgia" panose="02040502050405020303" pitchFamily="18" charset="0"/>
            </a:endParaRPr>
          </a:p>
          <a:p>
            <a:pPr lvl="0" algn="just">
              <a:lnSpc>
                <a:spcPct val="150000"/>
              </a:lnSpc>
              <a:defRPr/>
            </a:pPr>
            <a:r>
              <a:rPr lang="fr-BE" sz="2400" i="1" dirty="0" err="1" smtClean="0">
                <a:solidFill>
                  <a:prstClr val="black"/>
                </a:solidFill>
                <a:latin typeface="Georgia" panose="02040502050405020303" pitchFamily="18" charset="0"/>
              </a:rPr>
              <a:t>Niemietz</a:t>
            </a:r>
            <a:r>
              <a:rPr lang="fr-BE" sz="2400" i="1" dirty="0" smtClean="0">
                <a:solidFill>
                  <a:prstClr val="black"/>
                </a:solidFill>
                <a:latin typeface="Georgia" panose="02040502050405020303" pitchFamily="18" charset="0"/>
              </a:rPr>
              <a:t> </a:t>
            </a:r>
            <a:r>
              <a:rPr lang="fr-BE" sz="2400" i="1" dirty="0">
                <a:solidFill>
                  <a:prstClr val="black"/>
                </a:solidFill>
                <a:latin typeface="Georgia" panose="02040502050405020303" pitchFamily="18" charset="0"/>
              </a:rPr>
              <a:t>c. Allemagne</a:t>
            </a:r>
            <a:r>
              <a:rPr lang="fr-BE" sz="2400" dirty="0">
                <a:solidFill>
                  <a:prstClr val="black"/>
                </a:solidFill>
                <a:latin typeface="Georgia" panose="02040502050405020303" pitchFamily="18" charset="0"/>
              </a:rPr>
              <a:t>, 16 décembre </a:t>
            </a:r>
            <a:r>
              <a:rPr lang="fr-BE" sz="2400" dirty="0" smtClean="0">
                <a:solidFill>
                  <a:prstClr val="black"/>
                </a:solidFill>
                <a:latin typeface="Georgia" panose="02040502050405020303" pitchFamily="18" charset="0"/>
              </a:rPr>
              <a:t>1992 </a:t>
            </a:r>
            <a:r>
              <a:rPr lang="fr-BE" sz="2400" dirty="0" smtClean="0">
                <a:solidFill>
                  <a:srgbClr val="0070C0"/>
                </a:solidFill>
                <a:latin typeface="Georgia" panose="02040502050405020303" pitchFamily="18" charset="0"/>
              </a:rPr>
              <a:t>* 233</a:t>
            </a:r>
            <a:endParaRPr lang="fr-BE" sz="2400" dirty="0">
              <a:solidFill>
                <a:srgbClr val="0070C0"/>
              </a:solidFill>
              <a:latin typeface="Georgia" panose="02040502050405020303" pitchFamily="18" charset="0"/>
            </a:endParaRPr>
          </a:p>
          <a:p>
            <a:pPr lvl="0" algn="just">
              <a:lnSpc>
                <a:spcPct val="150000"/>
              </a:lnSpc>
              <a:defRPr/>
            </a:pPr>
            <a:r>
              <a:rPr lang="fr-BE" sz="2400" i="1" dirty="0" smtClean="0">
                <a:solidFill>
                  <a:prstClr val="black"/>
                </a:solidFill>
                <a:latin typeface="Georgia" panose="02040502050405020303" pitchFamily="18" charset="0"/>
              </a:rPr>
              <a:t>Sociétés </a:t>
            </a:r>
            <a:r>
              <a:rPr lang="fr-BE" sz="2400" i="1" dirty="0">
                <a:solidFill>
                  <a:prstClr val="black"/>
                </a:solidFill>
                <a:latin typeface="Georgia" panose="02040502050405020303" pitchFamily="18" charset="0"/>
              </a:rPr>
              <a:t>Colas Est et autres c. France</a:t>
            </a:r>
            <a:r>
              <a:rPr lang="fr-BE" sz="2400" dirty="0">
                <a:solidFill>
                  <a:prstClr val="black"/>
                </a:solidFill>
                <a:latin typeface="Georgia" panose="02040502050405020303" pitchFamily="18" charset="0"/>
              </a:rPr>
              <a:t>, 16 avril 2002, § 41 </a:t>
            </a:r>
          </a:p>
          <a:p>
            <a:pPr lvl="0" algn="just">
              <a:lnSpc>
                <a:spcPct val="150000"/>
              </a:lnSpc>
              <a:defRPr/>
            </a:pPr>
            <a:r>
              <a:rPr lang="fr-BE" sz="2400" i="1" dirty="0" err="1" smtClean="0">
                <a:solidFill>
                  <a:prstClr val="black"/>
                </a:solidFill>
                <a:latin typeface="Georgia" panose="02040502050405020303" pitchFamily="18" charset="0"/>
              </a:rPr>
              <a:t>Cvijetic</a:t>
            </a:r>
            <a:r>
              <a:rPr lang="fr-BE" sz="2400" i="1" dirty="0" smtClean="0">
                <a:solidFill>
                  <a:prstClr val="black"/>
                </a:solidFill>
                <a:latin typeface="Georgia" panose="02040502050405020303" pitchFamily="18" charset="0"/>
              </a:rPr>
              <a:t> </a:t>
            </a:r>
            <a:r>
              <a:rPr lang="fr-BE" sz="2400" i="1" dirty="0">
                <a:solidFill>
                  <a:prstClr val="black"/>
                </a:solidFill>
                <a:latin typeface="Georgia" panose="02040502050405020303" pitchFamily="18" charset="0"/>
              </a:rPr>
              <a:t>c. Croatie</a:t>
            </a:r>
            <a:r>
              <a:rPr lang="fr-BE" sz="2400" dirty="0">
                <a:solidFill>
                  <a:prstClr val="black"/>
                </a:solidFill>
                <a:latin typeface="Georgia" panose="02040502050405020303" pitchFamily="18" charset="0"/>
              </a:rPr>
              <a:t>, 26 février 2004 </a:t>
            </a:r>
          </a:p>
          <a:p>
            <a:pPr lvl="0" algn="just">
              <a:lnSpc>
                <a:spcPct val="150000"/>
              </a:lnSpc>
              <a:defRPr/>
            </a:pPr>
            <a:r>
              <a:rPr lang="fr-BE" sz="2400" i="1" dirty="0" err="1" smtClean="0">
                <a:solidFill>
                  <a:prstClr val="black"/>
                </a:solidFill>
                <a:latin typeface="Georgia" panose="02040502050405020303" pitchFamily="18" charset="0"/>
              </a:rPr>
              <a:t>Ivanova</a:t>
            </a:r>
            <a:r>
              <a:rPr lang="fr-BE" sz="2400" i="1" dirty="0" smtClean="0">
                <a:solidFill>
                  <a:prstClr val="black"/>
                </a:solidFill>
                <a:latin typeface="Georgia" panose="02040502050405020303" pitchFamily="18" charset="0"/>
              </a:rPr>
              <a:t> </a:t>
            </a:r>
            <a:r>
              <a:rPr lang="fr-BE" sz="2400" i="1" dirty="0">
                <a:solidFill>
                  <a:prstClr val="black"/>
                </a:solidFill>
                <a:latin typeface="Georgia" panose="02040502050405020303" pitchFamily="18" charset="0"/>
              </a:rPr>
              <a:t>et </a:t>
            </a:r>
            <a:r>
              <a:rPr lang="fr-BE" sz="2400" i="1" dirty="0" err="1">
                <a:solidFill>
                  <a:prstClr val="black"/>
                </a:solidFill>
                <a:latin typeface="Georgia" panose="02040502050405020303" pitchFamily="18" charset="0"/>
              </a:rPr>
              <a:t>Cherkezov</a:t>
            </a:r>
            <a:r>
              <a:rPr lang="fr-BE" sz="2400" i="1" dirty="0">
                <a:solidFill>
                  <a:prstClr val="black"/>
                </a:solidFill>
                <a:latin typeface="Georgia" panose="02040502050405020303" pitchFamily="18" charset="0"/>
              </a:rPr>
              <a:t> c. Bulgarie</a:t>
            </a:r>
            <a:r>
              <a:rPr lang="fr-BE" sz="2400" dirty="0">
                <a:solidFill>
                  <a:prstClr val="black"/>
                </a:solidFill>
                <a:latin typeface="Georgia" panose="02040502050405020303" pitchFamily="18" charset="0"/>
              </a:rPr>
              <a:t>, 21 avril 2016 </a:t>
            </a: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829822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53268" y="122663"/>
            <a:ext cx="9021337" cy="5262979"/>
          </a:xfrm>
          <a:prstGeom prst="rect">
            <a:avLst/>
          </a:prstGeom>
          <a:noFill/>
        </p:spPr>
        <p:txBody>
          <a:bodyPr wrap="square" rtlCol="0">
            <a:spAutoFit/>
          </a:bodyPr>
          <a:lstStyle/>
          <a:p>
            <a:endParaRPr lang="fr-BE" dirty="0" smtClean="0"/>
          </a:p>
          <a:p>
            <a:endParaRPr lang="fr-BE" dirty="0"/>
          </a:p>
          <a:p>
            <a:endParaRPr lang="fr-BE" dirty="0" smtClean="0"/>
          </a:p>
          <a:p>
            <a:r>
              <a:rPr lang="fr-BE" sz="2400" i="1" dirty="0" smtClean="0">
                <a:latin typeface="Georgia" panose="02040502050405020303" pitchFamily="18" charset="0"/>
              </a:rPr>
              <a:t>Proverbes</a:t>
            </a:r>
            <a:r>
              <a:rPr lang="fr-BE" sz="2400" dirty="0" smtClean="0">
                <a:latin typeface="Georgia" panose="02040502050405020303" pitchFamily="18" charset="0"/>
              </a:rPr>
              <a:t>, chap. 14, 31 :</a:t>
            </a:r>
            <a:endParaRPr lang="fr-BE" sz="2400" dirty="0">
              <a:latin typeface="Georgia" panose="02040502050405020303" pitchFamily="18" charset="0"/>
            </a:endParaRPr>
          </a:p>
          <a:p>
            <a:r>
              <a:rPr lang="fr-FR" sz="2400" dirty="0">
                <a:latin typeface="Georgia" panose="02040502050405020303" pitchFamily="18" charset="0"/>
              </a:rPr>
              <a:t>« </a:t>
            </a:r>
            <a:r>
              <a:rPr lang="fr-BE" sz="2400" dirty="0">
                <a:latin typeface="Georgia" panose="02040502050405020303" pitchFamily="18" charset="0"/>
              </a:rPr>
              <a:t>Opprimer le pauvre, c'est outrager celui qui l'a fait; m</a:t>
            </a:r>
            <a:r>
              <a:rPr lang="fr-BE" sz="2400" dirty="0" smtClean="0">
                <a:latin typeface="Georgia" panose="02040502050405020303" pitchFamily="18" charset="0"/>
              </a:rPr>
              <a:t>ais </a:t>
            </a:r>
            <a:r>
              <a:rPr lang="fr-BE" sz="2400" dirty="0">
                <a:latin typeface="Georgia" panose="02040502050405020303" pitchFamily="18" charset="0"/>
              </a:rPr>
              <a:t>avoir pitié de l'indigent, c'est l'honorer </a:t>
            </a:r>
            <a:r>
              <a:rPr lang="fr-BE" sz="2400" dirty="0" smtClean="0">
                <a:latin typeface="Georgia" panose="02040502050405020303" pitchFamily="18" charset="0"/>
              </a:rPr>
              <a:t>».</a:t>
            </a:r>
          </a:p>
          <a:p>
            <a:endParaRPr lang="fr-BE" sz="2400" dirty="0" smtClean="0">
              <a:latin typeface="Georgia" panose="02040502050405020303" pitchFamily="18" charset="0"/>
            </a:endParaRPr>
          </a:p>
          <a:p>
            <a:r>
              <a:rPr lang="fr-BE" sz="2400" i="1" dirty="0" smtClean="0">
                <a:latin typeface="Georgia" panose="02040502050405020303" pitchFamily="18" charset="0"/>
              </a:rPr>
              <a:t>Lévitique</a:t>
            </a:r>
            <a:r>
              <a:rPr lang="fr-BE" sz="2400" dirty="0" smtClean="0">
                <a:latin typeface="Georgia" panose="02040502050405020303" pitchFamily="18" charset="0"/>
              </a:rPr>
              <a:t>, chap. 19, 14 :</a:t>
            </a:r>
            <a:endParaRPr lang="fr-BE" sz="2400" i="1" dirty="0">
              <a:latin typeface="Georgia" panose="02040502050405020303" pitchFamily="18" charset="0"/>
            </a:endParaRPr>
          </a:p>
          <a:p>
            <a:r>
              <a:rPr lang="fr-BE" sz="2400" dirty="0">
                <a:latin typeface="Georgia" panose="02040502050405020303" pitchFamily="18" charset="0"/>
              </a:rPr>
              <a:t>«  Tu ne maudiras point au sourd, et tu ne mettras devant un aveugle rien qui puisse le faire tomber; car tu auras la crainte de ton Dieu </a:t>
            </a:r>
            <a:r>
              <a:rPr lang="fr-BE" sz="2400" dirty="0" smtClean="0">
                <a:latin typeface="Georgia" panose="02040502050405020303" pitchFamily="18" charset="0"/>
              </a:rPr>
              <a:t>».</a:t>
            </a:r>
            <a:endParaRPr lang="fr-BE" sz="2400" dirty="0">
              <a:latin typeface="Georgia" panose="02040502050405020303" pitchFamily="18" charset="0"/>
            </a:endParaRPr>
          </a:p>
          <a:p>
            <a:endParaRPr lang="fr-BE" dirty="0" smtClean="0"/>
          </a:p>
          <a:p>
            <a:endParaRPr lang="fr-BE" dirty="0"/>
          </a:p>
          <a:p>
            <a:endParaRPr lang="fr-BE" dirty="0" smtClean="0"/>
          </a:p>
          <a:p>
            <a:endParaRPr lang="fr-BE" dirty="0"/>
          </a:p>
          <a:p>
            <a:endParaRPr lang="fr-BE" dirty="0"/>
          </a:p>
        </p:txBody>
      </p:sp>
    </p:spTree>
    <p:extLst>
      <p:ext uri="{BB962C8B-B14F-4D97-AF65-F5344CB8AC3E}">
        <p14:creationId xmlns:p14="http://schemas.microsoft.com/office/powerpoint/2010/main" val="15982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320087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Vie</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privée personnelle</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secret de la correspondance</a:t>
            </a: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gn="just">
              <a:lnSpc>
                <a:spcPct val="150000"/>
              </a:lnSpc>
              <a:defRPr/>
            </a:pPr>
            <a:r>
              <a:rPr lang="fr-BE" sz="2400" i="1" dirty="0" smtClean="0">
                <a:solidFill>
                  <a:prstClr val="black"/>
                </a:solidFill>
                <a:latin typeface="Georgia" panose="02040502050405020303" pitchFamily="18" charset="0"/>
              </a:rPr>
              <a:t>Klass</a:t>
            </a:r>
            <a:r>
              <a:rPr lang="fr-BE" sz="2400" i="1" dirty="0">
                <a:solidFill>
                  <a:prstClr val="black"/>
                </a:solidFill>
                <a:latin typeface="Georgia" panose="02040502050405020303" pitchFamily="18" charset="0"/>
              </a:rPr>
              <a:t>. c. Allemagne</a:t>
            </a:r>
            <a:r>
              <a:rPr lang="fr-BE" sz="2400" dirty="0">
                <a:solidFill>
                  <a:prstClr val="black"/>
                </a:solidFill>
                <a:latin typeface="Georgia" panose="02040502050405020303" pitchFamily="18" charset="0"/>
              </a:rPr>
              <a:t>, 6 septembre </a:t>
            </a:r>
            <a:r>
              <a:rPr lang="fr-BE" sz="2400" dirty="0" smtClean="0">
                <a:solidFill>
                  <a:prstClr val="black"/>
                </a:solidFill>
                <a:latin typeface="Georgia" panose="02040502050405020303" pitchFamily="18" charset="0"/>
              </a:rPr>
              <a:t>1978 </a:t>
            </a:r>
            <a:r>
              <a:rPr lang="fr-BE" sz="2400" dirty="0" smtClean="0">
                <a:solidFill>
                  <a:srgbClr val="0070C0"/>
                </a:solidFill>
                <a:latin typeface="Georgia" panose="02040502050405020303" pitchFamily="18" charset="0"/>
              </a:rPr>
              <a:t>* 214</a:t>
            </a:r>
          </a:p>
          <a:p>
            <a:pPr algn="just">
              <a:lnSpc>
                <a:spcPct val="150000"/>
              </a:lnSpc>
              <a:defRPr/>
            </a:pPr>
            <a:r>
              <a:rPr lang="de-DE" sz="2400" i="1" dirty="0">
                <a:latin typeface="Georgia" panose="02040502050405020303" pitchFamily="18" charset="0"/>
              </a:rPr>
              <a:t>D.L. c. </a:t>
            </a:r>
            <a:r>
              <a:rPr lang="de-DE" sz="2400" i="1" dirty="0" err="1">
                <a:latin typeface="Georgia" panose="02040502050405020303" pitchFamily="18" charset="0"/>
              </a:rPr>
              <a:t>Bulgarie</a:t>
            </a:r>
            <a:r>
              <a:rPr lang="de-DE" sz="2400" dirty="0">
                <a:latin typeface="Georgia" panose="02040502050405020303" pitchFamily="18" charset="0"/>
              </a:rPr>
              <a:t>, 19 </a:t>
            </a:r>
            <a:r>
              <a:rPr lang="de-DE" sz="2400" dirty="0" err="1">
                <a:latin typeface="Georgia" panose="02040502050405020303" pitchFamily="18" charset="0"/>
              </a:rPr>
              <a:t>mai</a:t>
            </a:r>
            <a:r>
              <a:rPr lang="de-DE" sz="2400" dirty="0">
                <a:latin typeface="Georgia" panose="02040502050405020303" pitchFamily="18" charset="0"/>
              </a:rPr>
              <a:t> </a:t>
            </a:r>
            <a:r>
              <a:rPr lang="de-DE" sz="2400" dirty="0" smtClean="0">
                <a:latin typeface="Georgia" panose="02040502050405020303" pitchFamily="18" charset="0"/>
              </a:rPr>
              <a:t>2016</a:t>
            </a:r>
            <a:endParaRPr lang="fr-BE" sz="2400" dirty="0">
              <a:solidFill>
                <a:srgbClr val="0070C0"/>
              </a:solidFill>
              <a:latin typeface="Georgia" panose="02040502050405020303" pitchFamily="18" charset="0"/>
            </a:endParaRPr>
          </a:p>
          <a:p>
            <a:pPr lvl="0" algn="just">
              <a:lnSpc>
                <a:spcPct val="150000"/>
              </a:lnSpc>
              <a:defRPr/>
            </a:pPr>
            <a:r>
              <a:rPr lang="fr-BE" sz="2400" i="1" dirty="0" smtClean="0">
                <a:solidFill>
                  <a:prstClr val="black"/>
                </a:solidFill>
                <a:latin typeface="Georgia" panose="02040502050405020303" pitchFamily="18" charset="0"/>
              </a:rPr>
              <a:t>Craxi </a:t>
            </a:r>
            <a:r>
              <a:rPr lang="fr-BE" sz="2400" i="1" dirty="0">
                <a:solidFill>
                  <a:prstClr val="black"/>
                </a:solidFill>
                <a:latin typeface="Georgia" panose="02040502050405020303" pitchFamily="18" charset="0"/>
              </a:rPr>
              <a:t>c. Italie</a:t>
            </a:r>
            <a:r>
              <a:rPr lang="fr-BE" sz="2400" dirty="0">
                <a:solidFill>
                  <a:prstClr val="black"/>
                </a:solidFill>
                <a:latin typeface="Georgia" panose="02040502050405020303" pitchFamily="18" charset="0"/>
              </a:rPr>
              <a:t>, 17 juillet 2003</a:t>
            </a:r>
            <a:endParaRPr kumimoji="0" lang="fr-BE" sz="2400" b="0" u="none" strike="noStrike" kern="1200" cap="none" spc="0" normalizeH="0" baseline="0" noProof="0" dirty="0" smtClean="0">
              <a:ln>
                <a:noFill/>
              </a:ln>
              <a:solidFill>
                <a:prstClr val="black"/>
              </a:solidFill>
              <a:effectLst/>
              <a:uLnTx/>
              <a:uFillTx/>
              <a:latin typeface="Georgia" panose="02040502050405020303"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37709861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Vie</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privée personnelle</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protection de l’image et de la réputation</a:t>
            </a: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gn="just">
              <a:lnSpc>
                <a:spcPct val="150000"/>
              </a:lnSpc>
              <a:defRPr/>
            </a:pPr>
            <a:endParaRPr lang="fr-BE" sz="2400" b="1" dirty="0">
              <a:solidFill>
                <a:srgbClr val="30ACEC">
                  <a:lumMod val="75000"/>
                </a:srgbClr>
              </a:solidFill>
              <a:latin typeface="Georgia" panose="02040502050405020303" pitchFamily="18" charset="0"/>
            </a:endParaRPr>
          </a:p>
          <a:p>
            <a:pPr lvl="0" algn="just">
              <a:lnSpc>
                <a:spcPct val="150000"/>
              </a:lnSpc>
              <a:defRPr/>
            </a:pPr>
            <a:r>
              <a:rPr lang="fr-BE" sz="2400" i="1" dirty="0" err="1" smtClean="0">
                <a:solidFill>
                  <a:prstClr val="black"/>
                </a:solidFill>
                <a:latin typeface="Georgia" panose="02040502050405020303" pitchFamily="18" charset="0"/>
              </a:rPr>
              <a:t>Sciacca</a:t>
            </a:r>
            <a:r>
              <a:rPr lang="fr-BE" sz="2400" i="1" dirty="0" smtClean="0">
                <a:solidFill>
                  <a:prstClr val="black"/>
                </a:solidFill>
                <a:latin typeface="Georgia" panose="02040502050405020303" pitchFamily="18" charset="0"/>
              </a:rPr>
              <a:t> </a:t>
            </a:r>
            <a:r>
              <a:rPr lang="fr-BE" sz="2400" i="1" dirty="0">
                <a:solidFill>
                  <a:prstClr val="black"/>
                </a:solidFill>
                <a:latin typeface="Georgia" panose="02040502050405020303" pitchFamily="18" charset="0"/>
              </a:rPr>
              <a:t>c. Italie</a:t>
            </a:r>
            <a:r>
              <a:rPr lang="fr-BE" sz="2400" dirty="0">
                <a:solidFill>
                  <a:prstClr val="black"/>
                </a:solidFill>
                <a:latin typeface="Georgia" panose="02040502050405020303" pitchFamily="18" charset="0"/>
              </a:rPr>
              <a:t>, 11 janvier 2005 </a:t>
            </a:r>
          </a:p>
          <a:p>
            <a:pPr lvl="0" algn="just">
              <a:lnSpc>
                <a:spcPct val="150000"/>
              </a:lnSpc>
              <a:defRPr/>
            </a:pPr>
            <a:r>
              <a:rPr lang="fr-BE" sz="2400" i="1" dirty="0" err="1" smtClean="0">
                <a:solidFill>
                  <a:prstClr val="black"/>
                </a:solidFill>
                <a:latin typeface="Georgia" panose="02040502050405020303" pitchFamily="18" charset="0"/>
              </a:rPr>
              <a:t>von</a:t>
            </a:r>
            <a:r>
              <a:rPr lang="fr-BE" sz="2400" i="1" dirty="0" smtClean="0">
                <a:solidFill>
                  <a:prstClr val="black"/>
                </a:solidFill>
                <a:latin typeface="Georgia" panose="02040502050405020303" pitchFamily="18" charset="0"/>
              </a:rPr>
              <a:t> </a:t>
            </a:r>
            <a:r>
              <a:rPr lang="fr-BE" sz="2400" i="1" dirty="0" err="1">
                <a:solidFill>
                  <a:prstClr val="black"/>
                </a:solidFill>
                <a:latin typeface="Georgia" panose="02040502050405020303" pitchFamily="18" charset="0"/>
              </a:rPr>
              <a:t>Hannover</a:t>
            </a:r>
            <a:r>
              <a:rPr lang="fr-BE" sz="2400" i="1" dirty="0">
                <a:solidFill>
                  <a:prstClr val="black"/>
                </a:solidFill>
                <a:latin typeface="Georgia" panose="02040502050405020303" pitchFamily="18" charset="0"/>
              </a:rPr>
              <a:t> c. Allemagne</a:t>
            </a:r>
            <a:r>
              <a:rPr lang="fr-BE" sz="2400" dirty="0">
                <a:solidFill>
                  <a:prstClr val="black"/>
                </a:solidFill>
                <a:latin typeface="Georgia" panose="02040502050405020303" pitchFamily="18" charset="0"/>
              </a:rPr>
              <a:t>, 24 juin 2004 </a:t>
            </a:r>
          </a:p>
          <a:p>
            <a:pPr lvl="0" algn="just">
              <a:lnSpc>
                <a:spcPct val="150000"/>
              </a:lnSpc>
              <a:defRPr/>
            </a:pPr>
            <a:r>
              <a:rPr lang="fr-BE" sz="2400" i="1" dirty="0" err="1" smtClean="0">
                <a:solidFill>
                  <a:prstClr val="black"/>
                </a:solidFill>
                <a:latin typeface="Georgia" panose="02040502050405020303" pitchFamily="18" charset="0"/>
              </a:rPr>
              <a:t>von</a:t>
            </a:r>
            <a:r>
              <a:rPr lang="fr-BE" sz="2400" i="1" dirty="0" smtClean="0">
                <a:solidFill>
                  <a:prstClr val="black"/>
                </a:solidFill>
                <a:latin typeface="Georgia" panose="02040502050405020303" pitchFamily="18" charset="0"/>
              </a:rPr>
              <a:t> </a:t>
            </a:r>
            <a:r>
              <a:rPr lang="fr-BE" sz="2400" i="1" dirty="0" err="1">
                <a:solidFill>
                  <a:prstClr val="black"/>
                </a:solidFill>
                <a:latin typeface="Georgia" panose="02040502050405020303" pitchFamily="18" charset="0"/>
              </a:rPr>
              <a:t>Hannover</a:t>
            </a:r>
            <a:r>
              <a:rPr lang="fr-BE" sz="2400" i="1" dirty="0">
                <a:solidFill>
                  <a:prstClr val="black"/>
                </a:solidFill>
                <a:latin typeface="Georgia" panose="02040502050405020303" pitchFamily="18" charset="0"/>
              </a:rPr>
              <a:t> c. Allemagne (2)</a:t>
            </a:r>
            <a:r>
              <a:rPr lang="fr-BE" sz="2400" dirty="0">
                <a:solidFill>
                  <a:prstClr val="black"/>
                </a:solidFill>
                <a:latin typeface="Georgia" panose="02040502050405020303" pitchFamily="18" charset="0"/>
              </a:rPr>
              <a:t>, 7 février </a:t>
            </a:r>
            <a:r>
              <a:rPr lang="fr-BE" sz="2400" dirty="0" smtClean="0">
                <a:solidFill>
                  <a:prstClr val="black"/>
                </a:solidFill>
                <a:latin typeface="Georgia" panose="02040502050405020303" pitchFamily="18" charset="0"/>
              </a:rPr>
              <a:t>2012 </a:t>
            </a:r>
            <a:r>
              <a:rPr lang="fr-BE" sz="2400" dirty="0" smtClean="0">
                <a:solidFill>
                  <a:srgbClr val="0070C0"/>
                </a:solidFill>
                <a:latin typeface="Georgia" panose="02040502050405020303" pitchFamily="18" charset="0"/>
              </a:rPr>
              <a:t>* 284</a:t>
            </a:r>
            <a:endParaRPr lang="fr-BE" sz="2400" dirty="0">
              <a:solidFill>
                <a:srgbClr val="0070C0"/>
              </a:solidFill>
              <a:latin typeface="Georgia" panose="02040502050405020303" pitchFamily="18" charset="0"/>
            </a:endParaRPr>
          </a:p>
          <a:p>
            <a:pPr lvl="0" algn="just">
              <a:lnSpc>
                <a:spcPct val="150000"/>
              </a:lnSpc>
              <a:defRPr/>
            </a:pPr>
            <a:r>
              <a:rPr lang="fr-BE" sz="2400" i="1" dirty="0" smtClean="0">
                <a:solidFill>
                  <a:prstClr val="black"/>
                </a:solidFill>
                <a:latin typeface="Georgia" panose="02040502050405020303" pitchFamily="18" charset="0"/>
              </a:rPr>
              <a:t>Hachette </a:t>
            </a:r>
            <a:r>
              <a:rPr lang="fr-BE" sz="2400" i="1" dirty="0">
                <a:solidFill>
                  <a:prstClr val="black"/>
                </a:solidFill>
                <a:latin typeface="Georgia" panose="02040502050405020303" pitchFamily="18" charset="0"/>
              </a:rPr>
              <a:t>Filipacchi c. France</a:t>
            </a:r>
            <a:r>
              <a:rPr lang="fr-BE" sz="2400" dirty="0">
                <a:solidFill>
                  <a:prstClr val="black"/>
                </a:solidFill>
                <a:latin typeface="Georgia" panose="02040502050405020303" pitchFamily="18" charset="0"/>
              </a:rPr>
              <a:t>, 23 juillet 2009 </a:t>
            </a:r>
          </a:p>
          <a:p>
            <a:pPr lvl="0" algn="just">
              <a:lnSpc>
                <a:spcPct val="150000"/>
              </a:lnSpc>
              <a:defRPr/>
            </a:pPr>
            <a:r>
              <a:rPr lang="fr-BE" sz="2400" i="1" dirty="0" smtClean="0">
                <a:solidFill>
                  <a:prstClr val="black"/>
                </a:solidFill>
                <a:latin typeface="Georgia" panose="02040502050405020303" pitchFamily="18" charset="0"/>
              </a:rPr>
              <a:t>Kahn </a:t>
            </a:r>
            <a:r>
              <a:rPr lang="fr-BE" sz="2400" i="1" dirty="0">
                <a:solidFill>
                  <a:prstClr val="black"/>
                </a:solidFill>
                <a:latin typeface="Georgia" panose="02040502050405020303" pitchFamily="18" charset="0"/>
              </a:rPr>
              <a:t>c. Allemagne</a:t>
            </a:r>
            <a:r>
              <a:rPr lang="fr-BE" sz="2400" dirty="0">
                <a:solidFill>
                  <a:prstClr val="black"/>
                </a:solidFill>
                <a:latin typeface="Georgia" panose="02040502050405020303" pitchFamily="18" charset="0"/>
              </a:rPr>
              <a:t>, 17 mars 2016 </a:t>
            </a:r>
          </a:p>
          <a:p>
            <a:pPr lvl="0" algn="just">
              <a:lnSpc>
                <a:spcPct val="150000"/>
              </a:lnSpc>
              <a:defRPr/>
            </a:pPr>
            <a:r>
              <a:rPr lang="fr-BE" sz="2400" i="1" dirty="0" smtClean="0">
                <a:solidFill>
                  <a:prstClr val="black"/>
                </a:solidFill>
                <a:latin typeface="Georgia" panose="02040502050405020303" pitchFamily="18" charset="0"/>
              </a:rPr>
              <a:t>Sousa </a:t>
            </a:r>
            <a:r>
              <a:rPr lang="fr-BE" sz="2400" i="1" dirty="0" err="1">
                <a:solidFill>
                  <a:prstClr val="black"/>
                </a:solidFill>
                <a:latin typeface="Georgia" panose="02040502050405020303" pitchFamily="18" charset="0"/>
              </a:rPr>
              <a:t>Goucha</a:t>
            </a:r>
            <a:r>
              <a:rPr lang="fr-BE" sz="2400" i="1" dirty="0">
                <a:solidFill>
                  <a:prstClr val="black"/>
                </a:solidFill>
                <a:latin typeface="Georgia" panose="02040502050405020303" pitchFamily="18" charset="0"/>
              </a:rPr>
              <a:t> c. Portugal</a:t>
            </a:r>
            <a:r>
              <a:rPr lang="fr-BE" sz="2400" dirty="0">
                <a:solidFill>
                  <a:prstClr val="black"/>
                </a:solidFill>
                <a:latin typeface="Georgia" panose="02040502050405020303" pitchFamily="18" charset="0"/>
              </a:rPr>
              <a:t>, 22 mars </a:t>
            </a:r>
            <a:r>
              <a:rPr lang="fr-BE" sz="2400" dirty="0" smtClean="0">
                <a:solidFill>
                  <a:prstClr val="black"/>
                </a:solidFill>
                <a:latin typeface="Georgia" panose="02040502050405020303" pitchFamily="18" charset="0"/>
              </a:rPr>
              <a:t>2016</a:t>
            </a:r>
            <a:endParaRPr kumimoji="0" lang="fr-BE" sz="2400" b="1" u="none" strike="noStrike" kern="1200" cap="none" spc="0" normalizeH="0" baseline="0" noProof="0" dirty="0" smtClean="0">
              <a:ln>
                <a:noFill/>
              </a:ln>
              <a:solidFill>
                <a:prstClr val="black"/>
              </a:solidFill>
              <a:effectLst/>
              <a:uLnTx/>
              <a:uFillTx/>
              <a:latin typeface="Georgia" panose="02040502050405020303" pitchFamily="18" charset="0"/>
            </a:endParaRPr>
          </a:p>
        </p:txBody>
      </p:sp>
    </p:spTree>
    <p:extLst>
      <p:ext uri="{BB962C8B-B14F-4D97-AF65-F5344CB8AC3E}">
        <p14:creationId xmlns:p14="http://schemas.microsoft.com/office/powerpoint/2010/main" val="307449365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33855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Vie</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privée personnelle</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lang="fr-BE" sz="2400" b="1" dirty="0" smtClean="0">
                <a:solidFill>
                  <a:srgbClr val="0070C0"/>
                </a:solidFill>
                <a:latin typeface="Georgia" panose="02040502050405020303" pitchFamily="18" charset="0"/>
              </a:rPr>
              <a:t>liberté de vie sexuelle</a:t>
            </a: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gn="just">
              <a:lnSpc>
                <a:spcPct val="150000"/>
              </a:lnSpc>
              <a:defRPr/>
            </a:pPr>
            <a:r>
              <a:rPr lang="fr-BE" sz="2400" i="1" dirty="0" smtClean="0">
                <a:solidFill>
                  <a:prstClr val="black"/>
                </a:solidFill>
                <a:latin typeface="Georgia" panose="02040502050405020303" pitchFamily="18" charset="0"/>
              </a:rPr>
              <a:t>Dudgeon </a:t>
            </a:r>
            <a:r>
              <a:rPr lang="fr-BE" sz="2400" i="1" dirty="0">
                <a:solidFill>
                  <a:prstClr val="black"/>
                </a:solidFill>
                <a:latin typeface="Georgia" panose="02040502050405020303" pitchFamily="18" charset="0"/>
              </a:rPr>
              <a:t>c. Royaume-Uni</a:t>
            </a:r>
            <a:r>
              <a:rPr lang="fr-BE" sz="2400" dirty="0">
                <a:solidFill>
                  <a:prstClr val="black"/>
                </a:solidFill>
                <a:latin typeface="Georgia" panose="02040502050405020303" pitchFamily="18" charset="0"/>
              </a:rPr>
              <a:t>, 22 octobre 1981 </a:t>
            </a:r>
          </a:p>
          <a:p>
            <a:pPr lvl="0" algn="just">
              <a:lnSpc>
                <a:spcPct val="150000"/>
              </a:lnSpc>
              <a:defRPr/>
            </a:pPr>
            <a:r>
              <a:rPr lang="fr-BE" sz="2400" i="1" dirty="0" smtClean="0">
                <a:solidFill>
                  <a:prstClr val="black"/>
                </a:solidFill>
                <a:latin typeface="Georgia" panose="02040502050405020303" pitchFamily="18" charset="0"/>
              </a:rPr>
              <a:t>K.A</a:t>
            </a:r>
            <a:r>
              <a:rPr lang="fr-BE" sz="2400" i="1" dirty="0">
                <a:solidFill>
                  <a:prstClr val="black"/>
                </a:solidFill>
                <a:latin typeface="Georgia" panose="02040502050405020303" pitchFamily="18" charset="0"/>
              </a:rPr>
              <a:t>. et A.D. c. Belgique</a:t>
            </a:r>
            <a:r>
              <a:rPr lang="fr-BE" sz="2400" dirty="0">
                <a:solidFill>
                  <a:prstClr val="black"/>
                </a:solidFill>
                <a:latin typeface="Georgia" panose="02040502050405020303" pitchFamily="18" charset="0"/>
              </a:rPr>
              <a:t>, 17 février </a:t>
            </a:r>
            <a:r>
              <a:rPr lang="fr-BE" sz="2400" dirty="0" smtClean="0">
                <a:solidFill>
                  <a:prstClr val="black"/>
                </a:solidFill>
                <a:latin typeface="Georgia" panose="02040502050405020303" pitchFamily="18" charset="0"/>
              </a:rPr>
              <a:t>2005 </a:t>
            </a:r>
            <a:r>
              <a:rPr lang="fr-BE" sz="2400" dirty="0" smtClean="0">
                <a:solidFill>
                  <a:srgbClr val="0070C0"/>
                </a:solidFill>
                <a:latin typeface="Georgia" panose="02040502050405020303" pitchFamily="18" charset="0"/>
              </a:rPr>
              <a:t>* 252</a:t>
            </a:r>
          </a:p>
          <a:p>
            <a:pPr lvl="0" algn="just">
              <a:lnSpc>
                <a:spcPct val="150000"/>
              </a:lnSpc>
              <a:defRPr/>
            </a:pPr>
            <a:r>
              <a:rPr lang="fr-BE" sz="2400" i="1" dirty="0" err="1" smtClean="0">
                <a:solidFill>
                  <a:prstClr val="black"/>
                </a:solidFill>
                <a:latin typeface="Georgia" panose="02040502050405020303" pitchFamily="18" charset="0"/>
              </a:rPr>
              <a:t>Goodwin</a:t>
            </a:r>
            <a:r>
              <a:rPr lang="fr-BE" sz="2400" i="1" dirty="0" smtClean="0">
                <a:solidFill>
                  <a:prstClr val="black"/>
                </a:solidFill>
                <a:latin typeface="Georgia" panose="02040502050405020303" pitchFamily="18" charset="0"/>
              </a:rPr>
              <a:t> </a:t>
            </a:r>
            <a:r>
              <a:rPr lang="fr-BE" sz="2400" i="1" dirty="0">
                <a:solidFill>
                  <a:prstClr val="black"/>
                </a:solidFill>
                <a:latin typeface="Georgia" panose="02040502050405020303" pitchFamily="18" charset="0"/>
              </a:rPr>
              <a:t>c. Royaume-Uni</a:t>
            </a:r>
            <a:r>
              <a:rPr lang="fr-BE" sz="2400" dirty="0">
                <a:solidFill>
                  <a:prstClr val="black"/>
                </a:solidFill>
                <a:latin typeface="Georgia" panose="02040502050405020303" pitchFamily="18" charset="0"/>
              </a:rPr>
              <a:t>, 11 juillet 2002 </a:t>
            </a:r>
            <a:endParaRPr lang="fr-BE" sz="2400" dirty="0" smtClean="0">
              <a:solidFill>
                <a:prstClr val="black"/>
              </a:solidFill>
              <a:latin typeface="Georgia" panose="02040502050405020303" pitchFamily="18" charset="0"/>
            </a:endParaRPr>
          </a:p>
          <a:p>
            <a:pPr lvl="0" algn="just">
              <a:lnSpc>
                <a:spcPct val="150000"/>
              </a:lnSpc>
              <a:defRPr/>
            </a:pPr>
            <a:r>
              <a:rPr lang="fr-BE" sz="2400" i="1" dirty="0">
                <a:latin typeface="Georgia" panose="02040502050405020303" pitchFamily="18" charset="0"/>
              </a:rPr>
              <a:t>A.P., Garçon et Nicot c. France</a:t>
            </a:r>
            <a:r>
              <a:rPr lang="fr-BE" sz="2400" dirty="0">
                <a:latin typeface="Georgia" panose="02040502050405020303" pitchFamily="18" charset="0"/>
              </a:rPr>
              <a:t>, 6 avril 2017</a:t>
            </a:r>
            <a:endParaRPr kumimoji="0" lang="fr-BE" sz="2400" b="1" u="none" strike="noStrike" kern="1200" cap="none" spc="0" normalizeH="0" baseline="0" noProof="0" dirty="0" smtClean="0">
              <a:ln>
                <a:noFill/>
              </a:ln>
              <a:effectLst/>
              <a:uLnTx/>
              <a:uFillTx/>
              <a:latin typeface="Georgia" panose="02040502050405020303" pitchFamily="18" charset="0"/>
            </a:endParaRPr>
          </a:p>
        </p:txBody>
      </p:sp>
    </p:spTree>
    <p:extLst>
      <p:ext uri="{BB962C8B-B14F-4D97-AF65-F5344CB8AC3E}">
        <p14:creationId xmlns:p14="http://schemas.microsoft.com/office/powerpoint/2010/main" val="267223616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28315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Vie</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privée sociale</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lang="fr-BE" sz="2400" b="1" dirty="0" smtClean="0">
                <a:solidFill>
                  <a:srgbClr val="0070C0"/>
                </a:solidFill>
                <a:latin typeface="Georgia" panose="02040502050405020303" pitchFamily="18" charset="0"/>
              </a:rPr>
              <a:t>monde du travail</a:t>
            </a: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gn="just">
              <a:lnSpc>
                <a:spcPct val="150000"/>
              </a:lnSpc>
              <a:defRPr/>
            </a:pPr>
            <a:r>
              <a:rPr lang="fr-BE" sz="2400" i="1" dirty="0" err="1" smtClean="0">
                <a:solidFill>
                  <a:prstClr val="black"/>
                </a:solidFill>
                <a:latin typeface="Georgia" panose="02040502050405020303" pitchFamily="18" charset="0"/>
              </a:rPr>
              <a:t>Slivenko</a:t>
            </a:r>
            <a:r>
              <a:rPr lang="fr-BE" sz="2400" i="1" dirty="0" smtClean="0">
                <a:solidFill>
                  <a:prstClr val="black"/>
                </a:solidFill>
                <a:latin typeface="Georgia" panose="02040502050405020303" pitchFamily="18" charset="0"/>
              </a:rPr>
              <a:t> </a:t>
            </a:r>
            <a:r>
              <a:rPr lang="fr-BE" sz="2400" i="1" dirty="0">
                <a:solidFill>
                  <a:prstClr val="black"/>
                </a:solidFill>
                <a:latin typeface="Georgia" panose="02040502050405020303" pitchFamily="18" charset="0"/>
              </a:rPr>
              <a:t>c. Lettonie</a:t>
            </a:r>
            <a:r>
              <a:rPr lang="fr-BE" sz="2400" dirty="0">
                <a:solidFill>
                  <a:prstClr val="black"/>
                </a:solidFill>
                <a:latin typeface="Georgia" panose="02040502050405020303" pitchFamily="18" charset="0"/>
              </a:rPr>
              <a:t>, 9 octobre 2003 </a:t>
            </a:r>
          </a:p>
          <a:p>
            <a:pPr lvl="0" algn="just">
              <a:lnSpc>
                <a:spcPct val="150000"/>
              </a:lnSpc>
              <a:defRPr/>
            </a:pPr>
            <a:r>
              <a:rPr lang="fr-BE" sz="2400" i="1" dirty="0" smtClean="0">
                <a:solidFill>
                  <a:prstClr val="black"/>
                </a:solidFill>
                <a:latin typeface="Georgia" panose="02040502050405020303" pitchFamily="18" charset="0"/>
              </a:rPr>
              <a:t>Copland </a:t>
            </a:r>
            <a:r>
              <a:rPr lang="fr-BE" sz="2400" i="1" dirty="0">
                <a:solidFill>
                  <a:prstClr val="black"/>
                </a:solidFill>
                <a:latin typeface="Georgia" panose="02040502050405020303" pitchFamily="18" charset="0"/>
              </a:rPr>
              <a:t>c. Royaume-Uni</a:t>
            </a:r>
            <a:r>
              <a:rPr lang="fr-BE" sz="2400" dirty="0">
                <a:solidFill>
                  <a:prstClr val="black"/>
                </a:solidFill>
                <a:latin typeface="Georgia" panose="02040502050405020303" pitchFamily="18" charset="0"/>
              </a:rPr>
              <a:t>, 3 avril 2007 </a:t>
            </a:r>
            <a:endParaRPr lang="fr-BE" sz="2400" dirty="0" smtClean="0">
              <a:solidFill>
                <a:prstClr val="black"/>
              </a:solidFill>
              <a:latin typeface="Georgia" panose="02040502050405020303" pitchFamily="18" charset="0"/>
            </a:endParaRPr>
          </a:p>
          <a:p>
            <a:pPr lvl="0" algn="just">
              <a:lnSpc>
                <a:spcPct val="150000"/>
              </a:lnSpc>
              <a:defRPr/>
            </a:pPr>
            <a:r>
              <a:rPr lang="fr-BE" sz="2400" i="1" dirty="0" err="1" smtClean="0">
                <a:solidFill>
                  <a:prstClr val="black"/>
                </a:solidFill>
                <a:latin typeface="Georgia" panose="02040502050405020303" pitchFamily="18" charset="0"/>
              </a:rPr>
              <a:t>Barbulescu</a:t>
            </a:r>
            <a:r>
              <a:rPr lang="fr-BE" sz="2400" i="1" dirty="0" smtClean="0">
                <a:solidFill>
                  <a:prstClr val="black"/>
                </a:solidFill>
                <a:latin typeface="Georgia" panose="02040502050405020303" pitchFamily="18" charset="0"/>
              </a:rPr>
              <a:t> c. Roumanie</a:t>
            </a:r>
            <a:r>
              <a:rPr lang="fr-BE" sz="2400" dirty="0" smtClean="0">
                <a:solidFill>
                  <a:prstClr val="black"/>
                </a:solidFill>
                <a:latin typeface="Georgia" panose="02040502050405020303" pitchFamily="18" charset="0"/>
              </a:rPr>
              <a:t>,  5 septembre 2017</a:t>
            </a:r>
            <a:endParaRPr kumimoji="0" lang="fr-BE" sz="2400" i="1" u="none" strike="noStrike" kern="1200" cap="none" spc="0" normalizeH="0" baseline="0" noProof="0" dirty="0" smtClean="0">
              <a:ln>
                <a:noFill/>
              </a:ln>
              <a:solidFill>
                <a:prstClr val="black"/>
              </a:solidFill>
              <a:effectLst/>
              <a:uLnTx/>
              <a:uFillTx/>
              <a:latin typeface="Georgia" panose="02040502050405020303" pitchFamily="18" charset="0"/>
            </a:endParaRPr>
          </a:p>
        </p:txBody>
      </p:sp>
    </p:spTree>
    <p:extLst>
      <p:ext uri="{BB962C8B-B14F-4D97-AF65-F5344CB8AC3E}">
        <p14:creationId xmlns:p14="http://schemas.microsoft.com/office/powerpoint/2010/main" val="281135011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17235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Vie</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privée sociale</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lang="fr-BE" sz="2400" b="1" dirty="0" smtClean="0">
                <a:solidFill>
                  <a:srgbClr val="0070C0"/>
                </a:solidFill>
                <a:latin typeface="Georgia" panose="02040502050405020303" pitchFamily="18" charset="0"/>
              </a:rPr>
              <a:t>droit à l’identité</a:t>
            </a: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gn="just">
              <a:lnSpc>
                <a:spcPct val="150000"/>
              </a:lnSpc>
              <a:defRPr/>
            </a:pPr>
            <a:r>
              <a:rPr lang="fr-BE" sz="2400" i="1" dirty="0" err="1">
                <a:solidFill>
                  <a:prstClr val="black"/>
                </a:solidFill>
                <a:latin typeface="Georgia" panose="02040502050405020303" pitchFamily="18" charset="0"/>
              </a:rPr>
              <a:t>Biržietis</a:t>
            </a:r>
            <a:r>
              <a:rPr lang="fr-BE" sz="2400" i="1" dirty="0">
                <a:solidFill>
                  <a:prstClr val="black"/>
                </a:solidFill>
                <a:latin typeface="Georgia" panose="02040502050405020303" pitchFamily="18" charset="0"/>
              </a:rPr>
              <a:t> c. Lituanie</a:t>
            </a:r>
            <a:r>
              <a:rPr lang="fr-BE" sz="2400" dirty="0">
                <a:solidFill>
                  <a:prstClr val="black"/>
                </a:solidFill>
                <a:latin typeface="Georgia" panose="02040502050405020303" pitchFamily="18" charset="0"/>
              </a:rPr>
              <a:t>, 14 juin 2016 </a:t>
            </a:r>
            <a:endParaRPr kumimoji="0" lang="fr-BE" sz="2400" b="1" u="none" strike="noStrike" kern="1200" cap="none" spc="0" normalizeH="0" baseline="0" noProof="0" dirty="0" smtClean="0">
              <a:ln>
                <a:noFill/>
              </a:ln>
              <a:solidFill>
                <a:prstClr val="black"/>
              </a:solidFill>
              <a:effectLst/>
              <a:uLnTx/>
              <a:uFillTx/>
              <a:latin typeface="Georgia" panose="02040502050405020303" pitchFamily="18" charset="0"/>
            </a:endParaRPr>
          </a:p>
        </p:txBody>
      </p:sp>
    </p:spTree>
    <p:extLst>
      <p:ext uri="{BB962C8B-B14F-4D97-AF65-F5344CB8AC3E}">
        <p14:creationId xmlns:p14="http://schemas.microsoft.com/office/powerpoint/2010/main" val="163844536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16562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Vie</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privée sociale</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lang="fr-BE" sz="2400" b="1" dirty="0" smtClean="0">
                <a:solidFill>
                  <a:srgbClr val="0070C0"/>
                </a:solidFill>
                <a:latin typeface="Georgia" panose="02040502050405020303" pitchFamily="18" charset="0"/>
              </a:rPr>
              <a:t>droit à la connaissance de ses origines</a:t>
            </a: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gn="just">
              <a:lnSpc>
                <a:spcPct val="150000"/>
              </a:lnSpc>
              <a:defRPr/>
            </a:pPr>
            <a:r>
              <a:rPr lang="fr-BE" sz="2400" i="1" dirty="0" err="1">
                <a:solidFill>
                  <a:prstClr val="black"/>
                </a:solidFill>
                <a:latin typeface="Georgia" panose="02040502050405020303" pitchFamily="18" charset="0"/>
              </a:rPr>
              <a:t>Odièvre</a:t>
            </a:r>
            <a:r>
              <a:rPr lang="fr-BE" sz="2400" i="1" dirty="0">
                <a:solidFill>
                  <a:prstClr val="black"/>
                </a:solidFill>
                <a:latin typeface="Georgia" panose="02040502050405020303" pitchFamily="18" charset="0"/>
              </a:rPr>
              <a:t> c. France</a:t>
            </a:r>
            <a:r>
              <a:rPr lang="fr-BE" sz="2400" dirty="0">
                <a:solidFill>
                  <a:prstClr val="black"/>
                </a:solidFill>
                <a:latin typeface="Georgia" panose="02040502050405020303" pitchFamily="18" charset="0"/>
              </a:rPr>
              <a:t>, 13 février 2003, § 44 </a:t>
            </a:r>
            <a:endParaRPr kumimoji="0" lang="fr-BE" sz="2400" b="1" u="none" strike="noStrike" kern="1200" cap="none" spc="0" normalizeH="0" baseline="0" noProof="0" dirty="0" smtClean="0">
              <a:ln>
                <a:noFill/>
              </a:ln>
              <a:solidFill>
                <a:prstClr val="black"/>
              </a:solidFill>
              <a:effectLst/>
              <a:uLnTx/>
              <a:uFillTx/>
              <a:latin typeface="Georgia" panose="02040502050405020303" pitchFamily="18" charset="0"/>
            </a:endParaRPr>
          </a:p>
        </p:txBody>
      </p:sp>
    </p:spTree>
    <p:extLst>
      <p:ext uri="{BB962C8B-B14F-4D97-AF65-F5344CB8AC3E}">
        <p14:creationId xmlns:p14="http://schemas.microsoft.com/office/powerpoint/2010/main" val="100185567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2400" b="1" dirty="0" smtClean="0">
                <a:solidFill>
                  <a:prstClr val="black"/>
                </a:solidFill>
                <a:latin typeface="Georgia" panose="02040502050405020303" pitchFamily="18" charset="0"/>
              </a:rPr>
              <a:t>Droit à l’autonomie personnelle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gn="just">
              <a:lnSpc>
                <a:spcPct val="150000"/>
              </a:lnSpc>
              <a:defRPr/>
            </a:pPr>
            <a:r>
              <a:rPr lang="fr-BE" sz="2400" i="1" dirty="0" err="1" smtClean="0">
                <a:solidFill>
                  <a:prstClr val="black"/>
                </a:solidFill>
                <a:latin typeface="Georgia" panose="02040502050405020303" pitchFamily="18" charset="0"/>
              </a:rPr>
              <a:t>Goodwin</a:t>
            </a:r>
            <a:r>
              <a:rPr lang="fr-BE" sz="2400" i="1" dirty="0" smtClean="0">
                <a:solidFill>
                  <a:prstClr val="black"/>
                </a:solidFill>
                <a:latin typeface="Georgia" panose="02040502050405020303" pitchFamily="18" charset="0"/>
              </a:rPr>
              <a:t> </a:t>
            </a:r>
            <a:r>
              <a:rPr lang="fr-BE" sz="2400" i="1" dirty="0">
                <a:solidFill>
                  <a:prstClr val="black"/>
                </a:solidFill>
                <a:latin typeface="Georgia" panose="02040502050405020303" pitchFamily="18" charset="0"/>
              </a:rPr>
              <a:t>c. Royaume-Uni</a:t>
            </a:r>
            <a:r>
              <a:rPr lang="fr-BE" sz="2400" dirty="0">
                <a:solidFill>
                  <a:prstClr val="black"/>
                </a:solidFill>
                <a:latin typeface="Georgia" panose="02040502050405020303" pitchFamily="18" charset="0"/>
              </a:rPr>
              <a:t>, 11 juillet 2002 </a:t>
            </a:r>
          </a:p>
          <a:p>
            <a:pPr lvl="0" algn="just">
              <a:lnSpc>
                <a:spcPct val="150000"/>
              </a:lnSpc>
              <a:defRPr/>
            </a:pPr>
            <a:r>
              <a:rPr lang="fr-BE" sz="2400" i="1" dirty="0" smtClean="0">
                <a:solidFill>
                  <a:prstClr val="black"/>
                </a:solidFill>
                <a:latin typeface="Georgia" panose="02040502050405020303" pitchFamily="18" charset="0"/>
              </a:rPr>
              <a:t>K.A</a:t>
            </a:r>
            <a:r>
              <a:rPr lang="fr-BE" sz="2400" i="1" dirty="0">
                <a:solidFill>
                  <a:prstClr val="black"/>
                </a:solidFill>
                <a:latin typeface="Georgia" panose="02040502050405020303" pitchFamily="18" charset="0"/>
              </a:rPr>
              <a:t>. et A.D. c. Belgique</a:t>
            </a:r>
            <a:r>
              <a:rPr lang="fr-BE" sz="2400" dirty="0">
                <a:solidFill>
                  <a:prstClr val="black"/>
                </a:solidFill>
                <a:latin typeface="Georgia" panose="02040502050405020303" pitchFamily="18" charset="0"/>
              </a:rPr>
              <a:t>, 17 février </a:t>
            </a:r>
            <a:r>
              <a:rPr lang="fr-BE" sz="2400" dirty="0" smtClean="0">
                <a:solidFill>
                  <a:prstClr val="black"/>
                </a:solidFill>
                <a:latin typeface="Georgia" panose="02040502050405020303" pitchFamily="18" charset="0"/>
              </a:rPr>
              <a:t>2005 </a:t>
            </a:r>
            <a:r>
              <a:rPr lang="fr-BE" sz="2400" dirty="0" smtClean="0">
                <a:solidFill>
                  <a:srgbClr val="0070C0"/>
                </a:solidFill>
                <a:latin typeface="Georgia" panose="02040502050405020303" pitchFamily="18" charset="0"/>
              </a:rPr>
              <a:t>* 252</a:t>
            </a:r>
            <a:endParaRPr lang="fr-BE" sz="2400" dirty="0">
              <a:solidFill>
                <a:srgbClr val="0070C0"/>
              </a:solidFill>
              <a:latin typeface="Georgia" panose="02040502050405020303" pitchFamily="18" charset="0"/>
            </a:endParaRPr>
          </a:p>
          <a:p>
            <a:pPr lvl="0" algn="just">
              <a:lnSpc>
                <a:spcPct val="150000"/>
              </a:lnSpc>
              <a:defRPr/>
            </a:pPr>
            <a:r>
              <a:rPr lang="fr-BE" sz="2400" i="1" dirty="0" err="1" smtClean="0">
                <a:solidFill>
                  <a:prstClr val="black"/>
                </a:solidFill>
                <a:latin typeface="Georgia" panose="02040502050405020303" pitchFamily="18" charset="0"/>
              </a:rPr>
              <a:t>Pretty</a:t>
            </a:r>
            <a:r>
              <a:rPr lang="fr-BE" sz="2400" i="1" dirty="0" smtClean="0">
                <a:solidFill>
                  <a:prstClr val="black"/>
                </a:solidFill>
                <a:latin typeface="Georgia" panose="02040502050405020303" pitchFamily="18" charset="0"/>
              </a:rPr>
              <a:t> </a:t>
            </a:r>
            <a:r>
              <a:rPr lang="fr-BE" sz="2400" i="1" dirty="0">
                <a:solidFill>
                  <a:prstClr val="black"/>
                </a:solidFill>
                <a:latin typeface="Georgia" panose="02040502050405020303" pitchFamily="18" charset="0"/>
              </a:rPr>
              <a:t>c. Royaume-Uni</a:t>
            </a:r>
            <a:r>
              <a:rPr lang="fr-BE" sz="2400" dirty="0">
                <a:solidFill>
                  <a:prstClr val="black"/>
                </a:solidFill>
                <a:latin typeface="Georgia" panose="02040502050405020303" pitchFamily="18" charset="0"/>
              </a:rPr>
              <a:t>, 29 avril </a:t>
            </a:r>
            <a:r>
              <a:rPr lang="fr-BE" sz="2400" dirty="0" smtClean="0">
                <a:solidFill>
                  <a:prstClr val="black"/>
                </a:solidFill>
                <a:latin typeface="Georgia" panose="02040502050405020303" pitchFamily="18" charset="0"/>
              </a:rPr>
              <a:t>2002 </a:t>
            </a:r>
            <a:r>
              <a:rPr lang="fr-BE" sz="2400" dirty="0" smtClean="0">
                <a:solidFill>
                  <a:srgbClr val="0070C0"/>
                </a:solidFill>
                <a:latin typeface="Georgia" panose="02040502050405020303" pitchFamily="18" charset="0"/>
              </a:rPr>
              <a:t>* 30</a:t>
            </a:r>
            <a:endParaRPr lang="fr-BE" sz="2400" dirty="0">
              <a:solidFill>
                <a:srgbClr val="0070C0"/>
              </a:solidFill>
              <a:latin typeface="Georgia" panose="02040502050405020303" pitchFamily="18" charset="0"/>
            </a:endParaRPr>
          </a:p>
          <a:p>
            <a:pPr lvl="0" algn="just">
              <a:lnSpc>
                <a:spcPct val="150000"/>
              </a:lnSpc>
              <a:defRPr/>
            </a:pPr>
            <a:r>
              <a:rPr lang="fr-BE" sz="2400" i="1" dirty="0" smtClean="0">
                <a:solidFill>
                  <a:prstClr val="black"/>
                </a:solidFill>
                <a:latin typeface="Georgia" panose="02040502050405020303" pitchFamily="18" charset="0"/>
              </a:rPr>
              <a:t>Haas </a:t>
            </a:r>
            <a:r>
              <a:rPr lang="fr-BE" sz="2400" i="1" dirty="0">
                <a:solidFill>
                  <a:prstClr val="black"/>
                </a:solidFill>
                <a:latin typeface="Georgia" panose="02040502050405020303" pitchFamily="18" charset="0"/>
              </a:rPr>
              <a:t>c. Suisse</a:t>
            </a:r>
            <a:r>
              <a:rPr lang="fr-BE" sz="2400" dirty="0">
                <a:solidFill>
                  <a:prstClr val="black"/>
                </a:solidFill>
                <a:latin typeface="Georgia" panose="02040502050405020303" pitchFamily="18" charset="0"/>
              </a:rPr>
              <a:t>, 20 janvier 2011, § </a:t>
            </a:r>
            <a:r>
              <a:rPr lang="fr-BE" sz="2400" dirty="0" smtClean="0">
                <a:solidFill>
                  <a:prstClr val="black"/>
                </a:solidFill>
                <a:latin typeface="Georgia" panose="02040502050405020303" pitchFamily="18" charset="0"/>
              </a:rPr>
              <a:t>51 </a:t>
            </a:r>
            <a:r>
              <a:rPr lang="fr-BE" sz="2400" dirty="0" smtClean="0">
                <a:solidFill>
                  <a:srgbClr val="0070C0"/>
                </a:solidFill>
                <a:latin typeface="Georgia" panose="02040502050405020303" pitchFamily="18" charset="0"/>
              </a:rPr>
              <a:t>* 46</a:t>
            </a:r>
            <a:endParaRPr lang="fr-BE" sz="2400" dirty="0">
              <a:solidFill>
                <a:srgbClr val="0070C0"/>
              </a:solidFill>
              <a:latin typeface="Georgia" panose="02040502050405020303" pitchFamily="18" charset="0"/>
            </a:endParaRPr>
          </a:p>
          <a:p>
            <a:pPr lvl="0" algn="just">
              <a:lnSpc>
                <a:spcPct val="150000"/>
              </a:lnSpc>
              <a:defRPr/>
            </a:pPr>
            <a:r>
              <a:rPr lang="fr-BE" sz="2400" i="1" dirty="0" smtClean="0">
                <a:solidFill>
                  <a:prstClr val="black"/>
                </a:solidFill>
                <a:latin typeface="Georgia" panose="02040502050405020303" pitchFamily="18" charset="0"/>
              </a:rPr>
              <a:t>A</a:t>
            </a:r>
            <a:r>
              <a:rPr lang="fr-BE" sz="2400" i="1" dirty="0">
                <a:solidFill>
                  <a:prstClr val="black"/>
                </a:solidFill>
                <a:latin typeface="Georgia" panose="02040502050405020303" pitchFamily="18" charset="0"/>
              </a:rPr>
              <a:t>, B et C </a:t>
            </a:r>
            <a:r>
              <a:rPr lang="fr-BE" sz="2400" i="1" dirty="0" err="1">
                <a:solidFill>
                  <a:prstClr val="black"/>
                </a:solidFill>
                <a:latin typeface="Georgia" panose="02040502050405020303" pitchFamily="18" charset="0"/>
              </a:rPr>
              <a:t>c</a:t>
            </a:r>
            <a:r>
              <a:rPr lang="fr-BE" sz="2400" i="1" dirty="0">
                <a:solidFill>
                  <a:prstClr val="black"/>
                </a:solidFill>
                <a:latin typeface="Georgia" panose="02040502050405020303" pitchFamily="18" charset="0"/>
              </a:rPr>
              <a:t>. Irlande</a:t>
            </a:r>
            <a:r>
              <a:rPr lang="fr-BE" sz="2400" dirty="0">
                <a:solidFill>
                  <a:prstClr val="black"/>
                </a:solidFill>
                <a:latin typeface="Georgia" panose="02040502050405020303" pitchFamily="18" charset="0"/>
              </a:rPr>
              <a:t>, 16 décembre 2010, §§ 213 et 241 </a:t>
            </a:r>
          </a:p>
          <a:p>
            <a:pPr lvl="0" algn="just">
              <a:lnSpc>
                <a:spcPct val="150000"/>
              </a:lnSpc>
              <a:defRPr/>
            </a:pPr>
            <a:r>
              <a:rPr lang="fr-BE" sz="2400" i="1" dirty="0" smtClean="0">
                <a:solidFill>
                  <a:prstClr val="black"/>
                </a:solidFill>
                <a:latin typeface="Georgia" panose="02040502050405020303" pitchFamily="18" charset="0"/>
              </a:rPr>
              <a:t>Evans </a:t>
            </a:r>
            <a:r>
              <a:rPr lang="fr-BE" sz="2400" i="1" dirty="0">
                <a:solidFill>
                  <a:prstClr val="black"/>
                </a:solidFill>
                <a:latin typeface="Georgia" panose="02040502050405020303" pitchFamily="18" charset="0"/>
              </a:rPr>
              <a:t>c. Royaume-Uni</a:t>
            </a:r>
            <a:r>
              <a:rPr lang="fr-BE" sz="2400" dirty="0">
                <a:solidFill>
                  <a:prstClr val="black"/>
                </a:solidFill>
                <a:latin typeface="Georgia" panose="02040502050405020303" pitchFamily="18" charset="0"/>
              </a:rPr>
              <a:t>, 10 avril </a:t>
            </a:r>
            <a:r>
              <a:rPr lang="fr-BE" sz="2400" dirty="0" smtClean="0">
                <a:solidFill>
                  <a:prstClr val="black"/>
                </a:solidFill>
                <a:latin typeface="Georgia" panose="02040502050405020303" pitchFamily="18" charset="0"/>
              </a:rPr>
              <a:t>2007 </a:t>
            </a:r>
            <a:r>
              <a:rPr lang="fr-BE" sz="2400" dirty="0" smtClean="0">
                <a:solidFill>
                  <a:srgbClr val="0070C0"/>
                </a:solidFill>
                <a:latin typeface="Georgia" panose="02040502050405020303" pitchFamily="18" charset="0"/>
              </a:rPr>
              <a:t>* 264</a:t>
            </a:r>
          </a:p>
          <a:p>
            <a:pPr lvl="0" algn="just">
              <a:lnSpc>
                <a:spcPct val="150000"/>
              </a:lnSpc>
              <a:defRPr/>
            </a:pPr>
            <a:r>
              <a:rPr lang="fr-BE" sz="2400" i="1" dirty="0" err="1">
                <a:latin typeface="Georgia" panose="02040502050405020303" pitchFamily="18" charset="0"/>
              </a:rPr>
              <a:t>Dubská</a:t>
            </a:r>
            <a:r>
              <a:rPr lang="fr-BE" sz="2400" i="1" dirty="0">
                <a:latin typeface="Georgia" panose="02040502050405020303" pitchFamily="18" charset="0"/>
              </a:rPr>
              <a:t> et </a:t>
            </a:r>
            <a:r>
              <a:rPr lang="fr-BE" sz="2400" i="1" dirty="0" err="1">
                <a:latin typeface="Georgia" panose="02040502050405020303" pitchFamily="18" charset="0"/>
              </a:rPr>
              <a:t>Krejzová</a:t>
            </a:r>
            <a:r>
              <a:rPr lang="fr-BE" sz="2400" i="1" dirty="0">
                <a:latin typeface="Georgia" panose="02040502050405020303" pitchFamily="18" charset="0"/>
              </a:rPr>
              <a:t> c. République tchèque</a:t>
            </a:r>
            <a:r>
              <a:rPr lang="fr-BE" sz="2400" dirty="0">
                <a:latin typeface="Georgia" panose="02040502050405020303" pitchFamily="18" charset="0"/>
              </a:rPr>
              <a:t>, 15 novembre 2016</a:t>
            </a:r>
            <a:endParaRPr kumimoji="0" lang="fr-BE" sz="2400" b="1" u="none" strike="noStrike" kern="1200" cap="none" spc="0" normalizeH="0" baseline="0" noProof="0" dirty="0" smtClean="0">
              <a:ln>
                <a:noFill/>
              </a:ln>
              <a:solidFill>
                <a:srgbClr val="0070C0"/>
              </a:solidFill>
              <a:effectLst/>
              <a:uLnTx/>
              <a:uFillTx/>
              <a:latin typeface="Georgia" panose="02040502050405020303" pitchFamily="18" charset="0"/>
            </a:endParaRPr>
          </a:p>
        </p:txBody>
      </p:sp>
    </p:spTree>
    <p:extLst>
      <p:ext uri="{BB962C8B-B14F-4D97-AF65-F5344CB8AC3E}">
        <p14:creationId xmlns:p14="http://schemas.microsoft.com/office/powerpoint/2010/main" val="39942517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2400" b="1" dirty="0" smtClean="0">
                <a:solidFill>
                  <a:prstClr val="black"/>
                </a:solidFill>
                <a:latin typeface="Georgia" panose="02040502050405020303" pitchFamily="18" charset="0"/>
              </a:rPr>
              <a:t>Droit à un environnement sain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defRPr/>
            </a:pPr>
            <a:r>
              <a:rPr lang="fr-BE" sz="2400" i="1" dirty="0" smtClean="0">
                <a:latin typeface="Georgia" panose="02040502050405020303" pitchFamily="18" charset="0"/>
              </a:rPr>
              <a:t>Lopez </a:t>
            </a:r>
            <a:r>
              <a:rPr lang="fr-BE" sz="2400" i="1" dirty="0" err="1">
                <a:latin typeface="Georgia" panose="02040502050405020303" pitchFamily="18" charset="0"/>
              </a:rPr>
              <a:t>Ostra</a:t>
            </a:r>
            <a:r>
              <a:rPr lang="fr-BE" sz="2400" i="1" dirty="0">
                <a:latin typeface="Georgia" panose="02040502050405020303" pitchFamily="18" charset="0"/>
              </a:rPr>
              <a:t> c. Espagne</a:t>
            </a:r>
            <a:r>
              <a:rPr lang="fr-BE" sz="2400" dirty="0">
                <a:latin typeface="Georgia" panose="02040502050405020303" pitchFamily="18" charset="0"/>
              </a:rPr>
              <a:t>, 9 décembre 1994, § </a:t>
            </a:r>
            <a:r>
              <a:rPr lang="fr-BE" sz="2400" dirty="0" smtClean="0">
                <a:latin typeface="Georgia" panose="02040502050405020303" pitchFamily="18" charset="0"/>
              </a:rPr>
              <a:t>51 </a:t>
            </a:r>
            <a:r>
              <a:rPr lang="fr-BE" sz="2400" dirty="0" smtClean="0">
                <a:solidFill>
                  <a:srgbClr val="0070C0"/>
                </a:solidFill>
                <a:latin typeface="Georgia" panose="02040502050405020303" pitchFamily="18" charset="0"/>
              </a:rPr>
              <a:t>* 238 </a:t>
            </a:r>
            <a:endParaRPr kumimoji="0" lang="fr-BE" sz="2400" i="0" u="none" strike="noStrike" kern="1200" cap="none" spc="0" normalizeH="0" baseline="0" noProof="0" dirty="0" smtClean="0">
              <a:ln>
                <a:noFill/>
              </a:ln>
              <a:solidFill>
                <a:srgbClr val="0070C0"/>
              </a:solidFill>
              <a:effectLst/>
              <a:uLnTx/>
              <a:uFillTx/>
              <a:latin typeface="Georgia" panose="02040502050405020303" pitchFamily="18" charset="0"/>
            </a:endParaRPr>
          </a:p>
        </p:txBody>
      </p:sp>
    </p:spTree>
    <p:extLst>
      <p:ext uri="{BB962C8B-B14F-4D97-AF65-F5344CB8AC3E}">
        <p14:creationId xmlns:p14="http://schemas.microsoft.com/office/powerpoint/2010/main" val="174382071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43088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2400" b="1" dirty="0" smtClean="0">
                <a:solidFill>
                  <a:prstClr val="black"/>
                </a:solidFill>
                <a:latin typeface="Georgia" panose="02040502050405020303" pitchFamily="18" charset="0"/>
              </a:rPr>
              <a:t>Vie familiale/ </a:t>
            </a:r>
            <a:r>
              <a:rPr lang="fr-BE" sz="2400" b="1" dirty="0" smtClean="0">
                <a:solidFill>
                  <a:srgbClr val="0070C0"/>
                </a:solidFill>
                <a:latin typeface="Georgia" panose="02040502050405020303" pitchFamily="18" charset="0"/>
              </a:rPr>
              <a:t>droit au mariage</a:t>
            </a:r>
            <a:endParaRPr lang="fr-BE" sz="2400" b="1" dirty="0" smtClean="0">
              <a:solidFill>
                <a:prstClr val="black"/>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defRPr/>
            </a:pPr>
            <a:r>
              <a:rPr lang="fr-BE" sz="2400" i="1" dirty="0" err="1">
                <a:latin typeface="Georgia" panose="02040502050405020303" pitchFamily="18" charset="0"/>
              </a:rPr>
              <a:t>G</a:t>
            </a:r>
            <a:r>
              <a:rPr lang="fr-BE" sz="2400" i="1" dirty="0" err="1" smtClean="0">
                <a:latin typeface="Georgia" panose="02040502050405020303" pitchFamily="18" charset="0"/>
              </a:rPr>
              <a:t>oodwin</a:t>
            </a:r>
            <a:r>
              <a:rPr lang="fr-BE" sz="2400" i="1" dirty="0" smtClean="0">
                <a:latin typeface="Georgia" panose="02040502050405020303" pitchFamily="18" charset="0"/>
              </a:rPr>
              <a:t> </a:t>
            </a:r>
            <a:r>
              <a:rPr lang="fr-BE" sz="2400" i="1" dirty="0">
                <a:latin typeface="Georgia" panose="02040502050405020303" pitchFamily="18" charset="0"/>
              </a:rPr>
              <a:t>c. Royaume-Uni</a:t>
            </a:r>
            <a:r>
              <a:rPr lang="fr-BE" sz="2400" dirty="0">
                <a:latin typeface="Georgia" panose="02040502050405020303" pitchFamily="18" charset="0"/>
              </a:rPr>
              <a:t>, 11 juillet 2002 </a:t>
            </a:r>
          </a:p>
          <a:p>
            <a:pPr lvl="0">
              <a:lnSpc>
                <a:spcPct val="150000"/>
              </a:lnSpc>
              <a:defRPr/>
            </a:pPr>
            <a:r>
              <a:rPr lang="fr-BE" sz="2400" i="1" dirty="0" err="1" smtClean="0">
                <a:latin typeface="Georgia" panose="02040502050405020303" pitchFamily="18" charset="0"/>
              </a:rPr>
              <a:t>Schalk</a:t>
            </a:r>
            <a:r>
              <a:rPr lang="fr-BE" sz="2400" i="1" dirty="0" smtClean="0">
                <a:latin typeface="Georgia" panose="02040502050405020303" pitchFamily="18" charset="0"/>
              </a:rPr>
              <a:t> </a:t>
            </a:r>
            <a:r>
              <a:rPr lang="fr-BE" sz="2400" i="1" dirty="0">
                <a:latin typeface="Georgia" panose="02040502050405020303" pitchFamily="18" charset="0"/>
              </a:rPr>
              <a:t>et </a:t>
            </a:r>
            <a:r>
              <a:rPr lang="fr-BE" sz="2400" i="1" dirty="0" err="1">
                <a:latin typeface="Georgia" panose="02040502050405020303" pitchFamily="18" charset="0"/>
              </a:rPr>
              <a:t>Kopf</a:t>
            </a:r>
            <a:r>
              <a:rPr lang="fr-BE" sz="2400" i="1" dirty="0">
                <a:latin typeface="Georgia" panose="02040502050405020303" pitchFamily="18" charset="0"/>
              </a:rPr>
              <a:t> c. Autriche</a:t>
            </a:r>
            <a:r>
              <a:rPr lang="fr-BE" sz="2400" dirty="0">
                <a:latin typeface="Georgia" panose="02040502050405020303" pitchFamily="18" charset="0"/>
              </a:rPr>
              <a:t>, 24 juin </a:t>
            </a:r>
            <a:r>
              <a:rPr lang="fr-BE" sz="2400" dirty="0" smtClean="0">
                <a:latin typeface="Georgia" panose="02040502050405020303" pitchFamily="18" charset="0"/>
              </a:rPr>
              <a:t>2010 </a:t>
            </a:r>
            <a:r>
              <a:rPr lang="fr-BE" sz="2400" dirty="0" smtClean="0">
                <a:solidFill>
                  <a:srgbClr val="0070C0"/>
                </a:solidFill>
                <a:latin typeface="Georgia" panose="02040502050405020303" pitchFamily="18" charset="0"/>
              </a:rPr>
              <a:t>* 276</a:t>
            </a:r>
            <a:endParaRPr lang="fr-BE" sz="2400" dirty="0">
              <a:solidFill>
                <a:srgbClr val="0070C0"/>
              </a:solidFill>
              <a:latin typeface="Georgia" panose="02040502050405020303" pitchFamily="18" charset="0"/>
            </a:endParaRPr>
          </a:p>
          <a:p>
            <a:pPr lvl="0">
              <a:lnSpc>
                <a:spcPct val="150000"/>
              </a:lnSpc>
              <a:defRPr/>
            </a:pPr>
            <a:r>
              <a:rPr lang="fr-BE" sz="2400" i="1" dirty="0" smtClean="0">
                <a:latin typeface="Georgia" panose="02040502050405020303" pitchFamily="18" charset="0"/>
              </a:rPr>
              <a:t>F</a:t>
            </a:r>
            <a:r>
              <a:rPr lang="fr-BE" sz="2400" i="1" dirty="0">
                <a:latin typeface="Georgia" panose="02040502050405020303" pitchFamily="18" charset="0"/>
              </a:rPr>
              <a:t>. c. Suisse</a:t>
            </a:r>
            <a:r>
              <a:rPr lang="fr-BE" sz="2400" dirty="0">
                <a:latin typeface="Georgia" panose="02040502050405020303" pitchFamily="18" charset="0"/>
              </a:rPr>
              <a:t>, 18 décembre 1987 </a:t>
            </a:r>
          </a:p>
          <a:p>
            <a:pPr lvl="0">
              <a:lnSpc>
                <a:spcPct val="150000"/>
              </a:lnSpc>
              <a:defRPr/>
            </a:pPr>
            <a:r>
              <a:rPr lang="fr-BE" sz="2400" i="1" dirty="0" smtClean="0">
                <a:latin typeface="Georgia" panose="02040502050405020303" pitchFamily="18" charset="0"/>
              </a:rPr>
              <a:t>Johnston </a:t>
            </a:r>
            <a:r>
              <a:rPr lang="fr-BE" sz="2400" i="1" dirty="0">
                <a:latin typeface="Georgia" panose="02040502050405020303" pitchFamily="18" charset="0"/>
              </a:rPr>
              <a:t>et autres c. Irlande</a:t>
            </a:r>
            <a:r>
              <a:rPr lang="fr-BE" sz="2400" dirty="0">
                <a:latin typeface="Georgia" panose="02040502050405020303" pitchFamily="18" charset="0"/>
              </a:rPr>
              <a:t>, 18 décembre </a:t>
            </a:r>
            <a:r>
              <a:rPr lang="fr-BE" sz="2400" dirty="0" smtClean="0">
                <a:latin typeface="Georgia" panose="02040502050405020303" pitchFamily="18" charset="0"/>
              </a:rPr>
              <a:t>1986 </a:t>
            </a:r>
            <a:r>
              <a:rPr lang="fr-BE" sz="2400" dirty="0" smtClean="0">
                <a:solidFill>
                  <a:srgbClr val="0070C0"/>
                </a:solidFill>
                <a:latin typeface="Georgia" panose="02040502050405020303" pitchFamily="18" charset="0"/>
              </a:rPr>
              <a:t>* 221</a:t>
            </a:r>
            <a:endParaRPr lang="fr-BE" sz="2400" dirty="0">
              <a:solidFill>
                <a:srgbClr val="0070C0"/>
              </a:solidFill>
              <a:latin typeface="Georgia" panose="02040502050405020303" pitchFamily="18" charset="0"/>
            </a:endParaRPr>
          </a:p>
          <a:p>
            <a:pPr lvl="0">
              <a:lnSpc>
                <a:spcPct val="150000"/>
              </a:lnSpc>
              <a:defRPr/>
            </a:pPr>
            <a:r>
              <a:rPr lang="fr-BE" sz="2400" i="1" dirty="0" err="1" smtClean="0">
                <a:latin typeface="Georgia" panose="02040502050405020303" pitchFamily="18" charset="0"/>
              </a:rPr>
              <a:t>Airey</a:t>
            </a:r>
            <a:r>
              <a:rPr lang="fr-BE" sz="2400" i="1" dirty="0" smtClean="0">
                <a:latin typeface="Georgia" panose="02040502050405020303" pitchFamily="18" charset="0"/>
              </a:rPr>
              <a:t> </a:t>
            </a:r>
            <a:r>
              <a:rPr lang="fr-BE" sz="2400" i="1" dirty="0">
                <a:latin typeface="Georgia" panose="02040502050405020303" pitchFamily="18" charset="0"/>
              </a:rPr>
              <a:t>c. Irlande</a:t>
            </a:r>
            <a:r>
              <a:rPr lang="fr-BE" sz="2400" dirty="0">
                <a:latin typeface="Georgia" panose="02040502050405020303" pitchFamily="18" charset="0"/>
              </a:rPr>
              <a:t>, 9 octobre 1979, § </a:t>
            </a:r>
            <a:r>
              <a:rPr lang="fr-BE" sz="2400" dirty="0" smtClean="0">
                <a:latin typeface="Georgia" panose="02040502050405020303" pitchFamily="18" charset="0"/>
              </a:rPr>
              <a:t>33 </a:t>
            </a:r>
            <a:r>
              <a:rPr lang="fr-BE" sz="2400" dirty="0" smtClean="0">
                <a:solidFill>
                  <a:srgbClr val="0070C0"/>
                </a:solidFill>
                <a:latin typeface="Georgia" panose="02040502050405020303" pitchFamily="18" charset="0"/>
              </a:rPr>
              <a:t>* 164</a:t>
            </a:r>
            <a:endParaRPr kumimoji="0" lang="fr-BE" sz="2400" i="0" u="none" strike="noStrike" kern="1200" cap="none" spc="0" normalizeH="0" baseline="0" noProof="0" dirty="0" smtClean="0">
              <a:ln>
                <a:noFill/>
              </a:ln>
              <a:solidFill>
                <a:srgbClr val="0070C0"/>
              </a:solidFill>
              <a:effectLst/>
              <a:uLnTx/>
              <a:uFillTx/>
              <a:latin typeface="Georgia" panose="02040502050405020303" pitchFamily="18" charset="0"/>
            </a:endParaRPr>
          </a:p>
        </p:txBody>
      </p:sp>
    </p:spTree>
    <p:extLst>
      <p:ext uri="{BB962C8B-B14F-4D97-AF65-F5344CB8AC3E}">
        <p14:creationId xmlns:p14="http://schemas.microsoft.com/office/powerpoint/2010/main" val="176064371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43088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2400" b="1" dirty="0" smtClean="0">
                <a:solidFill>
                  <a:prstClr val="black"/>
                </a:solidFill>
                <a:latin typeface="Georgia" panose="02040502050405020303" pitchFamily="18" charset="0"/>
              </a:rPr>
              <a:t>Vie familiale/ </a:t>
            </a:r>
            <a:r>
              <a:rPr lang="fr-BE" sz="2400" b="1" dirty="0" smtClean="0">
                <a:solidFill>
                  <a:srgbClr val="0070C0"/>
                </a:solidFill>
                <a:latin typeface="Georgia" panose="02040502050405020303" pitchFamily="18" charset="0"/>
              </a:rPr>
              <a:t>généralités</a:t>
            </a:r>
            <a:endParaRPr lang="fr-BE" sz="2400" b="1" dirty="0" smtClean="0">
              <a:solidFill>
                <a:prstClr val="black"/>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i="1" dirty="0" err="1">
                <a:latin typeface="Georgia" panose="02040502050405020303" pitchFamily="18" charset="0"/>
              </a:rPr>
              <a:t>Marckx</a:t>
            </a:r>
            <a:r>
              <a:rPr lang="fr-BE" sz="2400" i="1" dirty="0">
                <a:latin typeface="Georgia" panose="02040502050405020303" pitchFamily="18" charset="0"/>
              </a:rPr>
              <a:t> c. Belgique</a:t>
            </a:r>
            <a:r>
              <a:rPr lang="fr-BE" sz="2400" dirty="0">
                <a:latin typeface="Georgia" panose="02040502050405020303" pitchFamily="18" charset="0"/>
              </a:rPr>
              <a:t>, 13 juin 1979</a:t>
            </a:r>
          </a:p>
          <a:p>
            <a:pPr lvl="0">
              <a:lnSpc>
                <a:spcPct val="150000"/>
              </a:lnSpc>
            </a:pPr>
            <a:r>
              <a:rPr lang="fr-BE" sz="2400" i="1" dirty="0" err="1" smtClean="0">
                <a:latin typeface="Georgia" panose="02040502050405020303" pitchFamily="18" charset="0"/>
              </a:rPr>
              <a:t>Schalk</a:t>
            </a:r>
            <a:r>
              <a:rPr lang="fr-BE" sz="2400" i="1" dirty="0" smtClean="0">
                <a:latin typeface="Georgia" panose="02040502050405020303" pitchFamily="18" charset="0"/>
              </a:rPr>
              <a:t> </a:t>
            </a:r>
            <a:r>
              <a:rPr lang="fr-BE" sz="2400" i="1" dirty="0">
                <a:latin typeface="Georgia" panose="02040502050405020303" pitchFamily="18" charset="0"/>
              </a:rPr>
              <a:t>et </a:t>
            </a:r>
            <a:r>
              <a:rPr lang="fr-BE" sz="2400" i="1" dirty="0" err="1">
                <a:latin typeface="Georgia" panose="02040502050405020303" pitchFamily="18" charset="0"/>
              </a:rPr>
              <a:t>Kopf</a:t>
            </a:r>
            <a:r>
              <a:rPr lang="fr-BE" sz="2400" i="1" dirty="0">
                <a:latin typeface="Georgia" panose="02040502050405020303" pitchFamily="18" charset="0"/>
              </a:rPr>
              <a:t> c. Autriche</a:t>
            </a:r>
            <a:r>
              <a:rPr lang="fr-BE" sz="2400" dirty="0">
                <a:latin typeface="Georgia" panose="02040502050405020303" pitchFamily="18" charset="0"/>
              </a:rPr>
              <a:t>, 24 juin 2010, §§ </a:t>
            </a:r>
            <a:r>
              <a:rPr lang="fr-BE" sz="2400" dirty="0" smtClean="0">
                <a:latin typeface="Georgia" panose="02040502050405020303" pitchFamily="18" charset="0"/>
              </a:rPr>
              <a:t>93-94 </a:t>
            </a:r>
            <a:r>
              <a:rPr lang="fr-BE" sz="2400" dirty="0" smtClean="0">
                <a:solidFill>
                  <a:srgbClr val="0070C0"/>
                </a:solidFill>
                <a:latin typeface="Georgia" panose="02040502050405020303" pitchFamily="18" charset="0"/>
              </a:rPr>
              <a:t>* 276</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Lavents</a:t>
            </a:r>
            <a:r>
              <a:rPr lang="fr-BE" sz="2400" i="1" dirty="0" smtClean="0">
                <a:latin typeface="Georgia" panose="02040502050405020303" pitchFamily="18" charset="0"/>
              </a:rPr>
              <a:t> </a:t>
            </a:r>
            <a:r>
              <a:rPr lang="fr-BE" sz="2400" i="1" dirty="0">
                <a:latin typeface="Georgia" panose="02040502050405020303" pitchFamily="18" charset="0"/>
              </a:rPr>
              <a:t>c. Lettonie</a:t>
            </a:r>
            <a:r>
              <a:rPr lang="fr-BE" sz="2400" dirty="0">
                <a:latin typeface="Georgia" panose="02040502050405020303" pitchFamily="18" charset="0"/>
              </a:rPr>
              <a:t>, 28 novembre 2002, § 141</a:t>
            </a:r>
          </a:p>
          <a:p>
            <a:pPr lvl="0">
              <a:lnSpc>
                <a:spcPct val="150000"/>
              </a:lnSpc>
            </a:pPr>
            <a:r>
              <a:rPr lang="fr-BE" sz="2400" i="1" dirty="0" smtClean="0">
                <a:latin typeface="Georgia" panose="02040502050405020303" pitchFamily="18" charset="0"/>
              </a:rPr>
              <a:t>X</a:t>
            </a:r>
            <a:r>
              <a:rPr lang="fr-BE" sz="2400" i="1" dirty="0">
                <a:latin typeface="Georgia" panose="02040502050405020303" pitchFamily="18" charset="0"/>
              </a:rPr>
              <a:t>, Y et Z c. Royaume-Uni</a:t>
            </a:r>
            <a:r>
              <a:rPr lang="fr-BE" sz="2400" dirty="0">
                <a:latin typeface="Georgia" panose="02040502050405020303" pitchFamily="18" charset="0"/>
              </a:rPr>
              <a:t>, 22 avril 1997</a:t>
            </a:r>
          </a:p>
          <a:p>
            <a:pPr lvl="0">
              <a:lnSpc>
                <a:spcPct val="150000"/>
              </a:lnSpc>
            </a:pPr>
            <a:r>
              <a:rPr lang="fr-BE" sz="2400" i="1" dirty="0" err="1" smtClean="0">
                <a:latin typeface="Georgia" panose="02040502050405020303" pitchFamily="18" charset="0"/>
              </a:rPr>
              <a:t>Ahrens</a:t>
            </a:r>
            <a:r>
              <a:rPr lang="fr-BE" sz="2400" i="1" dirty="0" smtClean="0">
                <a:latin typeface="Georgia" panose="02040502050405020303" pitchFamily="18" charset="0"/>
              </a:rPr>
              <a:t> </a:t>
            </a:r>
            <a:r>
              <a:rPr lang="fr-BE" sz="2400" i="1" dirty="0">
                <a:latin typeface="Georgia" panose="02040502050405020303" pitchFamily="18" charset="0"/>
              </a:rPr>
              <a:t>c. Allemagne</a:t>
            </a:r>
            <a:r>
              <a:rPr lang="fr-BE" sz="2400" dirty="0">
                <a:latin typeface="Georgia" panose="02040502050405020303" pitchFamily="18" charset="0"/>
              </a:rPr>
              <a:t>, 22 mars 2012</a:t>
            </a:r>
          </a:p>
        </p:txBody>
      </p:sp>
    </p:spTree>
    <p:extLst>
      <p:ext uri="{BB962C8B-B14F-4D97-AF65-F5344CB8AC3E}">
        <p14:creationId xmlns:p14="http://schemas.microsoft.com/office/powerpoint/2010/main" val="3108647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53268" y="122663"/>
            <a:ext cx="9021337" cy="6370975"/>
          </a:xfrm>
          <a:prstGeom prst="rect">
            <a:avLst/>
          </a:prstGeom>
          <a:noFill/>
        </p:spPr>
        <p:txBody>
          <a:bodyPr wrap="square" rtlCol="0">
            <a:spAutoFit/>
          </a:bodyPr>
          <a:lstStyle/>
          <a:p>
            <a:endParaRPr lang="fr-BE" dirty="0" smtClean="0"/>
          </a:p>
          <a:p>
            <a:endParaRPr lang="fr-BE" dirty="0"/>
          </a:p>
          <a:p>
            <a:endParaRPr lang="fr-BE" dirty="0" smtClean="0"/>
          </a:p>
          <a:p>
            <a:r>
              <a:rPr lang="fr-BE" sz="2400" dirty="0" smtClean="0">
                <a:latin typeface="Georgia" panose="02040502050405020303" pitchFamily="18" charset="0"/>
              </a:rPr>
              <a:t>Sophocle, </a:t>
            </a:r>
            <a:r>
              <a:rPr lang="fr-BE" sz="2400" i="1" dirty="0" smtClean="0">
                <a:latin typeface="Georgia" panose="02040502050405020303" pitchFamily="18" charset="0"/>
              </a:rPr>
              <a:t>Antigone</a:t>
            </a:r>
            <a:r>
              <a:rPr lang="fr-BE" sz="2400" dirty="0" smtClean="0">
                <a:latin typeface="Georgia" panose="02040502050405020303" pitchFamily="18" charset="0"/>
              </a:rPr>
              <a:t>, 441 av. J.-C. :</a:t>
            </a:r>
          </a:p>
          <a:p>
            <a:endParaRPr lang="fr-BE" sz="2400" dirty="0">
              <a:latin typeface="Georgia" panose="02040502050405020303" pitchFamily="18" charset="0"/>
            </a:endParaRPr>
          </a:p>
          <a:p>
            <a:r>
              <a:rPr lang="fr-FR" sz="2400" dirty="0">
                <a:latin typeface="Georgia" panose="02040502050405020303" pitchFamily="18" charset="0"/>
              </a:rPr>
              <a:t>Créon : « Et ainsi tu as osé passer outre à mes lois ? »</a:t>
            </a:r>
            <a:endParaRPr lang="fr-BE" sz="2400" dirty="0">
              <a:latin typeface="Georgia" panose="02040502050405020303" pitchFamily="18" charset="0"/>
            </a:endParaRPr>
          </a:p>
          <a:p>
            <a:r>
              <a:rPr lang="fr-FR" sz="2400" dirty="0">
                <a:latin typeface="Georgia" panose="02040502050405020303" pitchFamily="18" charset="0"/>
              </a:rPr>
              <a:t> </a:t>
            </a:r>
            <a:endParaRPr lang="fr-BE" sz="2400" dirty="0">
              <a:latin typeface="Georgia" panose="02040502050405020303" pitchFamily="18" charset="0"/>
            </a:endParaRPr>
          </a:p>
          <a:p>
            <a:r>
              <a:rPr lang="fr-FR" sz="2400" dirty="0">
                <a:latin typeface="Georgia" panose="02040502050405020303" pitchFamily="18" charset="0"/>
              </a:rPr>
              <a:t>Antigone : « Oui, car ce n’est pas Zeus qui les a proclamées, ni la justice qui habite avec les dieux d’en bas ; ni lui ni elles ne les ont établies chez les hommes. Je ne pense pas que tes décrets soient assez forts pour que toi, mortel, tu puisses passer outre aux lois non écrites et immuables des dieux. Elles n’existent d’aujourd’hui ni d’hier, mais de toujours ; personne ne sait quand elles sont apparues ».</a:t>
            </a:r>
            <a:endParaRPr lang="fr-BE" sz="2400" dirty="0">
              <a:latin typeface="Georgia" panose="02040502050405020303" pitchFamily="18" charset="0"/>
            </a:endParaRPr>
          </a:p>
          <a:p>
            <a:endParaRPr lang="fr-BE" dirty="0" smtClean="0"/>
          </a:p>
          <a:p>
            <a:endParaRPr lang="fr-BE" dirty="0"/>
          </a:p>
          <a:p>
            <a:endParaRPr lang="fr-BE" dirty="0" smtClean="0"/>
          </a:p>
          <a:p>
            <a:endParaRPr lang="fr-BE" dirty="0"/>
          </a:p>
          <a:p>
            <a:endParaRPr lang="fr-BE" dirty="0"/>
          </a:p>
        </p:txBody>
      </p:sp>
    </p:spTree>
    <p:extLst>
      <p:ext uri="{BB962C8B-B14F-4D97-AF65-F5344CB8AC3E}">
        <p14:creationId xmlns:p14="http://schemas.microsoft.com/office/powerpoint/2010/main" val="69150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2400" b="1" dirty="0" smtClean="0">
                <a:solidFill>
                  <a:prstClr val="black"/>
                </a:solidFill>
                <a:latin typeface="Georgia" panose="02040502050405020303" pitchFamily="18" charset="0"/>
              </a:rPr>
              <a:t>Vie familiale/ </a:t>
            </a:r>
            <a:r>
              <a:rPr lang="fr-BE" sz="2400" b="1" dirty="0" smtClean="0">
                <a:solidFill>
                  <a:srgbClr val="0070C0"/>
                </a:solidFill>
                <a:latin typeface="Georgia" panose="02040502050405020303" pitchFamily="18" charset="0"/>
              </a:rPr>
              <a:t>relations entre parents et enfants</a:t>
            </a:r>
            <a:endParaRPr lang="fr-BE" sz="2400" b="1" dirty="0" smtClean="0">
              <a:solidFill>
                <a:prstClr val="black"/>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ndParaRPr>
          </a:p>
          <a:p>
            <a:pPr lvl="0">
              <a:lnSpc>
                <a:spcPct val="150000"/>
              </a:lnSpc>
            </a:pPr>
            <a:r>
              <a:rPr lang="fr-BE" sz="2400" i="1" dirty="0" err="1">
                <a:latin typeface="Georgia" panose="02040502050405020303" pitchFamily="18" charset="0"/>
              </a:rPr>
              <a:t>Olsson</a:t>
            </a:r>
            <a:r>
              <a:rPr lang="fr-BE" sz="2400" i="1" dirty="0">
                <a:latin typeface="Georgia" panose="02040502050405020303" pitchFamily="18" charset="0"/>
              </a:rPr>
              <a:t> c. Suède</a:t>
            </a:r>
            <a:r>
              <a:rPr lang="fr-BE" sz="2400" dirty="0">
                <a:latin typeface="Georgia" panose="02040502050405020303" pitchFamily="18" charset="0"/>
              </a:rPr>
              <a:t>, 24 mars 1988, § 59</a:t>
            </a:r>
          </a:p>
        </p:txBody>
      </p:sp>
    </p:spTree>
    <p:extLst>
      <p:ext uri="{BB962C8B-B14F-4D97-AF65-F5344CB8AC3E}">
        <p14:creationId xmlns:p14="http://schemas.microsoft.com/office/powerpoint/2010/main" val="291837736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2400" b="1" dirty="0" smtClean="0">
                <a:solidFill>
                  <a:prstClr val="black"/>
                </a:solidFill>
                <a:latin typeface="Georgia" panose="02040502050405020303" pitchFamily="18" charset="0"/>
              </a:rPr>
              <a:t>Vie familiale/ </a:t>
            </a:r>
            <a:r>
              <a:rPr lang="fr-BE" sz="2400" b="1" dirty="0" smtClean="0">
                <a:solidFill>
                  <a:srgbClr val="0070C0"/>
                </a:solidFill>
                <a:latin typeface="Georgia" panose="02040502050405020303" pitchFamily="18" charset="0"/>
              </a:rPr>
              <a:t>droit de séjour des étrangers</a:t>
            </a:r>
            <a:endParaRPr lang="fr-BE" sz="2400" b="1" dirty="0" smtClean="0">
              <a:solidFill>
                <a:prstClr val="black"/>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ndParaRPr>
          </a:p>
          <a:p>
            <a:pPr lvl="0">
              <a:lnSpc>
                <a:spcPct val="150000"/>
              </a:lnSpc>
            </a:pPr>
            <a:r>
              <a:rPr lang="fr-BE" sz="2400" i="1" dirty="0" err="1">
                <a:latin typeface="Georgia" panose="02040502050405020303" pitchFamily="18" charset="0"/>
              </a:rPr>
              <a:t>Moustaquim</a:t>
            </a:r>
            <a:r>
              <a:rPr lang="fr-BE" sz="2400" i="1" dirty="0">
                <a:latin typeface="Georgia" panose="02040502050405020303" pitchFamily="18" charset="0"/>
              </a:rPr>
              <a:t> c. Belgique</a:t>
            </a:r>
            <a:r>
              <a:rPr lang="fr-BE" sz="2400" dirty="0">
                <a:latin typeface="Georgia" panose="02040502050405020303" pitchFamily="18" charset="0"/>
              </a:rPr>
              <a:t>, 18 février 1991</a:t>
            </a:r>
          </a:p>
          <a:p>
            <a:pPr lvl="0">
              <a:lnSpc>
                <a:spcPct val="150000"/>
              </a:lnSpc>
            </a:pPr>
            <a:r>
              <a:rPr lang="fr-BE" sz="2400" i="1" dirty="0" err="1" smtClean="0">
                <a:latin typeface="Georgia" panose="02040502050405020303" pitchFamily="18" charset="0"/>
              </a:rPr>
              <a:t>Boultif</a:t>
            </a:r>
            <a:r>
              <a:rPr lang="fr-BE" sz="2400" i="1" dirty="0" smtClean="0">
                <a:latin typeface="Georgia" panose="02040502050405020303" pitchFamily="18" charset="0"/>
              </a:rPr>
              <a:t> </a:t>
            </a:r>
            <a:r>
              <a:rPr lang="fr-BE" sz="2400" i="1" dirty="0">
                <a:latin typeface="Georgia" panose="02040502050405020303" pitchFamily="18" charset="0"/>
              </a:rPr>
              <a:t>c. Suisse</a:t>
            </a:r>
            <a:r>
              <a:rPr lang="fr-BE" sz="2400" dirty="0">
                <a:latin typeface="Georgia" panose="02040502050405020303" pitchFamily="18" charset="0"/>
              </a:rPr>
              <a:t>, 2 août 2001, § 48</a:t>
            </a:r>
          </a:p>
          <a:p>
            <a:pPr lvl="0">
              <a:lnSpc>
                <a:spcPct val="150000"/>
              </a:lnSpc>
            </a:pPr>
            <a:r>
              <a:rPr lang="fr-BE" sz="2400" i="1" dirty="0" err="1" smtClean="0">
                <a:latin typeface="Georgia" panose="02040502050405020303" pitchFamily="18" charset="0"/>
              </a:rPr>
              <a:t>Üner</a:t>
            </a:r>
            <a:r>
              <a:rPr lang="fr-BE" sz="2400" i="1" dirty="0" smtClean="0">
                <a:latin typeface="Georgia" panose="02040502050405020303" pitchFamily="18" charset="0"/>
              </a:rPr>
              <a:t> </a:t>
            </a:r>
            <a:r>
              <a:rPr lang="fr-BE" sz="2400" i="1" dirty="0">
                <a:latin typeface="Georgia" panose="02040502050405020303" pitchFamily="18" charset="0"/>
              </a:rPr>
              <a:t>c. Pays-Bas</a:t>
            </a:r>
            <a:r>
              <a:rPr lang="fr-BE" sz="2400" dirty="0">
                <a:latin typeface="Georgia" panose="02040502050405020303" pitchFamily="18" charset="0"/>
              </a:rPr>
              <a:t>, 18 octobre </a:t>
            </a:r>
            <a:r>
              <a:rPr lang="fr-BE" sz="2400" dirty="0" smtClean="0">
                <a:latin typeface="Georgia" panose="02040502050405020303" pitchFamily="18" charset="0"/>
              </a:rPr>
              <a:t>2006 </a:t>
            </a:r>
            <a:r>
              <a:rPr lang="fr-BE" sz="2400" dirty="0" smtClean="0">
                <a:solidFill>
                  <a:srgbClr val="0070C0"/>
                </a:solidFill>
                <a:latin typeface="Georgia" panose="02040502050405020303" pitchFamily="18" charset="0"/>
              </a:rPr>
              <a:t>* 258</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Abdulaziz</a:t>
            </a:r>
            <a:r>
              <a:rPr lang="fr-BE" sz="2400" i="1" dirty="0">
                <a:latin typeface="Georgia" panose="02040502050405020303" pitchFamily="18" charset="0"/>
              </a:rPr>
              <a:t>, Cabales et </a:t>
            </a:r>
            <a:r>
              <a:rPr lang="fr-BE" sz="2400" i="1" dirty="0" err="1">
                <a:latin typeface="Georgia" panose="02040502050405020303" pitchFamily="18" charset="0"/>
              </a:rPr>
              <a:t>Balkandali</a:t>
            </a:r>
            <a:r>
              <a:rPr lang="fr-BE" sz="2400" i="1" dirty="0">
                <a:latin typeface="Georgia" panose="02040502050405020303" pitchFamily="18" charset="0"/>
              </a:rPr>
              <a:t> c. Royaume-Uni</a:t>
            </a:r>
            <a:r>
              <a:rPr lang="fr-BE" sz="2400" dirty="0">
                <a:latin typeface="Georgia" panose="02040502050405020303" pitchFamily="18" charset="0"/>
              </a:rPr>
              <a:t>, 28 mai 1985</a:t>
            </a:r>
          </a:p>
        </p:txBody>
      </p:sp>
    </p:spTree>
    <p:extLst>
      <p:ext uri="{BB962C8B-B14F-4D97-AF65-F5344CB8AC3E}">
        <p14:creationId xmlns:p14="http://schemas.microsoft.com/office/powerpoint/2010/main" val="285409475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2400" b="1" dirty="0" smtClean="0">
                <a:solidFill>
                  <a:prstClr val="black"/>
                </a:solidFill>
                <a:latin typeface="Georgia" panose="02040502050405020303" pitchFamily="18" charset="0"/>
              </a:rPr>
              <a:t>Plus-value du droit interne belge?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ndParaRPr>
          </a:p>
          <a:p>
            <a:pPr lvl="0">
              <a:lnSpc>
                <a:spcPct val="150000"/>
              </a:lnSpc>
            </a:pPr>
            <a:r>
              <a:rPr lang="fr-BE" sz="2400" dirty="0">
                <a:latin typeface="Georgia" panose="02040502050405020303" pitchFamily="18" charset="0"/>
              </a:rPr>
              <a:t>C.A., arrêt n° 50/2003 du 30 avril 2003, considérant </a:t>
            </a:r>
            <a:r>
              <a:rPr lang="fr-BE" sz="2400" dirty="0" smtClean="0">
                <a:latin typeface="Georgia" panose="02040502050405020303" pitchFamily="18" charset="0"/>
              </a:rPr>
              <a:t>B.8.3</a:t>
            </a:r>
            <a:endParaRPr lang="fr-BE" sz="2400" dirty="0">
              <a:latin typeface="Georgia" panose="02040502050405020303" pitchFamily="18" charset="0"/>
            </a:endParaRPr>
          </a:p>
          <a:p>
            <a:pPr lvl="0">
              <a:lnSpc>
                <a:spcPct val="150000"/>
              </a:lnSpc>
            </a:pPr>
            <a:r>
              <a:rPr lang="fr-BE" sz="2400" dirty="0" err="1">
                <a:latin typeface="Georgia" panose="02040502050405020303" pitchFamily="18" charset="0"/>
              </a:rPr>
              <a:t>Cass</a:t>
            </a:r>
            <a:r>
              <a:rPr lang="fr-BE" sz="2400" dirty="0">
                <a:latin typeface="Georgia" panose="02040502050405020303" pitchFamily="18" charset="0"/>
              </a:rPr>
              <a:t>., 1</a:t>
            </a:r>
            <a:r>
              <a:rPr lang="fr-BE" sz="2400" baseline="30000" dirty="0">
                <a:latin typeface="Georgia" panose="02040502050405020303" pitchFamily="18" charset="0"/>
              </a:rPr>
              <a:t>er</a:t>
            </a:r>
            <a:r>
              <a:rPr lang="fr-BE" sz="2400" dirty="0">
                <a:latin typeface="Georgia" panose="02040502050405020303" pitchFamily="18" charset="0"/>
              </a:rPr>
              <a:t> octobre 1997, n° P970506F</a:t>
            </a:r>
          </a:p>
        </p:txBody>
      </p:sp>
    </p:spTree>
    <p:extLst>
      <p:ext uri="{BB962C8B-B14F-4D97-AF65-F5344CB8AC3E}">
        <p14:creationId xmlns:p14="http://schemas.microsoft.com/office/powerpoint/2010/main" val="105781439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BE" dirty="0" smtClean="0">
                <a:latin typeface="Georgia" panose="02040502050405020303" pitchFamily="18" charset="0"/>
              </a:rPr>
              <a:t>Droits de l’homme</a:t>
            </a:r>
            <a:br>
              <a:rPr lang="fr-BE" dirty="0" smtClean="0">
                <a:latin typeface="Georgia" panose="02040502050405020303" pitchFamily="18" charset="0"/>
              </a:rPr>
            </a:br>
            <a:r>
              <a:rPr lang="fr-BE" sz="4000" dirty="0" smtClean="0">
                <a:latin typeface="Georgia" panose="02040502050405020303" pitchFamily="18" charset="0"/>
              </a:rPr>
              <a:t>2017-2018 – </a:t>
            </a:r>
            <a:r>
              <a:rPr lang="fr-BE" sz="4000" i="1" dirty="0" smtClean="0">
                <a:latin typeface="Georgia" panose="02040502050405020303" pitchFamily="18" charset="0"/>
              </a:rPr>
              <a:t>séance n° 11</a:t>
            </a:r>
            <a:endParaRPr lang="fr-BE" dirty="0"/>
          </a:p>
        </p:txBody>
      </p:sp>
      <p:sp>
        <p:nvSpPr>
          <p:cNvPr id="3" name="Sous-titre 2"/>
          <p:cNvSpPr>
            <a:spLocks noGrp="1"/>
          </p:cNvSpPr>
          <p:nvPr>
            <p:ph type="subTitle" idx="1"/>
          </p:nvPr>
        </p:nvSpPr>
        <p:spPr>
          <a:xfrm>
            <a:off x="4515377" y="3996266"/>
            <a:ext cx="6987645" cy="1746611"/>
          </a:xfrm>
        </p:spPr>
        <p:txBody>
          <a:bodyPr>
            <a:normAutofit fontScale="85000" lnSpcReduction="20000"/>
          </a:bodyPr>
          <a:lstStyle/>
          <a:p>
            <a:endParaRPr lang="fr-BE" sz="4500" dirty="0" smtClean="0">
              <a:latin typeface="Georgia" panose="02040502050405020303" pitchFamily="18" charset="0"/>
            </a:endParaRPr>
          </a:p>
          <a:p>
            <a:r>
              <a:rPr lang="fr-BE" sz="4500" dirty="0" smtClean="0">
                <a:latin typeface="Georgia" panose="02040502050405020303" pitchFamily="18" charset="0"/>
              </a:rPr>
              <a:t>Frédéric Bouhon</a:t>
            </a:r>
          </a:p>
          <a:p>
            <a:r>
              <a:rPr lang="fr-BE" sz="3000" dirty="0" smtClean="0">
                <a:latin typeface="Georgia" panose="02040502050405020303" pitchFamily="18" charset="0"/>
              </a:rPr>
              <a:t>Chargé de cours</a:t>
            </a:r>
            <a:endParaRPr lang="fr-BE" sz="3000" dirty="0">
              <a:latin typeface="Georgia" panose="02040502050405020303" pitchFamily="18" charset="0"/>
            </a:endParaRPr>
          </a:p>
        </p:txBody>
      </p:sp>
    </p:spTree>
    <p:extLst>
      <p:ext uri="{BB962C8B-B14F-4D97-AF65-F5344CB8AC3E}">
        <p14:creationId xmlns:p14="http://schemas.microsoft.com/office/powerpoint/2010/main" val="320556612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45858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0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La liberté d’</a:t>
            </a:r>
            <a:r>
              <a:rPr lang="fr-BE" sz="3000" b="1" dirty="0" smtClean="0">
                <a:solidFill>
                  <a:srgbClr val="30ACEC">
                    <a:lumMod val="75000"/>
                  </a:srgbClr>
                </a:solidFill>
                <a:latin typeface="Georgia" panose="02040502050405020303" pitchFamily="18" charset="0"/>
              </a:rPr>
              <a:t>expression</a:t>
            </a:r>
            <a:endParaRPr kumimoji="0" lang="fr-BE" sz="30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19636553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Bénéficiaires/ </a:t>
            </a:r>
            <a:r>
              <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rPr>
              <a:t>personnes physiques et morales</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i="1" dirty="0" smtClean="0">
                <a:latin typeface="Georgia" panose="02040502050405020303" pitchFamily="18" charset="0"/>
              </a:rPr>
              <a:t>RTBF </a:t>
            </a:r>
            <a:r>
              <a:rPr lang="fr-BE" sz="2400" i="1" dirty="0">
                <a:latin typeface="Georgia" panose="02040502050405020303" pitchFamily="18" charset="0"/>
              </a:rPr>
              <a:t>c. Belgique</a:t>
            </a:r>
            <a:r>
              <a:rPr lang="fr-BE" sz="2400" dirty="0">
                <a:latin typeface="Georgia" panose="02040502050405020303" pitchFamily="18" charset="0"/>
              </a:rPr>
              <a:t>, 29 mars </a:t>
            </a:r>
            <a:r>
              <a:rPr lang="fr-BE" sz="2400" dirty="0" smtClean="0">
                <a:latin typeface="Georgia" panose="02040502050405020303" pitchFamily="18" charset="0"/>
              </a:rPr>
              <a:t>2011 </a:t>
            </a:r>
            <a:r>
              <a:rPr lang="fr-BE" sz="2400" dirty="0" smtClean="0">
                <a:solidFill>
                  <a:srgbClr val="0070C0"/>
                </a:solidFill>
                <a:latin typeface="Georgia" panose="02040502050405020303" pitchFamily="18" charset="0"/>
              </a:rPr>
              <a:t>* 451</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Leempoel</a:t>
            </a:r>
            <a:r>
              <a:rPr lang="fr-BE" sz="2400" i="1" dirty="0" smtClean="0">
                <a:latin typeface="Georgia" panose="02040502050405020303" pitchFamily="18" charset="0"/>
              </a:rPr>
              <a:t> </a:t>
            </a:r>
            <a:r>
              <a:rPr lang="fr-BE" sz="2400" i="1" dirty="0">
                <a:latin typeface="Georgia" panose="02040502050405020303" pitchFamily="18" charset="0"/>
              </a:rPr>
              <a:t>et Editions Ciné Revue c. Belgique</a:t>
            </a:r>
            <a:r>
              <a:rPr lang="fr-BE" sz="2400" dirty="0">
                <a:latin typeface="Georgia" panose="02040502050405020303" pitchFamily="18" charset="0"/>
              </a:rPr>
              <a:t>, 9 novembre 2006</a:t>
            </a:r>
          </a:p>
        </p:txBody>
      </p:sp>
    </p:spTree>
    <p:extLst>
      <p:ext uri="{BB962C8B-B14F-4D97-AF65-F5344CB8AC3E}">
        <p14:creationId xmlns:p14="http://schemas.microsoft.com/office/powerpoint/2010/main" val="186917364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Bénéficiaires/ </a:t>
            </a:r>
            <a:r>
              <a:rPr lang="fr-BE" sz="2400" b="1" dirty="0" smtClean="0">
                <a:solidFill>
                  <a:srgbClr val="0070C0"/>
                </a:solidFill>
                <a:latin typeface="Georgia" panose="02040502050405020303" pitchFamily="18" charset="0"/>
              </a:rPr>
              <a:t>« élus du peuples » et syndicats</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i="1" dirty="0" err="1" smtClean="0">
                <a:latin typeface="Georgia" panose="02040502050405020303" pitchFamily="18" charset="0"/>
              </a:rPr>
              <a:t>Castells</a:t>
            </a:r>
            <a:r>
              <a:rPr lang="fr-BE" sz="2400" i="1" dirty="0" smtClean="0">
                <a:latin typeface="Georgia" panose="02040502050405020303" pitchFamily="18" charset="0"/>
              </a:rPr>
              <a:t> </a:t>
            </a:r>
            <a:r>
              <a:rPr lang="fr-BE" sz="2400" i="1" dirty="0">
                <a:latin typeface="Georgia" panose="02040502050405020303" pitchFamily="18" charset="0"/>
              </a:rPr>
              <a:t>c. Espagne</a:t>
            </a:r>
            <a:r>
              <a:rPr lang="fr-BE" sz="2400" dirty="0">
                <a:latin typeface="Georgia" panose="02040502050405020303" pitchFamily="18" charset="0"/>
              </a:rPr>
              <a:t>, 23 avril 1992, § 42</a:t>
            </a:r>
          </a:p>
          <a:p>
            <a:pPr lvl="0">
              <a:lnSpc>
                <a:spcPct val="150000"/>
              </a:lnSpc>
            </a:pPr>
            <a:r>
              <a:rPr lang="fr-BE" sz="2400" i="1" dirty="0" smtClean="0">
                <a:latin typeface="Georgia" panose="02040502050405020303" pitchFamily="18" charset="0"/>
              </a:rPr>
              <a:t>Féret </a:t>
            </a:r>
            <a:r>
              <a:rPr lang="fr-BE" sz="2400" i="1" dirty="0">
                <a:latin typeface="Georgia" panose="02040502050405020303" pitchFamily="18" charset="0"/>
              </a:rPr>
              <a:t>c. Belgique</a:t>
            </a:r>
            <a:r>
              <a:rPr lang="fr-BE" sz="2400" dirty="0">
                <a:latin typeface="Georgia" panose="02040502050405020303" pitchFamily="18" charset="0"/>
              </a:rPr>
              <a:t>, 16 juillet 2003, § </a:t>
            </a:r>
            <a:r>
              <a:rPr lang="fr-BE" sz="2400" dirty="0" smtClean="0">
                <a:latin typeface="Georgia" panose="02040502050405020303" pitchFamily="18" charset="0"/>
              </a:rPr>
              <a:t>65 </a:t>
            </a:r>
            <a:r>
              <a:rPr lang="fr-BE" sz="2400" dirty="0" smtClean="0">
                <a:solidFill>
                  <a:srgbClr val="0070C0"/>
                </a:solidFill>
                <a:latin typeface="Georgia" panose="02040502050405020303" pitchFamily="18" charset="0"/>
              </a:rPr>
              <a:t>* 442</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Karácsony</a:t>
            </a:r>
            <a:r>
              <a:rPr lang="fr-BE" sz="2400" i="1" dirty="0" smtClean="0">
                <a:latin typeface="Georgia" panose="02040502050405020303" pitchFamily="18" charset="0"/>
              </a:rPr>
              <a:t> </a:t>
            </a:r>
            <a:r>
              <a:rPr lang="fr-BE" sz="2400" i="1" dirty="0">
                <a:latin typeface="Georgia" panose="02040502050405020303" pitchFamily="18" charset="0"/>
              </a:rPr>
              <a:t>et autres c. Hongrie</a:t>
            </a:r>
            <a:r>
              <a:rPr lang="fr-BE" sz="2400" dirty="0">
                <a:latin typeface="Georgia" panose="02040502050405020303" pitchFamily="18" charset="0"/>
              </a:rPr>
              <a:t>, 17 mai 2016</a:t>
            </a:r>
          </a:p>
          <a:p>
            <a:pPr lvl="0">
              <a:lnSpc>
                <a:spcPct val="150000"/>
              </a:lnSpc>
            </a:pPr>
            <a:r>
              <a:rPr lang="fr-BE" sz="2400" i="1" dirty="0" err="1" smtClean="0">
                <a:latin typeface="Georgia" panose="02040502050405020303" pitchFamily="18" charset="0"/>
              </a:rPr>
              <a:t>Palomo</a:t>
            </a:r>
            <a:r>
              <a:rPr lang="fr-BE" sz="2400" i="1" dirty="0" smtClean="0">
                <a:latin typeface="Georgia" panose="02040502050405020303" pitchFamily="18" charset="0"/>
              </a:rPr>
              <a:t> </a:t>
            </a:r>
            <a:r>
              <a:rPr lang="fr-BE" sz="2400" i="1" dirty="0">
                <a:latin typeface="Georgia" panose="02040502050405020303" pitchFamily="18" charset="0"/>
              </a:rPr>
              <a:t>Sanchez et a. c. autres</a:t>
            </a:r>
            <a:r>
              <a:rPr lang="fr-BE" sz="2400" dirty="0">
                <a:latin typeface="Georgia" panose="02040502050405020303" pitchFamily="18" charset="0"/>
              </a:rPr>
              <a:t>, 12 septembre 2011</a:t>
            </a:r>
          </a:p>
        </p:txBody>
      </p:sp>
    </p:spTree>
    <p:extLst>
      <p:ext uri="{BB962C8B-B14F-4D97-AF65-F5344CB8AC3E}">
        <p14:creationId xmlns:p14="http://schemas.microsoft.com/office/powerpoint/2010/main" val="204029562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Bénéficiaires/ </a:t>
            </a:r>
            <a:r>
              <a:rPr lang="fr-BE" sz="2400" b="1" dirty="0" smtClean="0">
                <a:solidFill>
                  <a:srgbClr val="0070C0"/>
                </a:solidFill>
                <a:latin typeface="Georgia" panose="02040502050405020303" pitchFamily="18" charset="0"/>
              </a:rPr>
              <a:t>cas des médias</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i="1" dirty="0">
                <a:latin typeface="Georgia" panose="02040502050405020303" pitchFamily="18" charset="0"/>
              </a:rPr>
              <a:t>Von </a:t>
            </a:r>
            <a:r>
              <a:rPr lang="fr-BE" sz="2400" i="1" dirty="0" err="1">
                <a:latin typeface="Georgia" panose="02040502050405020303" pitchFamily="18" charset="0"/>
              </a:rPr>
              <a:t>Hannover</a:t>
            </a:r>
            <a:r>
              <a:rPr lang="fr-BE" sz="2400" i="1" dirty="0">
                <a:latin typeface="Georgia" panose="02040502050405020303" pitchFamily="18" charset="0"/>
              </a:rPr>
              <a:t> c. Allemagne II</a:t>
            </a:r>
            <a:r>
              <a:rPr lang="fr-BE" sz="2400" dirty="0">
                <a:latin typeface="Georgia" panose="02040502050405020303" pitchFamily="18" charset="0"/>
              </a:rPr>
              <a:t>, 7 février 2012, § </a:t>
            </a:r>
            <a:r>
              <a:rPr lang="fr-BE" sz="2400" dirty="0" smtClean="0">
                <a:latin typeface="Georgia" panose="02040502050405020303" pitchFamily="18" charset="0"/>
              </a:rPr>
              <a:t>102 </a:t>
            </a:r>
            <a:r>
              <a:rPr lang="fr-BE" sz="2400" dirty="0" smtClean="0">
                <a:solidFill>
                  <a:srgbClr val="0070C0"/>
                </a:solidFill>
                <a:latin typeface="Georgia" panose="02040502050405020303" pitchFamily="18" charset="0"/>
              </a:rPr>
              <a:t>* 284</a:t>
            </a:r>
            <a:endParaRPr lang="fr-BE" sz="2400" dirty="0">
              <a:solidFill>
                <a:srgbClr val="0070C0"/>
              </a:solidFill>
              <a:latin typeface="Georgia" panose="02040502050405020303" pitchFamily="18" charset="0"/>
            </a:endParaRPr>
          </a:p>
          <a:p>
            <a:pPr lvl="0">
              <a:lnSpc>
                <a:spcPct val="150000"/>
              </a:lnSpc>
            </a:pPr>
            <a:r>
              <a:rPr lang="fr-BE" sz="2400" i="1" dirty="0" smtClean="0">
                <a:latin typeface="Georgia" panose="02040502050405020303" pitchFamily="18" charset="0"/>
              </a:rPr>
              <a:t>Animal </a:t>
            </a:r>
            <a:r>
              <a:rPr lang="fr-BE" sz="2400" i="1" dirty="0">
                <a:latin typeface="Georgia" panose="02040502050405020303" pitchFamily="18" charset="0"/>
              </a:rPr>
              <a:t>Defenders International c. Royaume-Uni</a:t>
            </a:r>
            <a:r>
              <a:rPr lang="fr-BE" sz="2400" dirty="0">
                <a:latin typeface="Georgia" panose="02040502050405020303" pitchFamily="18" charset="0"/>
              </a:rPr>
              <a:t>, 22 avril 2013, § 103</a:t>
            </a:r>
          </a:p>
        </p:txBody>
      </p:sp>
    </p:spTree>
    <p:extLst>
      <p:ext uri="{BB962C8B-B14F-4D97-AF65-F5344CB8AC3E}">
        <p14:creationId xmlns:p14="http://schemas.microsoft.com/office/powerpoint/2010/main" val="111517419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2400" b="1" dirty="0" smtClean="0">
                <a:solidFill>
                  <a:prstClr val="black"/>
                </a:solidFill>
                <a:latin typeface="Georgia" panose="02040502050405020303" pitchFamily="18" charset="0"/>
              </a:rPr>
              <a:t>Contenu</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r>
              <a:rPr lang="fr-BE" sz="2400" b="1" dirty="0" smtClean="0">
                <a:solidFill>
                  <a:srgbClr val="0070C0"/>
                </a:solidFill>
                <a:latin typeface="Georgia" panose="02040502050405020303" pitchFamily="18" charset="0"/>
              </a:rPr>
              <a:t>liberté d’opinion</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81959728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5970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2400" b="1" dirty="0" smtClean="0">
                <a:solidFill>
                  <a:prstClr val="black"/>
                </a:solidFill>
                <a:latin typeface="Georgia" panose="02040502050405020303" pitchFamily="18" charset="0"/>
              </a:rPr>
              <a:t>Contenu</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r>
              <a:rPr lang="fr-BE" sz="2400" b="1" noProof="0" dirty="0" smtClean="0">
                <a:solidFill>
                  <a:srgbClr val="0070C0"/>
                </a:solidFill>
                <a:latin typeface="Georgia" panose="02040502050405020303" pitchFamily="18" charset="0"/>
              </a:rPr>
              <a:t>C</a:t>
            </a:r>
            <a:r>
              <a:rPr lang="fr-BE" sz="2400" b="1" dirty="0" err="1" smtClean="0">
                <a:solidFill>
                  <a:srgbClr val="0070C0"/>
                </a:solidFill>
                <a:latin typeface="Georgia" panose="02040502050405020303" pitchFamily="18" charset="0"/>
              </a:rPr>
              <a:t>ommuniquer</a:t>
            </a:r>
            <a:r>
              <a:rPr lang="fr-BE" sz="2400" b="1" dirty="0" smtClean="0">
                <a:solidFill>
                  <a:srgbClr val="0070C0"/>
                </a:solidFill>
                <a:latin typeface="Georgia" panose="02040502050405020303" pitchFamily="18" charset="0"/>
              </a:rPr>
              <a:t> des informations ou des opinions</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i="1" dirty="0" smtClean="0">
                <a:latin typeface="Georgia" panose="02040502050405020303" pitchFamily="18" charset="0"/>
              </a:rPr>
              <a:t>Eon </a:t>
            </a:r>
            <a:r>
              <a:rPr lang="fr-BE" sz="2400" i="1" dirty="0">
                <a:latin typeface="Georgia" panose="02040502050405020303" pitchFamily="18" charset="0"/>
              </a:rPr>
              <a:t>c. France</a:t>
            </a:r>
            <a:r>
              <a:rPr lang="fr-BE" sz="2400" dirty="0">
                <a:latin typeface="Georgia" panose="02040502050405020303" pitchFamily="18" charset="0"/>
              </a:rPr>
              <a:t>, 14 mars </a:t>
            </a:r>
            <a:r>
              <a:rPr lang="fr-BE" sz="2400" dirty="0" smtClean="0">
                <a:latin typeface="Georgia" panose="02040502050405020303" pitchFamily="18" charset="0"/>
              </a:rPr>
              <a:t>2013 </a:t>
            </a:r>
            <a:r>
              <a:rPr lang="fr-BE" sz="2400" dirty="0" smtClean="0">
                <a:solidFill>
                  <a:srgbClr val="0070C0"/>
                </a:solidFill>
                <a:latin typeface="Georgia" panose="02040502050405020303" pitchFamily="18" charset="0"/>
              </a:rPr>
              <a:t>* 463</a:t>
            </a:r>
            <a:endParaRPr lang="fr-BE" sz="2400" dirty="0">
              <a:solidFill>
                <a:srgbClr val="0070C0"/>
              </a:solidFill>
              <a:latin typeface="Georgia" panose="02040502050405020303" pitchFamily="18" charset="0"/>
            </a:endParaRPr>
          </a:p>
          <a:p>
            <a:pPr lvl="0">
              <a:lnSpc>
                <a:spcPct val="150000"/>
              </a:lnSpc>
            </a:pPr>
            <a:r>
              <a:rPr lang="fr-BE" sz="2400" i="1" dirty="0" smtClean="0">
                <a:latin typeface="Georgia" panose="02040502050405020303" pitchFamily="18" charset="0"/>
              </a:rPr>
              <a:t>Mouvement </a:t>
            </a:r>
            <a:r>
              <a:rPr lang="fr-BE" sz="2400" i="1" dirty="0" err="1">
                <a:latin typeface="Georgia" panose="02040502050405020303" pitchFamily="18" charset="0"/>
              </a:rPr>
              <a:t>raélien</a:t>
            </a:r>
            <a:r>
              <a:rPr lang="fr-BE" sz="2400" i="1" dirty="0">
                <a:latin typeface="Georgia" panose="02040502050405020303" pitchFamily="18" charset="0"/>
              </a:rPr>
              <a:t> c. Suisse</a:t>
            </a:r>
            <a:r>
              <a:rPr lang="fr-BE" sz="2400" dirty="0">
                <a:latin typeface="Georgia" panose="02040502050405020303" pitchFamily="18" charset="0"/>
              </a:rPr>
              <a:t>, 13 juillet 2012</a:t>
            </a:r>
          </a:p>
          <a:p>
            <a:pPr lvl="0">
              <a:lnSpc>
                <a:spcPct val="150000"/>
              </a:lnSpc>
            </a:pPr>
            <a:r>
              <a:rPr lang="fr-BE" sz="2400" i="1" dirty="0" err="1" smtClean="0">
                <a:latin typeface="Georgia" panose="02040502050405020303" pitchFamily="18" charset="0"/>
              </a:rPr>
              <a:t>Handyside</a:t>
            </a:r>
            <a:r>
              <a:rPr lang="fr-BE" sz="2400" i="1" dirty="0" smtClean="0">
                <a:latin typeface="Georgia" panose="02040502050405020303" pitchFamily="18" charset="0"/>
              </a:rPr>
              <a:t> </a:t>
            </a:r>
            <a:r>
              <a:rPr lang="fr-BE" sz="2400" i="1" dirty="0">
                <a:latin typeface="Georgia" panose="02040502050405020303" pitchFamily="18" charset="0"/>
              </a:rPr>
              <a:t>c. Royaume-Uni</a:t>
            </a:r>
            <a:r>
              <a:rPr lang="fr-BE" sz="2400" dirty="0">
                <a:latin typeface="Georgia" panose="02040502050405020303" pitchFamily="18" charset="0"/>
              </a:rPr>
              <a:t>, 7 décembre 1976, §§ 49 et s</a:t>
            </a:r>
            <a:r>
              <a:rPr lang="fr-BE" sz="2400" dirty="0" smtClean="0">
                <a:latin typeface="Georgia" panose="02040502050405020303" pitchFamily="18" charset="0"/>
              </a:rPr>
              <a:t>. </a:t>
            </a:r>
            <a:r>
              <a:rPr lang="fr-BE" sz="2400" dirty="0" smtClean="0">
                <a:solidFill>
                  <a:srgbClr val="0070C0"/>
                </a:solidFill>
                <a:latin typeface="Georgia" panose="02040502050405020303" pitchFamily="18" charset="0"/>
              </a:rPr>
              <a:t>* 380</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Lehideux</a:t>
            </a:r>
            <a:r>
              <a:rPr lang="fr-BE" sz="2400" i="1" dirty="0" smtClean="0">
                <a:latin typeface="Georgia" panose="02040502050405020303" pitchFamily="18" charset="0"/>
              </a:rPr>
              <a:t> </a:t>
            </a:r>
            <a:r>
              <a:rPr lang="fr-BE" sz="2400" i="1" dirty="0">
                <a:latin typeface="Georgia" panose="02040502050405020303" pitchFamily="18" charset="0"/>
              </a:rPr>
              <a:t>et Isorni c. France</a:t>
            </a:r>
            <a:r>
              <a:rPr lang="fr-BE" sz="2400" dirty="0">
                <a:latin typeface="Georgia" panose="02040502050405020303" pitchFamily="18" charset="0"/>
              </a:rPr>
              <a:t>, 23 septembre 1998, §§ 51 et s</a:t>
            </a:r>
            <a:r>
              <a:rPr lang="fr-BE" sz="2400" dirty="0" smtClean="0">
                <a:latin typeface="Georgia" panose="02040502050405020303" pitchFamily="18" charset="0"/>
              </a:rPr>
              <a:t>. </a:t>
            </a:r>
            <a:r>
              <a:rPr lang="fr-BE" sz="2400" dirty="0" smtClean="0">
                <a:solidFill>
                  <a:srgbClr val="0070C0"/>
                </a:solidFill>
                <a:latin typeface="Georgia" panose="02040502050405020303" pitchFamily="18" charset="0"/>
              </a:rPr>
              <a:t>* 412</a:t>
            </a:r>
            <a:endParaRPr lang="fr-BE" sz="2400" dirty="0">
              <a:solidFill>
                <a:srgbClr val="0070C0"/>
              </a:solidFill>
              <a:latin typeface="Georgia" panose="02040502050405020303" pitchFamily="18" charset="0"/>
            </a:endParaRPr>
          </a:p>
          <a:p>
            <a:pPr lvl="0">
              <a:lnSpc>
                <a:spcPct val="150000"/>
              </a:lnSpc>
            </a:pPr>
            <a:r>
              <a:rPr lang="fr-BE" sz="2400" i="1" dirty="0" smtClean="0">
                <a:latin typeface="Georgia" panose="02040502050405020303" pitchFamily="18" charset="0"/>
              </a:rPr>
              <a:t>Von </a:t>
            </a:r>
            <a:r>
              <a:rPr lang="fr-BE" sz="2400" i="1" dirty="0" err="1">
                <a:latin typeface="Georgia" panose="02040502050405020303" pitchFamily="18" charset="0"/>
              </a:rPr>
              <a:t>Hannover</a:t>
            </a:r>
            <a:r>
              <a:rPr lang="fr-BE" sz="2400" i="1" dirty="0">
                <a:latin typeface="Georgia" panose="02040502050405020303" pitchFamily="18" charset="0"/>
              </a:rPr>
              <a:t> c. Allemagne II</a:t>
            </a:r>
            <a:r>
              <a:rPr lang="fr-BE" sz="2400" dirty="0">
                <a:latin typeface="Georgia" panose="02040502050405020303" pitchFamily="18" charset="0"/>
              </a:rPr>
              <a:t>, 7 février 2012, § </a:t>
            </a:r>
            <a:r>
              <a:rPr lang="fr-BE" sz="2400" dirty="0" smtClean="0">
                <a:latin typeface="Georgia" panose="02040502050405020303" pitchFamily="18" charset="0"/>
              </a:rPr>
              <a:t>101 </a:t>
            </a:r>
            <a:r>
              <a:rPr lang="fr-BE" sz="2400" dirty="0" smtClean="0">
                <a:solidFill>
                  <a:srgbClr val="0070C0"/>
                </a:solidFill>
                <a:latin typeface="Georgia" panose="02040502050405020303" pitchFamily="18" charset="0"/>
              </a:rPr>
              <a:t>* 284</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Refah</a:t>
            </a:r>
            <a:r>
              <a:rPr lang="fr-BE" sz="2400" i="1" dirty="0" smtClean="0">
                <a:latin typeface="Georgia" panose="02040502050405020303" pitchFamily="18" charset="0"/>
              </a:rPr>
              <a:t> </a:t>
            </a:r>
            <a:r>
              <a:rPr lang="fr-BE" sz="2400" i="1" dirty="0" err="1">
                <a:latin typeface="Georgia" panose="02040502050405020303" pitchFamily="18" charset="0"/>
              </a:rPr>
              <a:t>Partisi</a:t>
            </a:r>
            <a:r>
              <a:rPr lang="fr-BE" sz="2400" i="1" dirty="0">
                <a:latin typeface="Georgia" panose="02040502050405020303" pitchFamily="18" charset="0"/>
              </a:rPr>
              <a:t> c. Turquie</a:t>
            </a:r>
            <a:r>
              <a:rPr lang="fr-BE" sz="2400" dirty="0">
                <a:latin typeface="Georgia" panose="02040502050405020303" pitchFamily="18" charset="0"/>
              </a:rPr>
              <a:t>, 13 février 2003, § </a:t>
            </a:r>
            <a:r>
              <a:rPr lang="fr-BE" sz="2400" dirty="0" smtClean="0">
                <a:latin typeface="Georgia" panose="02040502050405020303" pitchFamily="18" charset="0"/>
              </a:rPr>
              <a:t>89 </a:t>
            </a:r>
            <a:r>
              <a:rPr lang="fr-BE" sz="2400" dirty="0" smtClean="0">
                <a:solidFill>
                  <a:srgbClr val="0070C0"/>
                </a:solidFill>
                <a:latin typeface="Georgia" panose="02040502050405020303" pitchFamily="18" charset="0"/>
              </a:rPr>
              <a:t>* 501</a:t>
            </a:r>
          </a:p>
          <a:p>
            <a:pPr>
              <a:lnSpc>
                <a:spcPct val="150000"/>
              </a:lnSpc>
            </a:pPr>
            <a:r>
              <a:rPr lang="fr-BE" sz="2400" i="1" dirty="0" err="1">
                <a:latin typeface="Georgia" panose="02040502050405020303" pitchFamily="18" charset="0"/>
              </a:rPr>
              <a:t>Semir</a:t>
            </a:r>
            <a:r>
              <a:rPr lang="fr-BE" sz="2400" i="1" dirty="0">
                <a:latin typeface="Georgia" panose="02040502050405020303" pitchFamily="18" charset="0"/>
              </a:rPr>
              <a:t> </a:t>
            </a:r>
            <a:r>
              <a:rPr lang="fr-BE" sz="2400" i="1" dirty="0" err="1">
                <a:latin typeface="Georgia" panose="02040502050405020303" pitchFamily="18" charset="0"/>
              </a:rPr>
              <a:t>Güzel</a:t>
            </a:r>
            <a:r>
              <a:rPr lang="fr-BE" sz="2400" i="1" dirty="0">
                <a:latin typeface="Georgia" panose="02040502050405020303" pitchFamily="18" charset="0"/>
              </a:rPr>
              <a:t> c. Turquie</a:t>
            </a:r>
            <a:r>
              <a:rPr lang="fr-BE" sz="2400" dirty="0">
                <a:latin typeface="Georgia" panose="02040502050405020303" pitchFamily="18" charset="0"/>
              </a:rPr>
              <a:t>, 13 septembre 2016</a:t>
            </a:r>
            <a:endParaRPr lang="fr-FR" sz="2400" dirty="0">
              <a:latin typeface="Georgia" panose="02040502050405020303" pitchFamily="18" charset="0"/>
            </a:endParaRPr>
          </a:p>
          <a:p>
            <a:pPr lvl="0">
              <a:lnSpc>
                <a:spcPct val="150000"/>
              </a:lnSpc>
            </a:pPr>
            <a:endParaRPr lang="fr-BE" sz="2400" dirty="0">
              <a:solidFill>
                <a:srgbClr val="0070C0"/>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775625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53268" y="122663"/>
            <a:ext cx="9021337" cy="6740307"/>
          </a:xfrm>
          <a:prstGeom prst="rect">
            <a:avLst/>
          </a:prstGeom>
          <a:noFill/>
        </p:spPr>
        <p:txBody>
          <a:bodyPr wrap="square" rtlCol="0">
            <a:spAutoFit/>
          </a:bodyPr>
          <a:lstStyle/>
          <a:p>
            <a:endParaRPr lang="fr-BE" dirty="0" smtClean="0"/>
          </a:p>
          <a:p>
            <a:endParaRPr lang="fr-BE" dirty="0"/>
          </a:p>
          <a:p>
            <a:endParaRPr lang="fr-BE" dirty="0" smtClean="0"/>
          </a:p>
          <a:p>
            <a:r>
              <a:rPr lang="fr-BE" sz="2400" dirty="0">
                <a:latin typeface="Georgia" panose="02040502050405020303" pitchFamily="18" charset="0"/>
              </a:rPr>
              <a:t>Charte d’Albert de </a:t>
            </a:r>
            <a:r>
              <a:rPr lang="fr-BE" sz="2400" dirty="0" err="1">
                <a:latin typeface="Georgia" panose="02040502050405020303" pitchFamily="18" charset="0"/>
              </a:rPr>
              <a:t>Cuyck</a:t>
            </a:r>
            <a:r>
              <a:rPr lang="fr-BE" sz="2400" dirty="0">
                <a:latin typeface="Georgia" panose="02040502050405020303" pitchFamily="18" charset="0"/>
              </a:rPr>
              <a:t> (1196) :</a:t>
            </a:r>
          </a:p>
          <a:p>
            <a:r>
              <a:rPr lang="fr-BE" sz="2400" dirty="0">
                <a:latin typeface="Georgia" panose="02040502050405020303" pitchFamily="18" charset="0"/>
              </a:rPr>
              <a:t> </a:t>
            </a:r>
          </a:p>
          <a:p>
            <a:r>
              <a:rPr lang="fr-BE" sz="2400" dirty="0">
                <a:latin typeface="Georgia" panose="02040502050405020303" pitchFamily="18" charset="0"/>
              </a:rPr>
              <a:t>10° Ni le maïeur, ni les échevins de Liège ne peuvent entrer dans une maison située dans la circonscription de la banlieue, sans le consentement du maître, soit pour y appréhender un voleur ou reprendre un objet volé, soit pour y faire une visite domiciliaire, </a:t>
            </a:r>
            <a:r>
              <a:rPr lang="fr-BE" sz="2400" dirty="0" smtClean="0">
                <a:latin typeface="Georgia" panose="02040502050405020303" pitchFamily="18" charset="0"/>
              </a:rPr>
              <a:t>(…) </a:t>
            </a:r>
            <a:r>
              <a:rPr lang="fr-BE" sz="2400" i="1" dirty="0" smtClean="0">
                <a:latin typeface="Georgia" panose="02040502050405020303" pitchFamily="18" charset="0"/>
              </a:rPr>
              <a:t>;</a:t>
            </a:r>
            <a:endParaRPr lang="fr-BE" sz="2400" dirty="0">
              <a:latin typeface="Georgia" panose="02040502050405020303" pitchFamily="18" charset="0"/>
            </a:endParaRPr>
          </a:p>
          <a:p>
            <a:r>
              <a:rPr lang="fr-BE" sz="2400" i="1" dirty="0">
                <a:latin typeface="Georgia" panose="02040502050405020303" pitchFamily="18" charset="0"/>
              </a:rPr>
              <a:t> </a:t>
            </a:r>
            <a:endParaRPr lang="fr-BE" sz="2400" dirty="0">
              <a:latin typeface="Georgia" panose="02040502050405020303" pitchFamily="18" charset="0"/>
            </a:endParaRPr>
          </a:p>
          <a:p>
            <a:r>
              <a:rPr lang="fr-BE" sz="2400" dirty="0">
                <a:latin typeface="Georgia" panose="02040502050405020303" pitchFamily="18" charset="0"/>
              </a:rPr>
              <a:t>14° Aucun bourgeois de Liège, ne peut être arrêté, ni détenu, sans un jugement préalable des échevins. S'il est pris en flagrant délit de vol, de rapines, de butin </a:t>
            </a:r>
            <a:r>
              <a:rPr lang="fr-BE" sz="2400" i="1" dirty="0" err="1">
                <a:latin typeface="Georgia" panose="02040502050405020303" pitchFamily="18" charset="0"/>
              </a:rPr>
              <a:t>praeda</a:t>
            </a:r>
            <a:r>
              <a:rPr lang="fr-BE" sz="2400" i="1" dirty="0">
                <a:latin typeface="Georgia" panose="02040502050405020303" pitchFamily="18" charset="0"/>
              </a:rPr>
              <a:t>, </a:t>
            </a:r>
            <a:r>
              <a:rPr lang="fr-BE" sz="2400" dirty="0">
                <a:latin typeface="Georgia" panose="02040502050405020303" pitchFamily="18" charset="0"/>
              </a:rPr>
              <a:t>il sera détenu dans la prison des échevins;</a:t>
            </a:r>
          </a:p>
          <a:p>
            <a:endParaRPr lang="fr-BE" dirty="0" smtClean="0"/>
          </a:p>
          <a:p>
            <a:endParaRPr lang="fr-BE" dirty="0"/>
          </a:p>
          <a:p>
            <a:endParaRPr lang="fr-BE" dirty="0" smtClean="0"/>
          </a:p>
          <a:p>
            <a:endParaRPr lang="fr-BE" dirty="0"/>
          </a:p>
          <a:p>
            <a:endParaRPr lang="fr-BE" dirty="0"/>
          </a:p>
        </p:txBody>
      </p:sp>
    </p:spTree>
    <p:extLst>
      <p:ext uri="{BB962C8B-B14F-4D97-AF65-F5344CB8AC3E}">
        <p14:creationId xmlns:p14="http://schemas.microsoft.com/office/powerpoint/2010/main" val="339820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22775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2400" b="1" dirty="0" smtClean="0">
                <a:solidFill>
                  <a:prstClr val="black"/>
                </a:solidFill>
                <a:latin typeface="Georgia" panose="02040502050405020303" pitchFamily="18" charset="0"/>
              </a:rPr>
              <a:t>Contenu</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r>
              <a:rPr lang="fr-BE" sz="2400" b="1" noProof="0" dirty="0" smtClean="0">
                <a:solidFill>
                  <a:srgbClr val="0070C0"/>
                </a:solidFill>
                <a:latin typeface="Georgia" panose="02040502050405020303" pitchFamily="18" charset="0"/>
              </a:rPr>
              <a:t>Recevoir</a:t>
            </a:r>
            <a:r>
              <a:rPr lang="fr-BE" sz="2400" b="1" dirty="0" smtClean="0">
                <a:solidFill>
                  <a:srgbClr val="0070C0"/>
                </a:solidFill>
                <a:latin typeface="Georgia" panose="02040502050405020303" pitchFamily="18" charset="0"/>
              </a:rPr>
              <a:t> des informations ou des opinions</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r>
              <a:rPr lang="fr-BE" sz="2400" i="1" dirty="0" err="1">
                <a:latin typeface="Georgia" panose="02040502050405020303" pitchFamily="18" charset="0"/>
              </a:rPr>
              <a:t>Kalda</a:t>
            </a:r>
            <a:r>
              <a:rPr lang="fr-BE" sz="2400" i="1" dirty="0">
                <a:latin typeface="Georgia" panose="02040502050405020303" pitchFamily="18" charset="0"/>
              </a:rPr>
              <a:t> c. Estonie</a:t>
            </a:r>
            <a:r>
              <a:rPr lang="fr-BE" sz="2400" dirty="0">
                <a:latin typeface="Georgia" panose="02040502050405020303" pitchFamily="18" charset="0"/>
              </a:rPr>
              <a:t>, 19 janvier 2016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184399115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70788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2400" b="1" dirty="0" smtClean="0">
                <a:solidFill>
                  <a:prstClr val="black"/>
                </a:solidFill>
                <a:latin typeface="Georgia" panose="02040502050405020303" pitchFamily="18" charset="0"/>
              </a:rPr>
              <a:t>Restrictions-limites</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r>
              <a:rPr lang="fr-BE" sz="2400" b="1" noProof="0" dirty="0" smtClean="0">
                <a:solidFill>
                  <a:srgbClr val="0070C0"/>
                </a:solidFill>
                <a:latin typeface="Georgia" panose="02040502050405020303" pitchFamily="18" charset="0"/>
              </a:rPr>
              <a:t>incitations à la violence et à la haine</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i="1" dirty="0" err="1" smtClean="0">
                <a:latin typeface="Georgia" panose="02040502050405020303" pitchFamily="18" charset="0"/>
              </a:rPr>
              <a:t>Lawless</a:t>
            </a:r>
            <a:r>
              <a:rPr lang="fr-BE" sz="2400" i="1" dirty="0" smtClean="0">
                <a:latin typeface="Georgia" panose="02040502050405020303" pitchFamily="18" charset="0"/>
              </a:rPr>
              <a:t> </a:t>
            </a:r>
            <a:r>
              <a:rPr lang="fr-BE" sz="2400" i="1" dirty="0">
                <a:latin typeface="Georgia" panose="02040502050405020303" pitchFamily="18" charset="0"/>
              </a:rPr>
              <a:t>(3) c. Irlande</a:t>
            </a:r>
            <a:r>
              <a:rPr lang="fr-BE" sz="2400" dirty="0">
                <a:latin typeface="Georgia" panose="02040502050405020303" pitchFamily="18" charset="0"/>
              </a:rPr>
              <a:t>, 1</a:t>
            </a:r>
            <a:r>
              <a:rPr lang="fr-BE" sz="2400" baseline="30000" dirty="0">
                <a:latin typeface="Georgia" panose="02040502050405020303" pitchFamily="18" charset="0"/>
              </a:rPr>
              <a:t>er</a:t>
            </a:r>
            <a:r>
              <a:rPr lang="fr-BE" sz="2400" dirty="0">
                <a:latin typeface="Georgia" panose="02040502050405020303" pitchFamily="18" charset="0"/>
              </a:rPr>
              <a:t> juillet 1961</a:t>
            </a:r>
          </a:p>
          <a:p>
            <a:pPr lvl="0">
              <a:lnSpc>
                <a:spcPct val="150000"/>
              </a:lnSpc>
            </a:pPr>
            <a:r>
              <a:rPr lang="fr-BE" sz="2400" i="1" dirty="0" smtClean="0">
                <a:latin typeface="Georgia" panose="02040502050405020303" pitchFamily="18" charset="0"/>
              </a:rPr>
              <a:t>Garaudy </a:t>
            </a:r>
            <a:r>
              <a:rPr lang="fr-BE" sz="2400" i="1" dirty="0">
                <a:latin typeface="Georgia" panose="02040502050405020303" pitchFamily="18" charset="0"/>
              </a:rPr>
              <a:t>c. France</a:t>
            </a:r>
            <a:r>
              <a:rPr lang="fr-BE" sz="2400" dirty="0">
                <a:latin typeface="Georgia" panose="02040502050405020303" pitchFamily="18" charset="0"/>
              </a:rPr>
              <a:t>, 24 juin 2003</a:t>
            </a:r>
          </a:p>
          <a:p>
            <a:pPr lvl="0">
              <a:lnSpc>
                <a:spcPct val="150000"/>
              </a:lnSpc>
            </a:pPr>
            <a:r>
              <a:rPr lang="fr-BE" sz="2400" i="1" dirty="0" smtClean="0">
                <a:latin typeface="Georgia" panose="02040502050405020303" pitchFamily="18" charset="0"/>
              </a:rPr>
              <a:t>Norwood </a:t>
            </a:r>
            <a:r>
              <a:rPr lang="fr-BE" sz="2400" i="1" dirty="0">
                <a:latin typeface="Georgia" panose="02040502050405020303" pitchFamily="18" charset="0"/>
              </a:rPr>
              <a:t>c. Royaume-Uni</a:t>
            </a:r>
            <a:r>
              <a:rPr lang="fr-BE" sz="2400" dirty="0">
                <a:latin typeface="Georgia" panose="02040502050405020303" pitchFamily="18" charset="0"/>
              </a:rPr>
              <a:t>, 16 novembre 2004</a:t>
            </a:r>
          </a:p>
          <a:p>
            <a:pPr lvl="0">
              <a:lnSpc>
                <a:spcPct val="150000"/>
              </a:lnSpc>
            </a:pPr>
            <a:r>
              <a:rPr lang="fr-BE" sz="2400" i="1" dirty="0" smtClean="0">
                <a:latin typeface="Georgia" panose="02040502050405020303" pitchFamily="18" charset="0"/>
              </a:rPr>
              <a:t>Pavel </a:t>
            </a:r>
            <a:r>
              <a:rPr lang="fr-BE" sz="2400" i="1" dirty="0">
                <a:latin typeface="Georgia" panose="02040502050405020303" pitchFamily="18" charset="0"/>
              </a:rPr>
              <a:t>Ivanov c. Russie</a:t>
            </a:r>
            <a:r>
              <a:rPr lang="fr-BE" sz="2400" dirty="0">
                <a:latin typeface="Georgia" panose="02040502050405020303" pitchFamily="18" charset="0"/>
              </a:rPr>
              <a:t>, 20 février 2007</a:t>
            </a:r>
          </a:p>
          <a:p>
            <a:pPr lvl="0">
              <a:lnSpc>
                <a:spcPct val="150000"/>
              </a:lnSpc>
            </a:pPr>
            <a:r>
              <a:rPr lang="fr-BE" sz="2400" i="1" dirty="0" smtClean="0">
                <a:latin typeface="Georgia" panose="02040502050405020303" pitchFamily="18" charset="0"/>
              </a:rPr>
              <a:t>M’Bala </a:t>
            </a:r>
            <a:r>
              <a:rPr lang="fr-BE" sz="2400" i="1" dirty="0">
                <a:latin typeface="Georgia" panose="02040502050405020303" pitchFamily="18" charset="0"/>
              </a:rPr>
              <a:t>M’Bala c. France</a:t>
            </a:r>
            <a:r>
              <a:rPr lang="fr-BE" sz="2400" dirty="0">
                <a:latin typeface="Georgia" panose="02040502050405020303" pitchFamily="18" charset="0"/>
              </a:rPr>
              <a:t>, 20 octobre </a:t>
            </a:r>
            <a:r>
              <a:rPr lang="fr-BE" sz="2400" dirty="0" smtClean="0">
                <a:latin typeface="Georgia" panose="02040502050405020303" pitchFamily="18" charset="0"/>
              </a:rPr>
              <a:t>2015 </a:t>
            </a:r>
            <a:r>
              <a:rPr lang="fr-BE" sz="2400" dirty="0" smtClean="0">
                <a:solidFill>
                  <a:srgbClr val="0070C0"/>
                </a:solidFill>
                <a:latin typeface="Georgia" panose="02040502050405020303" pitchFamily="18" charset="0"/>
              </a:rPr>
              <a:t>* 470</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Lehideux</a:t>
            </a:r>
            <a:r>
              <a:rPr lang="fr-BE" sz="2400" i="1" dirty="0" smtClean="0">
                <a:latin typeface="Georgia" panose="02040502050405020303" pitchFamily="18" charset="0"/>
              </a:rPr>
              <a:t> </a:t>
            </a:r>
            <a:r>
              <a:rPr lang="fr-BE" sz="2400" i="1" dirty="0">
                <a:latin typeface="Georgia" panose="02040502050405020303" pitchFamily="18" charset="0"/>
              </a:rPr>
              <a:t>et Isorni c. France</a:t>
            </a:r>
            <a:r>
              <a:rPr lang="fr-BE" sz="2400" dirty="0">
                <a:latin typeface="Georgia" panose="02040502050405020303" pitchFamily="18" charset="0"/>
              </a:rPr>
              <a:t>, 23 septembre </a:t>
            </a:r>
            <a:r>
              <a:rPr lang="fr-BE" sz="2400" dirty="0" smtClean="0">
                <a:latin typeface="Georgia" panose="02040502050405020303" pitchFamily="18" charset="0"/>
              </a:rPr>
              <a:t>1998 </a:t>
            </a:r>
            <a:r>
              <a:rPr lang="fr-BE" sz="2400" dirty="0" smtClean="0">
                <a:solidFill>
                  <a:srgbClr val="0070C0"/>
                </a:solidFill>
                <a:latin typeface="Georgia" panose="02040502050405020303" pitchFamily="18" charset="0"/>
              </a:rPr>
              <a:t>* 412</a:t>
            </a:r>
            <a:endParaRPr lang="fr-BE" sz="2400" dirty="0">
              <a:solidFill>
                <a:srgbClr val="0070C0"/>
              </a:solidFill>
              <a:latin typeface="Georgia" panose="02040502050405020303" pitchFamily="18" charset="0"/>
            </a:endParaRPr>
          </a:p>
          <a:p>
            <a:pPr lvl="0">
              <a:lnSpc>
                <a:spcPct val="150000"/>
              </a:lnSpc>
            </a:pPr>
            <a:r>
              <a:rPr lang="fr-BE" sz="2400" i="1" dirty="0" smtClean="0">
                <a:latin typeface="Georgia" panose="02040502050405020303" pitchFamily="18" charset="0"/>
              </a:rPr>
              <a:t>Féret </a:t>
            </a:r>
            <a:r>
              <a:rPr lang="fr-BE" sz="2400" i="1" dirty="0">
                <a:latin typeface="Georgia" panose="02040502050405020303" pitchFamily="18" charset="0"/>
              </a:rPr>
              <a:t>c. Belgique</a:t>
            </a:r>
            <a:r>
              <a:rPr lang="fr-BE" sz="2400" dirty="0">
                <a:latin typeface="Georgia" panose="02040502050405020303" pitchFamily="18" charset="0"/>
              </a:rPr>
              <a:t>, 16 juillet </a:t>
            </a:r>
            <a:r>
              <a:rPr lang="fr-BE" sz="2400" dirty="0" smtClean="0">
                <a:latin typeface="Georgia" panose="02040502050405020303" pitchFamily="18" charset="0"/>
              </a:rPr>
              <a:t>2009 </a:t>
            </a:r>
            <a:r>
              <a:rPr lang="fr-BE" sz="2400" dirty="0" smtClean="0">
                <a:solidFill>
                  <a:srgbClr val="0070C0"/>
                </a:solidFill>
                <a:latin typeface="Georgia" panose="02040502050405020303" pitchFamily="18" charset="0"/>
              </a:rPr>
              <a:t>* 442</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Faber</a:t>
            </a:r>
            <a:r>
              <a:rPr lang="fr-BE" sz="2400" i="1" dirty="0" smtClean="0">
                <a:latin typeface="Georgia" panose="02040502050405020303" pitchFamily="18" charset="0"/>
              </a:rPr>
              <a:t> </a:t>
            </a:r>
            <a:r>
              <a:rPr lang="fr-BE" sz="2400" i="1" dirty="0">
                <a:latin typeface="Georgia" panose="02040502050405020303" pitchFamily="18" charset="0"/>
              </a:rPr>
              <a:t>c. Hongrie</a:t>
            </a:r>
            <a:r>
              <a:rPr lang="fr-BE" sz="2400" dirty="0">
                <a:latin typeface="Georgia" panose="02040502050405020303" pitchFamily="18" charset="0"/>
              </a:rPr>
              <a:t>, 24 juillet 2012</a:t>
            </a:r>
          </a:p>
          <a:p>
            <a:pPr lvl="0">
              <a:lnSpc>
                <a:spcPct val="150000"/>
              </a:lnSpc>
            </a:pPr>
            <a:r>
              <a:rPr lang="fr-BE" sz="2400" i="1" dirty="0" err="1" smtClean="0">
                <a:latin typeface="Georgia" panose="02040502050405020303" pitchFamily="18" charset="0"/>
              </a:rPr>
              <a:t>Vejdeland</a:t>
            </a:r>
            <a:r>
              <a:rPr lang="fr-BE" sz="2400" i="1" dirty="0" smtClean="0">
                <a:latin typeface="Georgia" panose="02040502050405020303" pitchFamily="18" charset="0"/>
              </a:rPr>
              <a:t> </a:t>
            </a:r>
            <a:r>
              <a:rPr lang="fr-BE" sz="2400" i="1" dirty="0">
                <a:latin typeface="Georgia" panose="02040502050405020303" pitchFamily="18" charset="0"/>
              </a:rPr>
              <a:t>et autres c. Suède</a:t>
            </a:r>
            <a:r>
              <a:rPr lang="fr-BE" sz="2400" dirty="0">
                <a:latin typeface="Georgia" panose="02040502050405020303" pitchFamily="18" charset="0"/>
              </a:rPr>
              <a:t>, 9 février 2012</a:t>
            </a:r>
          </a:p>
          <a:p>
            <a:pPr lvl="0">
              <a:lnSpc>
                <a:spcPct val="150000"/>
              </a:lnSpc>
            </a:pPr>
            <a:r>
              <a:rPr lang="fr-BE" sz="2400" i="1" dirty="0" err="1" smtClean="0">
                <a:latin typeface="Georgia" panose="02040502050405020303" pitchFamily="18" charset="0"/>
              </a:rPr>
              <a:t>Perinçek</a:t>
            </a:r>
            <a:r>
              <a:rPr lang="fr-BE" sz="2400" i="1" dirty="0" smtClean="0">
                <a:latin typeface="Georgia" panose="02040502050405020303" pitchFamily="18" charset="0"/>
              </a:rPr>
              <a:t> </a:t>
            </a:r>
            <a:r>
              <a:rPr lang="fr-BE" sz="2400" i="1" dirty="0">
                <a:latin typeface="Georgia" panose="02040502050405020303" pitchFamily="18" charset="0"/>
              </a:rPr>
              <a:t>c. Suisse</a:t>
            </a:r>
            <a:r>
              <a:rPr lang="fr-BE" sz="2400" dirty="0">
                <a:latin typeface="Georgia" panose="02040502050405020303" pitchFamily="18" charset="0"/>
              </a:rPr>
              <a:t>, 15 octobre 2015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27987511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2400" b="1" dirty="0" smtClean="0">
                <a:solidFill>
                  <a:prstClr val="black"/>
                </a:solidFill>
                <a:latin typeface="Georgia" panose="02040502050405020303" pitchFamily="18" charset="0"/>
              </a:rPr>
              <a:t>Restrictions-limites</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r>
              <a:rPr lang="fr-BE" sz="2400" b="1" noProof="0" dirty="0" smtClean="0">
                <a:solidFill>
                  <a:srgbClr val="0070C0"/>
                </a:solidFill>
                <a:latin typeface="Georgia" panose="02040502050405020303" pitchFamily="18" charset="0"/>
              </a:rPr>
              <a:t>autres ingérences – </a:t>
            </a:r>
            <a:r>
              <a:rPr lang="fr-BE" sz="2400" b="1" i="1" noProof="0" dirty="0" smtClean="0">
                <a:solidFill>
                  <a:srgbClr val="0070C0"/>
                </a:solidFill>
                <a:latin typeface="Georgia" panose="02040502050405020303" pitchFamily="18" charset="0"/>
              </a:rPr>
              <a:t>légalité</a:t>
            </a:r>
            <a:r>
              <a:rPr lang="fr-BE" sz="2400" b="1" noProof="0" dirty="0" smtClean="0">
                <a:solidFill>
                  <a:srgbClr val="0070C0"/>
                </a:solidFill>
                <a:latin typeface="Georgia" panose="02040502050405020303" pitchFamily="18" charset="0"/>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i="1" dirty="0" err="1" smtClean="0">
                <a:latin typeface="Georgia" panose="02040502050405020303" pitchFamily="18" charset="0"/>
              </a:rPr>
              <a:t>Morissens</a:t>
            </a:r>
            <a:r>
              <a:rPr lang="fr-BE" sz="2400" i="1" dirty="0" smtClean="0">
                <a:latin typeface="Georgia" panose="02040502050405020303" pitchFamily="18" charset="0"/>
              </a:rPr>
              <a:t> </a:t>
            </a:r>
            <a:r>
              <a:rPr lang="fr-BE" sz="2400" i="1" dirty="0">
                <a:latin typeface="Georgia" panose="02040502050405020303" pitchFamily="18" charset="0"/>
              </a:rPr>
              <a:t>c. Belgique</a:t>
            </a:r>
            <a:r>
              <a:rPr lang="fr-BE" sz="2400" dirty="0">
                <a:latin typeface="Georgia" panose="02040502050405020303" pitchFamily="18" charset="0"/>
              </a:rPr>
              <a:t>, 3 mai 1988</a:t>
            </a:r>
          </a:p>
          <a:p>
            <a:pPr lvl="0">
              <a:lnSpc>
                <a:spcPct val="150000"/>
              </a:lnSpc>
            </a:pPr>
            <a:r>
              <a:rPr lang="fr-BE" sz="2400" i="1" dirty="0" smtClean="0">
                <a:latin typeface="Georgia" panose="02040502050405020303" pitchFamily="18" charset="0"/>
              </a:rPr>
              <a:t>RTBF </a:t>
            </a:r>
            <a:r>
              <a:rPr lang="fr-BE" sz="2400" i="1" dirty="0">
                <a:latin typeface="Georgia" panose="02040502050405020303" pitchFamily="18" charset="0"/>
              </a:rPr>
              <a:t>c. Belgique</a:t>
            </a:r>
            <a:r>
              <a:rPr lang="fr-BE" sz="2400" dirty="0">
                <a:latin typeface="Georgia" panose="02040502050405020303" pitchFamily="18" charset="0"/>
              </a:rPr>
              <a:t>, 29 mars </a:t>
            </a:r>
            <a:r>
              <a:rPr lang="fr-BE" sz="2400" dirty="0" smtClean="0">
                <a:latin typeface="Georgia" panose="02040502050405020303" pitchFamily="18" charset="0"/>
              </a:rPr>
              <a:t>2011 </a:t>
            </a:r>
            <a:r>
              <a:rPr lang="fr-BE" sz="2400" dirty="0" smtClean="0">
                <a:solidFill>
                  <a:srgbClr val="0070C0"/>
                </a:solidFill>
                <a:latin typeface="Georgia" panose="02040502050405020303" pitchFamily="18" charset="0"/>
              </a:rPr>
              <a:t>* 451</a:t>
            </a:r>
            <a:endParaRPr lang="fr-BE" sz="2400" dirty="0">
              <a:solidFill>
                <a:srgbClr val="0070C0"/>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26068158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5970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2400" b="1" dirty="0" smtClean="0">
                <a:solidFill>
                  <a:prstClr val="black"/>
                </a:solidFill>
                <a:latin typeface="Georgia" panose="02040502050405020303" pitchFamily="18" charset="0"/>
              </a:rPr>
              <a:t>Restrictions-limites</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r>
              <a:rPr lang="fr-BE" sz="2400" b="1" noProof="0" dirty="0" smtClean="0">
                <a:solidFill>
                  <a:srgbClr val="0070C0"/>
                </a:solidFill>
                <a:latin typeface="Georgia" panose="02040502050405020303" pitchFamily="18" charset="0"/>
              </a:rPr>
              <a:t>autres ingérences – </a:t>
            </a:r>
            <a:r>
              <a:rPr lang="fr-BE" sz="2400" b="1" i="1" noProof="0" dirty="0" smtClean="0">
                <a:solidFill>
                  <a:srgbClr val="0070C0"/>
                </a:solidFill>
                <a:latin typeface="Georgia" panose="02040502050405020303" pitchFamily="18" charset="0"/>
              </a:rPr>
              <a:t>légitimité</a:t>
            </a:r>
            <a:r>
              <a:rPr lang="fr-BE" sz="2400" b="1" noProof="0" dirty="0" smtClean="0">
                <a:solidFill>
                  <a:srgbClr val="0070C0"/>
                </a:solidFill>
                <a:latin typeface="Georgia" panose="02040502050405020303" pitchFamily="18" charset="0"/>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i="1" dirty="0" smtClean="0">
                <a:latin typeface="Georgia" panose="02040502050405020303" pitchFamily="18" charset="0"/>
              </a:rPr>
              <a:t>Van </a:t>
            </a:r>
            <a:r>
              <a:rPr lang="fr-BE" sz="2400" i="1" dirty="0">
                <a:latin typeface="Georgia" panose="02040502050405020303" pitchFamily="18" charset="0"/>
              </a:rPr>
              <a:t>der Auwera c. Belgique</a:t>
            </a:r>
            <a:r>
              <a:rPr lang="fr-BE" sz="2400" dirty="0">
                <a:latin typeface="Georgia" panose="02040502050405020303" pitchFamily="18" charset="0"/>
              </a:rPr>
              <a:t>, 21 mai 1997 </a:t>
            </a:r>
          </a:p>
          <a:p>
            <a:pPr lvl="0">
              <a:lnSpc>
                <a:spcPct val="150000"/>
              </a:lnSpc>
            </a:pPr>
            <a:r>
              <a:rPr lang="fr-BE" sz="2400" i="1" dirty="0" smtClean="0">
                <a:latin typeface="Georgia" panose="02040502050405020303" pitchFamily="18" charset="0"/>
              </a:rPr>
              <a:t>Vogt </a:t>
            </a:r>
            <a:r>
              <a:rPr lang="fr-BE" sz="2400" i="1" dirty="0">
                <a:latin typeface="Georgia" panose="02040502050405020303" pitchFamily="18" charset="0"/>
              </a:rPr>
              <a:t>c. Allemagne</a:t>
            </a:r>
            <a:r>
              <a:rPr lang="fr-BE" sz="2400" dirty="0">
                <a:latin typeface="Georgia" panose="02040502050405020303" pitchFamily="18" charset="0"/>
              </a:rPr>
              <a:t>, 26 septembre </a:t>
            </a:r>
            <a:r>
              <a:rPr lang="fr-BE" sz="2400" dirty="0" smtClean="0">
                <a:latin typeface="Georgia" panose="02040502050405020303" pitchFamily="18" charset="0"/>
              </a:rPr>
              <a:t>1995 </a:t>
            </a:r>
            <a:r>
              <a:rPr lang="fr-BE" sz="2400" dirty="0" smtClean="0">
                <a:solidFill>
                  <a:srgbClr val="0070C0"/>
                </a:solidFill>
                <a:latin typeface="Georgia" panose="02040502050405020303" pitchFamily="18" charset="0"/>
              </a:rPr>
              <a:t>* 399</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Tillack</a:t>
            </a:r>
            <a:r>
              <a:rPr lang="fr-BE" sz="2400" i="1" dirty="0" smtClean="0">
                <a:latin typeface="Georgia" panose="02040502050405020303" pitchFamily="18" charset="0"/>
              </a:rPr>
              <a:t> </a:t>
            </a:r>
            <a:r>
              <a:rPr lang="fr-BE" sz="2400" i="1" dirty="0">
                <a:latin typeface="Georgia" panose="02040502050405020303" pitchFamily="18" charset="0"/>
              </a:rPr>
              <a:t>c. Belgique</a:t>
            </a:r>
            <a:r>
              <a:rPr lang="fr-BE" sz="2400" dirty="0">
                <a:latin typeface="Georgia" panose="02040502050405020303" pitchFamily="18" charset="0"/>
              </a:rPr>
              <a:t>, 27 novembre 2007 </a:t>
            </a:r>
          </a:p>
          <a:p>
            <a:pPr lvl="0">
              <a:lnSpc>
                <a:spcPct val="150000"/>
              </a:lnSpc>
            </a:pPr>
            <a:r>
              <a:rPr lang="fr-BE" sz="2400" i="1" dirty="0" err="1" smtClean="0">
                <a:latin typeface="Georgia" panose="02040502050405020303" pitchFamily="18" charset="0"/>
              </a:rPr>
              <a:t>Handyside</a:t>
            </a:r>
            <a:r>
              <a:rPr lang="fr-BE" sz="2400" i="1" dirty="0" smtClean="0">
                <a:latin typeface="Georgia" panose="02040502050405020303" pitchFamily="18" charset="0"/>
              </a:rPr>
              <a:t> </a:t>
            </a:r>
            <a:r>
              <a:rPr lang="fr-BE" sz="2400" i="1" dirty="0">
                <a:latin typeface="Georgia" panose="02040502050405020303" pitchFamily="18" charset="0"/>
              </a:rPr>
              <a:t>c. UK, </a:t>
            </a:r>
            <a:r>
              <a:rPr lang="fr-BE" sz="2400" dirty="0">
                <a:latin typeface="Georgia" panose="02040502050405020303" pitchFamily="18" charset="0"/>
              </a:rPr>
              <a:t>7 décembre </a:t>
            </a:r>
            <a:r>
              <a:rPr lang="fr-BE" sz="2400" dirty="0" smtClean="0">
                <a:latin typeface="Georgia" panose="02040502050405020303" pitchFamily="18" charset="0"/>
              </a:rPr>
              <a:t>1976 </a:t>
            </a:r>
            <a:r>
              <a:rPr lang="fr-BE" sz="2400" dirty="0" smtClean="0">
                <a:solidFill>
                  <a:srgbClr val="0070C0"/>
                </a:solidFill>
                <a:latin typeface="Georgia" panose="02040502050405020303" pitchFamily="18" charset="0"/>
              </a:rPr>
              <a:t>* 380 </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Morissens</a:t>
            </a:r>
            <a:r>
              <a:rPr lang="fr-BE" sz="2400" i="1" dirty="0" smtClean="0">
                <a:latin typeface="Georgia" panose="02040502050405020303" pitchFamily="18" charset="0"/>
              </a:rPr>
              <a:t> </a:t>
            </a:r>
            <a:r>
              <a:rPr lang="fr-BE" sz="2400" i="1" dirty="0">
                <a:latin typeface="Georgia" panose="02040502050405020303" pitchFamily="18" charset="0"/>
              </a:rPr>
              <a:t>c. Belgique</a:t>
            </a:r>
            <a:r>
              <a:rPr lang="fr-BE" sz="2400" dirty="0">
                <a:latin typeface="Georgia" panose="02040502050405020303" pitchFamily="18" charset="0"/>
              </a:rPr>
              <a:t>, 3 mai 1988 </a:t>
            </a:r>
          </a:p>
          <a:p>
            <a:pPr lvl="0">
              <a:lnSpc>
                <a:spcPct val="150000"/>
              </a:lnSpc>
            </a:pPr>
            <a:r>
              <a:rPr lang="fr-BE" sz="2400" i="1" dirty="0" err="1" smtClean="0">
                <a:latin typeface="Georgia" panose="02040502050405020303" pitchFamily="18" charset="0"/>
              </a:rPr>
              <a:t>Goodwin</a:t>
            </a:r>
            <a:r>
              <a:rPr lang="fr-BE" sz="2400" i="1" dirty="0" smtClean="0">
                <a:latin typeface="Georgia" panose="02040502050405020303" pitchFamily="18" charset="0"/>
              </a:rPr>
              <a:t> </a:t>
            </a:r>
            <a:r>
              <a:rPr lang="fr-BE" sz="2400" i="1" dirty="0">
                <a:latin typeface="Georgia" panose="02040502050405020303" pitchFamily="18" charset="0"/>
              </a:rPr>
              <a:t>c. Royaume-Uni</a:t>
            </a:r>
            <a:r>
              <a:rPr lang="fr-BE" sz="2400" dirty="0">
                <a:latin typeface="Georgia" panose="02040502050405020303" pitchFamily="18" charset="0"/>
              </a:rPr>
              <a:t>, 27 mars </a:t>
            </a:r>
            <a:r>
              <a:rPr lang="fr-BE" sz="2400" dirty="0" smtClean="0">
                <a:latin typeface="Georgia" panose="02040502050405020303" pitchFamily="18" charset="0"/>
              </a:rPr>
              <a:t>1996 </a:t>
            </a:r>
            <a:r>
              <a:rPr lang="fr-BE" sz="2400" dirty="0" smtClean="0">
                <a:solidFill>
                  <a:srgbClr val="0070C0"/>
                </a:solidFill>
                <a:latin typeface="Georgia" panose="02040502050405020303" pitchFamily="18" charset="0"/>
              </a:rPr>
              <a:t>* 407 </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Jersild</a:t>
            </a:r>
            <a:r>
              <a:rPr lang="fr-BE" sz="2400" i="1" dirty="0" smtClean="0">
                <a:latin typeface="Georgia" panose="02040502050405020303" pitchFamily="18" charset="0"/>
              </a:rPr>
              <a:t> </a:t>
            </a:r>
            <a:r>
              <a:rPr lang="fr-BE" sz="2400" i="1" dirty="0">
                <a:latin typeface="Georgia" panose="02040502050405020303" pitchFamily="18" charset="0"/>
              </a:rPr>
              <a:t>c. Danemark</a:t>
            </a:r>
            <a:r>
              <a:rPr lang="fr-BE" sz="2400" dirty="0">
                <a:latin typeface="Georgia" panose="02040502050405020303" pitchFamily="18" charset="0"/>
              </a:rPr>
              <a:t>, 23 septembre </a:t>
            </a:r>
            <a:r>
              <a:rPr lang="fr-BE" sz="2400" dirty="0" smtClean="0">
                <a:latin typeface="Georgia" panose="02040502050405020303" pitchFamily="18" charset="0"/>
              </a:rPr>
              <a:t>1994 </a:t>
            </a:r>
            <a:r>
              <a:rPr lang="fr-BE" sz="2400" dirty="0" smtClean="0">
                <a:solidFill>
                  <a:srgbClr val="0070C0"/>
                </a:solidFill>
                <a:latin typeface="Georgia" panose="02040502050405020303" pitchFamily="18" charset="0"/>
              </a:rPr>
              <a:t>* 391</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Bédat</a:t>
            </a:r>
            <a:r>
              <a:rPr lang="fr-BE" sz="2400" i="1" dirty="0" smtClean="0">
                <a:latin typeface="Georgia" panose="02040502050405020303" pitchFamily="18" charset="0"/>
              </a:rPr>
              <a:t> </a:t>
            </a:r>
            <a:r>
              <a:rPr lang="fr-BE" sz="2400" i="1" dirty="0">
                <a:latin typeface="Georgia" panose="02040502050405020303" pitchFamily="18" charset="0"/>
              </a:rPr>
              <a:t>c. Suisse</a:t>
            </a:r>
            <a:r>
              <a:rPr lang="fr-BE" sz="2400" dirty="0">
                <a:latin typeface="Georgia" panose="02040502050405020303" pitchFamily="18" charset="0"/>
              </a:rPr>
              <a:t>, 29 mars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31161487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54168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2400" b="1" dirty="0" smtClean="0">
                <a:solidFill>
                  <a:prstClr val="black"/>
                </a:solidFill>
                <a:latin typeface="Georgia" panose="02040502050405020303" pitchFamily="18" charset="0"/>
              </a:rPr>
              <a:t>Restrictions-limites</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r>
              <a:rPr lang="fr-BE" sz="2400" b="1" noProof="0" dirty="0" smtClean="0">
                <a:solidFill>
                  <a:srgbClr val="0070C0"/>
                </a:solidFill>
                <a:latin typeface="Georgia" panose="02040502050405020303" pitchFamily="18" charset="0"/>
              </a:rPr>
              <a:t>autres ingérences – </a:t>
            </a:r>
            <a:r>
              <a:rPr lang="fr-BE" sz="2400" b="1" i="1" noProof="0" dirty="0" smtClean="0">
                <a:solidFill>
                  <a:srgbClr val="0070C0"/>
                </a:solidFill>
                <a:latin typeface="Georgia" panose="02040502050405020303" pitchFamily="18" charset="0"/>
              </a:rPr>
              <a:t>proportionnalité</a:t>
            </a:r>
            <a:r>
              <a:rPr lang="fr-BE" sz="2400" b="1" noProof="0" dirty="0" smtClean="0">
                <a:solidFill>
                  <a:srgbClr val="0070C0"/>
                </a:solidFill>
                <a:latin typeface="Georgia" panose="02040502050405020303" pitchFamily="18" charset="0"/>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i="1" dirty="0">
                <a:latin typeface="Georgia" panose="02040502050405020303" pitchFamily="18" charset="0"/>
              </a:rPr>
              <a:t>Vogt c. Allemagne</a:t>
            </a:r>
            <a:r>
              <a:rPr lang="fr-BE" sz="2400" dirty="0">
                <a:latin typeface="Georgia" panose="02040502050405020303" pitchFamily="18" charset="0"/>
              </a:rPr>
              <a:t>, 26 septembre 1995, § </a:t>
            </a:r>
            <a:r>
              <a:rPr lang="fr-BE" sz="2400" dirty="0" smtClean="0">
                <a:latin typeface="Georgia" panose="02040502050405020303" pitchFamily="18" charset="0"/>
              </a:rPr>
              <a:t>60 </a:t>
            </a:r>
            <a:r>
              <a:rPr lang="fr-BE" sz="2400" dirty="0" smtClean="0">
                <a:solidFill>
                  <a:srgbClr val="0070C0"/>
                </a:solidFill>
                <a:latin typeface="Georgia" panose="02040502050405020303" pitchFamily="18" charset="0"/>
              </a:rPr>
              <a:t>* 399</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Handyside</a:t>
            </a:r>
            <a:r>
              <a:rPr lang="fr-BE" sz="2400" i="1" dirty="0" smtClean="0">
                <a:latin typeface="Georgia" panose="02040502050405020303" pitchFamily="18" charset="0"/>
              </a:rPr>
              <a:t> </a:t>
            </a:r>
            <a:r>
              <a:rPr lang="fr-BE" sz="2400" i="1" dirty="0">
                <a:latin typeface="Georgia" panose="02040502050405020303" pitchFamily="18" charset="0"/>
              </a:rPr>
              <a:t>c. Royaume-Uni</a:t>
            </a:r>
            <a:r>
              <a:rPr lang="fr-BE" sz="2400" dirty="0">
                <a:latin typeface="Georgia" panose="02040502050405020303" pitchFamily="18" charset="0"/>
              </a:rPr>
              <a:t>, 7 décembre 1976, § </a:t>
            </a:r>
            <a:r>
              <a:rPr lang="fr-BE" sz="2400" dirty="0" smtClean="0">
                <a:latin typeface="Georgia" panose="02040502050405020303" pitchFamily="18" charset="0"/>
              </a:rPr>
              <a:t>49 </a:t>
            </a:r>
            <a:r>
              <a:rPr lang="fr-BE" sz="2400" dirty="0" smtClean="0">
                <a:solidFill>
                  <a:srgbClr val="0070C0"/>
                </a:solidFill>
                <a:latin typeface="Georgia" panose="02040502050405020303" pitchFamily="18" charset="0"/>
              </a:rPr>
              <a:t>* 380</a:t>
            </a:r>
            <a:r>
              <a:rPr lang="fr-BE" sz="2400" dirty="0">
                <a:solidFill>
                  <a:srgbClr val="0070C0"/>
                </a:solidFill>
                <a:latin typeface="Georgia" panose="02040502050405020303" pitchFamily="18" charset="0"/>
              </a:rPr>
              <a:t> </a:t>
            </a:r>
          </a:p>
          <a:p>
            <a:pPr lvl="0">
              <a:lnSpc>
                <a:spcPct val="150000"/>
              </a:lnSpc>
            </a:pPr>
            <a:r>
              <a:rPr lang="fr-BE" sz="2400" i="1" dirty="0" err="1" smtClean="0">
                <a:latin typeface="Georgia" panose="02040502050405020303" pitchFamily="18" charset="0"/>
              </a:rPr>
              <a:t>Leempoel</a:t>
            </a:r>
            <a:r>
              <a:rPr lang="fr-BE" sz="2400" i="1" dirty="0" smtClean="0">
                <a:latin typeface="Georgia" panose="02040502050405020303" pitchFamily="18" charset="0"/>
              </a:rPr>
              <a:t> </a:t>
            </a:r>
            <a:r>
              <a:rPr lang="fr-BE" sz="2400" i="1" dirty="0">
                <a:latin typeface="Georgia" panose="02040502050405020303" pitchFamily="18" charset="0"/>
              </a:rPr>
              <a:t>et</a:t>
            </a:r>
            <a:r>
              <a:rPr lang="fr-BE" sz="2400" dirty="0">
                <a:latin typeface="Georgia" panose="02040502050405020303" pitchFamily="18" charset="0"/>
              </a:rPr>
              <a:t> </a:t>
            </a:r>
            <a:r>
              <a:rPr lang="fr-BE" sz="2400" i="1" dirty="0">
                <a:latin typeface="Georgia" panose="02040502050405020303" pitchFamily="18" charset="0"/>
              </a:rPr>
              <a:t>Editions </a:t>
            </a:r>
            <a:r>
              <a:rPr lang="fr-BE" sz="2400" i="1" dirty="0" err="1">
                <a:latin typeface="Georgia" panose="02040502050405020303" pitchFamily="18" charset="0"/>
              </a:rPr>
              <a:t>Cinerevue</a:t>
            </a:r>
            <a:r>
              <a:rPr lang="fr-BE" sz="2400" i="1" dirty="0">
                <a:latin typeface="Georgia" panose="02040502050405020303" pitchFamily="18" charset="0"/>
              </a:rPr>
              <a:t> c. Belgique</a:t>
            </a:r>
            <a:r>
              <a:rPr lang="fr-BE" sz="2400" dirty="0">
                <a:latin typeface="Georgia" panose="02040502050405020303" pitchFamily="18" charset="0"/>
              </a:rPr>
              <a:t>, 9 novembre 2006 </a:t>
            </a:r>
          </a:p>
          <a:p>
            <a:pPr lvl="0">
              <a:lnSpc>
                <a:spcPct val="150000"/>
              </a:lnSpc>
            </a:pPr>
            <a:r>
              <a:rPr lang="fr-BE" sz="2400" i="1" dirty="0" err="1" smtClean="0">
                <a:latin typeface="Georgia" panose="02040502050405020303" pitchFamily="18" charset="0"/>
              </a:rPr>
              <a:t>Lehideux</a:t>
            </a:r>
            <a:r>
              <a:rPr lang="fr-BE" sz="2400" i="1" dirty="0" smtClean="0">
                <a:latin typeface="Georgia" panose="02040502050405020303" pitchFamily="18" charset="0"/>
              </a:rPr>
              <a:t> </a:t>
            </a:r>
            <a:r>
              <a:rPr lang="fr-BE" sz="2400" i="1" dirty="0">
                <a:latin typeface="Georgia" panose="02040502050405020303" pitchFamily="18" charset="0"/>
              </a:rPr>
              <a:t>et Isorni c. France</a:t>
            </a:r>
            <a:r>
              <a:rPr lang="fr-BE" sz="2400" dirty="0">
                <a:latin typeface="Georgia" panose="02040502050405020303" pitchFamily="18" charset="0"/>
              </a:rPr>
              <a:t>, 23 septembre 1998, § </a:t>
            </a:r>
            <a:r>
              <a:rPr lang="fr-BE" sz="2400" dirty="0" smtClean="0">
                <a:latin typeface="Georgia" panose="02040502050405020303" pitchFamily="18" charset="0"/>
              </a:rPr>
              <a:t>51 </a:t>
            </a:r>
            <a:r>
              <a:rPr lang="fr-BE" sz="2400" dirty="0" smtClean="0">
                <a:solidFill>
                  <a:srgbClr val="0070C0"/>
                </a:solidFill>
                <a:latin typeface="Georgia" panose="02040502050405020303" pitchFamily="18" charset="0"/>
              </a:rPr>
              <a:t>* 412</a:t>
            </a:r>
            <a:endParaRPr lang="fr-BE" sz="2400" dirty="0">
              <a:solidFill>
                <a:srgbClr val="0070C0"/>
              </a:solidFill>
              <a:latin typeface="Georgia" panose="02040502050405020303" pitchFamily="18" charset="0"/>
            </a:endParaRPr>
          </a:p>
          <a:p>
            <a:pPr lvl="0">
              <a:lnSpc>
                <a:spcPct val="150000"/>
              </a:lnSpc>
            </a:pPr>
            <a:r>
              <a:rPr lang="fr-BE" sz="2400" i="1" dirty="0" smtClean="0">
                <a:latin typeface="Georgia" panose="02040502050405020303" pitchFamily="18" charset="0"/>
              </a:rPr>
              <a:t>Féret </a:t>
            </a:r>
            <a:r>
              <a:rPr lang="fr-BE" sz="2400" i="1" dirty="0">
                <a:latin typeface="Georgia" panose="02040502050405020303" pitchFamily="18" charset="0"/>
              </a:rPr>
              <a:t>c. Belgique</a:t>
            </a:r>
            <a:r>
              <a:rPr lang="fr-BE" sz="2400" dirty="0">
                <a:latin typeface="Georgia" panose="02040502050405020303" pitchFamily="18" charset="0"/>
              </a:rPr>
              <a:t>, 16 juillet </a:t>
            </a:r>
            <a:r>
              <a:rPr lang="fr-BE" sz="2400" dirty="0" smtClean="0">
                <a:latin typeface="Georgia" panose="02040502050405020303" pitchFamily="18" charset="0"/>
              </a:rPr>
              <a:t>2003 </a:t>
            </a:r>
            <a:r>
              <a:rPr lang="fr-BE" sz="2400" dirty="0" smtClean="0">
                <a:solidFill>
                  <a:srgbClr val="0070C0"/>
                </a:solidFill>
                <a:latin typeface="Georgia" panose="02040502050405020303" pitchFamily="18" charset="0"/>
              </a:rPr>
              <a:t>* 442</a:t>
            </a:r>
            <a:endParaRPr lang="fr-BE" sz="2400" dirty="0">
              <a:solidFill>
                <a:srgbClr val="0070C0"/>
              </a:solidFill>
              <a:latin typeface="Georgia" panose="02040502050405020303" pitchFamily="18" charset="0"/>
            </a:endParaRPr>
          </a:p>
          <a:p>
            <a:pPr lvl="0">
              <a:lnSpc>
                <a:spcPct val="150000"/>
              </a:lnSpc>
            </a:pPr>
            <a:r>
              <a:rPr lang="fr-BE" sz="2400" i="1" dirty="0" smtClean="0">
                <a:latin typeface="Georgia" panose="02040502050405020303" pitchFamily="18" charset="0"/>
              </a:rPr>
              <a:t>Von </a:t>
            </a:r>
            <a:r>
              <a:rPr lang="fr-BE" sz="2400" i="1" dirty="0" err="1">
                <a:latin typeface="Georgia" panose="02040502050405020303" pitchFamily="18" charset="0"/>
              </a:rPr>
              <a:t>Hannover</a:t>
            </a:r>
            <a:r>
              <a:rPr lang="fr-BE" sz="2400" i="1" dirty="0">
                <a:latin typeface="Georgia" panose="02040502050405020303" pitchFamily="18" charset="0"/>
              </a:rPr>
              <a:t> c. Allemagne I</a:t>
            </a:r>
            <a:r>
              <a:rPr lang="fr-BE" sz="2400" dirty="0">
                <a:latin typeface="Georgia" panose="02040502050405020303" pitchFamily="18" charset="0"/>
              </a:rPr>
              <a:t> (24 juin 2004) et </a:t>
            </a:r>
            <a:r>
              <a:rPr lang="fr-BE" sz="2400" i="1" dirty="0">
                <a:latin typeface="Georgia" panose="02040502050405020303" pitchFamily="18" charset="0"/>
              </a:rPr>
              <a:t>II</a:t>
            </a:r>
            <a:r>
              <a:rPr lang="fr-BE" sz="2400" dirty="0">
                <a:latin typeface="Georgia" panose="02040502050405020303" pitchFamily="18" charset="0"/>
              </a:rPr>
              <a:t> (7 février 2012</a:t>
            </a:r>
            <a:r>
              <a:rPr lang="fr-BE" sz="2400" dirty="0" smtClean="0">
                <a:latin typeface="Georgia" panose="02040502050405020303" pitchFamily="18" charset="0"/>
              </a:rPr>
              <a:t>) </a:t>
            </a:r>
            <a:r>
              <a:rPr lang="fr-BE" sz="2400" dirty="0" smtClean="0">
                <a:solidFill>
                  <a:srgbClr val="0070C0"/>
                </a:solidFill>
                <a:latin typeface="Georgia" panose="02040502050405020303" pitchFamily="18" charset="0"/>
              </a:rPr>
              <a:t>* 284</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Goodwin</a:t>
            </a:r>
            <a:r>
              <a:rPr lang="fr-BE" sz="2400" i="1" dirty="0" smtClean="0">
                <a:latin typeface="Georgia" panose="02040502050405020303" pitchFamily="18" charset="0"/>
              </a:rPr>
              <a:t> </a:t>
            </a:r>
            <a:r>
              <a:rPr lang="fr-BE" sz="2400" i="1" dirty="0">
                <a:latin typeface="Georgia" panose="02040502050405020303" pitchFamily="18" charset="0"/>
              </a:rPr>
              <a:t>c. Royaume-Uni</a:t>
            </a:r>
            <a:r>
              <a:rPr lang="fr-BE" sz="2400" dirty="0">
                <a:latin typeface="Georgia" panose="02040502050405020303" pitchFamily="18" charset="0"/>
              </a:rPr>
              <a:t>, 27 mars 1996, § </a:t>
            </a:r>
            <a:r>
              <a:rPr lang="fr-BE" sz="2400" dirty="0" smtClean="0">
                <a:latin typeface="Georgia" panose="02040502050405020303" pitchFamily="18" charset="0"/>
              </a:rPr>
              <a:t>39 </a:t>
            </a:r>
            <a:r>
              <a:rPr lang="fr-BE" sz="2400" dirty="0" smtClean="0">
                <a:solidFill>
                  <a:srgbClr val="0070C0"/>
                </a:solidFill>
                <a:latin typeface="Georgia" panose="02040502050405020303" pitchFamily="18" charset="0"/>
              </a:rPr>
              <a:t>* 407</a:t>
            </a:r>
            <a:endParaRPr lang="fr-BE" sz="2400" dirty="0">
              <a:solidFill>
                <a:srgbClr val="0070C0"/>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45902258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43088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2400" b="1" noProof="0" dirty="0" smtClean="0">
                <a:solidFill>
                  <a:prstClr val="black"/>
                </a:solidFill>
                <a:latin typeface="Georgia" panose="02040502050405020303" pitchFamily="18" charset="0"/>
              </a:rPr>
              <a:t>Presse en droit belge</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r>
              <a:rPr lang="fr-BE" sz="2400" b="1" noProof="0" dirty="0" smtClean="0">
                <a:solidFill>
                  <a:srgbClr val="0070C0"/>
                </a:solidFill>
                <a:latin typeface="Georgia" panose="02040502050405020303" pitchFamily="18" charset="0"/>
              </a:rPr>
              <a:t>généralités</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FR" sz="2400" dirty="0" err="1">
                <a:latin typeface="Georgia" panose="02040502050405020303" pitchFamily="18" charset="0"/>
              </a:rPr>
              <a:t>Cass</a:t>
            </a:r>
            <a:r>
              <a:rPr lang="fr-FR" sz="2400" dirty="0">
                <a:latin typeface="Georgia" panose="02040502050405020303" pitchFamily="18" charset="0"/>
              </a:rPr>
              <a:t>., 6 mars 2012 (2ème </a:t>
            </a:r>
            <a:r>
              <a:rPr lang="fr-FR" sz="2400" dirty="0" smtClean="0">
                <a:latin typeface="Georgia" panose="02040502050405020303" pitchFamily="18" charset="0"/>
              </a:rPr>
              <a:t>ch.)</a:t>
            </a:r>
          </a:p>
          <a:p>
            <a:pPr lvl="0">
              <a:lnSpc>
                <a:spcPct val="150000"/>
              </a:lnSpc>
            </a:pPr>
            <a:r>
              <a:rPr lang="fr-BE" sz="2400" dirty="0" err="1" smtClean="0">
                <a:latin typeface="Georgia" panose="02040502050405020303" pitchFamily="18" charset="0"/>
              </a:rPr>
              <a:t>Cass</a:t>
            </a:r>
            <a:r>
              <a:rPr lang="fr-BE" sz="2400" dirty="0">
                <a:latin typeface="Georgia" panose="02040502050405020303" pitchFamily="18" charset="0"/>
              </a:rPr>
              <a:t>., 29 juin 2000, </a:t>
            </a:r>
            <a:r>
              <a:rPr lang="fr-FR" sz="2400" i="1" dirty="0">
                <a:latin typeface="Georgia" panose="02040502050405020303" pitchFamily="18" charset="0"/>
              </a:rPr>
              <a:t>Pas</a:t>
            </a:r>
            <a:r>
              <a:rPr lang="fr-FR" sz="2400" dirty="0">
                <a:latin typeface="Georgia" panose="02040502050405020303" pitchFamily="18" charset="0"/>
              </a:rPr>
              <a:t>., I, p. 420</a:t>
            </a:r>
            <a:endParaRPr lang="fr-BE" sz="2400" dirty="0">
              <a:latin typeface="Georgia" panose="02040502050405020303" pitchFamily="18" charset="0"/>
            </a:endParaRPr>
          </a:p>
          <a:p>
            <a:pPr lvl="0">
              <a:lnSpc>
                <a:spcPct val="150000"/>
              </a:lnSpc>
            </a:pPr>
            <a:r>
              <a:rPr lang="fr-BE" sz="2400" dirty="0" err="1">
                <a:latin typeface="Georgia" panose="02040502050405020303" pitchFamily="18" charset="0"/>
              </a:rPr>
              <a:t>Cass</a:t>
            </a:r>
            <a:r>
              <a:rPr lang="fr-BE" sz="2400" dirty="0">
                <a:latin typeface="Georgia" panose="02040502050405020303" pitchFamily="18" charset="0"/>
              </a:rPr>
              <a:t>., 2 juin 2006, </a:t>
            </a:r>
            <a:r>
              <a:rPr lang="fr-FR" sz="2400" i="1" dirty="0">
                <a:latin typeface="Georgia" panose="02040502050405020303" pitchFamily="18" charset="0"/>
              </a:rPr>
              <a:t>Pas</a:t>
            </a:r>
            <a:r>
              <a:rPr lang="fr-FR" sz="2400" dirty="0">
                <a:latin typeface="Georgia" panose="02040502050405020303" pitchFamily="18" charset="0"/>
              </a:rPr>
              <a:t>., I, p. </a:t>
            </a:r>
            <a:r>
              <a:rPr lang="fr-FR" sz="2400" dirty="0" smtClean="0">
                <a:latin typeface="Georgia" panose="02040502050405020303" pitchFamily="18" charset="0"/>
              </a:rPr>
              <a:t>1302 </a:t>
            </a:r>
            <a:r>
              <a:rPr lang="fr-FR" sz="2400" dirty="0" smtClean="0">
                <a:solidFill>
                  <a:srgbClr val="0070C0"/>
                </a:solidFill>
                <a:latin typeface="Georgia" panose="02040502050405020303" pitchFamily="18" charset="0"/>
              </a:rPr>
              <a:t>* 433</a:t>
            </a:r>
            <a:endParaRPr lang="fr-BE" sz="2400" dirty="0">
              <a:solidFill>
                <a:srgbClr val="0070C0"/>
              </a:solidFill>
              <a:latin typeface="Georgia" panose="02040502050405020303" pitchFamily="18" charset="0"/>
            </a:endParaRPr>
          </a:p>
          <a:p>
            <a:pPr lvl="0">
              <a:lnSpc>
                <a:spcPct val="150000"/>
              </a:lnSpc>
            </a:pPr>
            <a:r>
              <a:rPr lang="fr-BE" sz="2400" dirty="0">
                <a:latin typeface="Georgia" panose="02040502050405020303" pitchFamily="18" charset="0"/>
              </a:rPr>
              <a:t>Cour EDH, </a:t>
            </a:r>
            <a:r>
              <a:rPr lang="fr-BE" sz="2400" i="1" dirty="0">
                <a:latin typeface="Georgia" panose="02040502050405020303" pitchFamily="18" charset="0"/>
              </a:rPr>
              <a:t>RTBF c. Belgique,</a:t>
            </a:r>
            <a:r>
              <a:rPr lang="fr-BE" sz="2400" dirty="0">
                <a:latin typeface="Georgia" panose="02040502050405020303" pitchFamily="18" charset="0"/>
              </a:rPr>
              <a:t> 29 mars </a:t>
            </a:r>
            <a:r>
              <a:rPr lang="fr-BE" sz="2400" dirty="0" smtClean="0">
                <a:latin typeface="Georgia" panose="02040502050405020303" pitchFamily="18" charset="0"/>
              </a:rPr>
              <a:t>2011 </a:t>
            </a:r>
            <a:r>
              <a:rPr lang="fr-BE" sz="2400" dirty="0" smtClean="0">
                <a:solidFill>
                  <a:srgbClr val="0070C0"/>
                </a:solidFill>
                <a:latin typeface="Georgia" panose="02040502050405020303" pitchFamily="18" charset="0"/>
              </a:rPr>
              <a:t>* 451</a:t>
            </a:r>
            <a:endParaRPr lang="fr-BE" sz="2400" dirty="0">
              <a:solidFill>
                <a:srgbClr val="0070C0"/>
              </a:solidFill>
              <a:latin typeface="Georgia" panose="02040502050405020303" pitchFamily="18" charset="0"/>
            </a:endParaRPr>
          </a:p>
          <a:p>
            <a:pPr lvl="0">
              <a:lnSpc>
                <a:spcPct val="150000"/>
              </a:lnSpc>
            </a:pPr>
            <a:r>
              <a:rPr lang="fr-BE" sz="2400" dirty="0">
                <a:latin typeface="Georgia" panose="02040502050405020303" pitchFamily="18" charset="0"/>
              </a:rPr>
              <a:t>C.E. 10 mars 2003, </a:t>
            </a:r>
            <a:r>
              <a:rPr lang="fr-BE" sz="2400" i="1" dirty="0" err="1">
                <a:latin typeface="Georgia" panose="02040502050405020303" pitchFamily="18" charset="0"/>
              </a:rPr>
              <a:t>Vanhecke</a:t>
            </a:r>
            <a:r>
              <a:rPr lang="fr-BE" sz="2400" i="1" dirty="0">
                <a:latin typeface="Georgia" panose="02040502050405020303" pitchFamily="18" charset="0"/>
              </a:rPr>
              <a:t> c. La </a:t>
            </a:r>
            <a:r>
              <a:rPr lang="fr-BE" sz="2400" i="1" dirty="0" smtClean="0">
                <a:latin typeface="Georgia" panose="02040502050405020303" pitchFamily="18" charset="0"/>
              </a:rPr>
              <a:t>Poste </a:t>
            </a:r>
            <a:r>
              <a:rPr lang="fr-BE" sz="2400" dirty="0" smtClean="0">
                <a:solidFill>
                  <a:srgbClr val="0070C0"/>
                </a:solidFill>
                <a:latin typeface="Georgia" panose="02040502050405020303" pitchFamily="18" charset="0"/>
              </a:rPr>
              <a:t>* 430</a:t>
            </a:r>
            <a:endParaRPr lang="fr-BE" sz="2400" dirty="0">
              <a:solidFill>
                <a:srgbClr val="0070C0"/>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416474629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2400" b="1" noProof="0" dirty="0" smtClean="0">
                <a:solidFill>
                  <a:prstClr val="black"/>
                </a:solidFill>
                <a:latin typeface="Georgia" panose="02040502050405020303" pitchFamily="18" charset="0"/>
              </a:rPr>
              <a:t>Presse en droit belge</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r>
              <a:rPr lang="fr-BE" sz="2400" b="1" noProof="0" dirty="0" smtClean="0">
                <a:solidFill>
                  <a:srgbClr val="0070C0"/>
                </a:solidFill>
                <a:latin typeface="Georgia" panose="02040502050405020303" pitchFamily="18" charset="0"/>
              </a:rPr>
              <a:t>lutte contre le discours de haine</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dirty="0">
                <a:latin typeface="Georgia" panose="02040502050405020303" pitchFamily="18" charset="0"/>
              </a:rPr>
              <a:t>C.E., </a:t>
            </a:r>
            <a:r>
              <a:rPr lang="fr-BE" sz="2400" i="1" dirty="0">
                <a:latin typeface="Georgia" panose="02040502050405020303" pitchFamily="18" charset="0"/>
              </a:rPr>
              <a:t>Bastien c. RTBF</a:t>
            </a:r>
            <a:r>
              <a:rPr lang="fr-BE" sz="2400" dirty="0">
                <a:latin typeface="Georgia" panose="02040502050405020303" pitchFamily="18" charset="0"/>
              </a:rPr>
              <a:t>, 9 juin </a:t>
            </a:r>
            <a:r>
              <a:rPr lang="fr-BE" sz="2400" dirty="0" smtClean="0">
                <a:latin typeface="Georgia" panose="02040502050405020303" pitchFamily="18" charset="0"/>
              </a:rPr>
              <a:t>1999 </a:t>
            </a:r>
            <a:r>
              <a:rPr lang="fr-BE" sz="2400" dirty="0" smtClean="0">
                <a:solidFill>
                  <a:srgbClr val="0070C0"/>
                </a:solidFill>
                <a:latin typeface="Georgia" panose="02040502050405020303" pitchFamily="18" charset="0"/>
              </a:rPr>
              <a:t>* 420</a:t>
            </a:r>
            <a:endParaRPr lang="fr-BE" sz="2400" dirty="0">
              <a:solidFill>
                <a:srgbClr val="0070C0"/>
              </a:solidFill>
              <a:latin typeface="Georgia" panose="02040502050405020303" pitchFamily="18" charset="0"/>
            </a:endParaRPr>
          </a:p>
          <a:p>
            <a:pPr lvl="0">
              <a:lnSpc>
                <a:spcPct val="150000"/>
              </a:lnSpc>
            </a:pPr>
            <a:r>
              <a:rPr lang="fr-BE" sz="2400" dirty="0">
                <a:latin typeface="Georgia" panose="02040502050405020303" pitchFamily="18" charset="0"/>
              </a:rPr>
              <a:t>C.A., arrêt n° 10/2001 du 7 février </a:t>
            </a:r>
            <a:r>
              <a:rPr lang="fr-BE" sz="2400" dirty="0" smtClean="0">
                <a:latin typeface="Georgia" panose="02040502050405020303" pitchFamily="18" charset="0"/>
              </a:rPr>
              <a:t>2001 </a:t>
            </a:r>
            <a:r>
              <a:rPr lang="fr-BE" sz="2400" dirty="0" smtClean="0">
                <a:solidFill>
                  <a:srgbClr val="0070C0"/>
                </a:solidFill>
                <a:latin typeface="Georgia" panose="02040502050405020303" pitchFamily="18" charset="0"/>
              </a:rPr>
              <a:t>* 425</a:t>
            </a:r>
            <a:endParaRPr lang="fr-BE" sz="2400" dirty="0">
              <a:solidFill>
                <a:srgbClr val="0070C0"/>
              </a:solidFill>
              <a:latin typeface="Georgia" panose="02040502050405020303" pitchFamily="18" charset="0"/>
            </a:endParaRPr>
          </a:p>
          <a:p>
            <a:pPr lvl="0">
              <a:lnSpc>
                <a:spcPct val="150000"/>
              </a:lnSpc>
            </a:pPr>
            <a:r>
              <a:rPr lang="fr-BE" sz="2400" dirty="0">
                <a:latin typeface="Georgia" panose="02040502050405020303" pitchFamily="18" charset="0"/>
              </a:rPr>
              <a:t>C. </a:t>
            </a:r>
            <a:r>
              <a:rPr lang="fr-BE" sz="2400" dirty="0" err="1">
                <a:latin typeface="Georgia" panose="02040502050405020303" pitchFamily="18" charset="0"/>
              </a:rPr>
              <a:t>Const</a:t>
            </a:r>
            <a:r>
              <a:rPr lang="fr-BE" sz="2400" dirty="0">
                <a:latin typeface="Georgia" panose="02040502050405020303" pitchFamily="18" charset="0"/>
              </a:rPr>
              <a:t>., arrêt n° 159/2009 du 3 décembre 2009</a:t>
            </a:r>
          </a:p>
          <a:p>
            <a:pPr lvl="0">
              <a:lnSpc>
                <a:spcPct val="150000"/>
              </a:lnSpc>
            </a:pPr>
            <a:r>
              <a:rPr lang="fr-BE" sz="2400" dirty="0">
                <a:latin typeface="Georgia" panose="02040502050405020303" pitchFamily="18" charset="0"/>
              </a:rPr>
              <a:t>C.E., 15 juin 2011, </a:t>
            </a:r>
            <a:r>
              <a:rPr lang="fr-BE" sz="2400" i="1" dirty="0">
                <a:latin typeface="Georgia" panose="02040502050405020303" pitchFamily="18" charset="0"/>
              </a:rPr>
              <a:t>De </a:t>
            </a:r>
            <a:r>
              <a:rPr lang="fr-BE" sz="2400" i="1" dirty="0" err="1" smtClean="0">
                <a:latin typeface="Georgia" panose="02040502050405020303" pitchFamily="18" charset="0"/>
              </a:rPr>
              <a:t>Coene</a:t>
            </a:r>
            <a:r>
              <a:rPr lang="fr-BE" sz="2400" i="1" dirty="0" smtClean="0">
                <a:latin typeface="Georgia" panose="02040502050405020303" pitchFamily="18" charset="0"/>
              </a:rPr>
              <a:t> </a:t>
            </a:r>
            <a:r>
              <a:rPr lang="fr-BE" sz="2400" dirty="0" smtClean="0">
                <a:solidFill>
                  <a:srgbClr val="0070C0"/>
                </a:solidFill>
                <a:latin typeface="Georgia" panose="02040502050405020303" pitchFamily="18" charset="0"/>
              </a:rPr>
              <a:t>* 459</a:t>
            </a:r>
            <a:endParaRPr lang="fr-BE" sz="2400" dirty="0">
              <a:solidFill>
                <a:srgbClr val="0070C0"/>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0279261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BE" dirty="0" smtClean="0">
                <a:latin typeface="Georgia" panose="02040502050405020303" pitchFamily="18" charset="0"/>
              </a:rPr>
              <a:t>Droits de l’homme</a:t>
            </a:r>
            <a:br>
              <a:rPr lang="fr-BE" dirty="0" smtClean="0">
                <a:latin typeface="Georgia" panose="02040502050405020303" pitchFamily="18" charset="0"/>
              </a:rPr>
            </a:br>
            <a:r>
              <a:rPr lang="fr-BE" sz="4000" dirty="0" smtClean="0">
                <a:latin typeface="Georgia" panose="02040502050405020303" pitchFamily="18" charset="0"/>
              </a:rPr>
              <a:t>2017-2018 – </a:t>
            </a:r>
            <a:r>
              <a:rPr lang="fr-BE" sz="4000" i="1" dirty="0" smtClean="0">
                <a:latin typeface="Georgia" panose="02040502050405020303" pitchFamily="18" charset="0"/>
              </a:rPr>
              <a:t>séance n° 12</a:t>
            </a:r>
            <a:endParaRPr lang="fr-BE" i="1" dirty="0"/>
          </a:p>
        </p:txBody>
      </p:sp>
      <p:sp>
        <p:nvSpPr>
          <p:cNvPr id="3" name="Sous-titre 2"/>
          <p:cNvSpPr>
            <a:spLocks noGrp="1"/>
          </p:cNvSpPr>
          <p:nvPr>
            <p:ph type="subTitle" idx="1"/>
          </p:nvPr>
        </p:nvSpPr>
        <p:spPr>
          <a:xfrm>
            <a:off x="4515377" y="3996266"/>
            <a:ext cx="6987645" cy="1746611"/>
          </a:xfrm>
        </p:spPr>
        <p:txBody>
          <a:bodyPr>
            <a:normAutofit fontScale="85000" lnSpcReduction="20000"/>
          </a:bodyPr>
          <a:lstStyle/>
          <a:p>
            <a:endParaRPr lang="fr-BE" sz="4500" dirty="0" smtClean="0">
              <a:latin typeface="Georgia" panose="02040502050405020303" pitchFamily="18" charset="0"/>
            </a:endParaRPr>
          </a:p>
          <a:p>
            <a:r>
              <a:rPr lang="fr-BE" sz="4500" dirty="0" smtClean="0">
                <a:latin typeface="Georgia" panose="02040502050405020303" pitchFamily="18" charset="0"/>
              </a:rPr>
              <a:t>Frédéric Bouhon</a:t>
            </a:r>
          </a:p>
          <a:p>
            <a:r>
              <a:rPr lang="fr-BE" sz="3000" dirty="0" smtClean="0">
                <a:latin typeface="Georgia" panose="02040502050405020303" pitchFamily="18" charset="0"/>
              </a:rPr>
              <a:t>Chargé de cours</a:t>
            </a:r>
            <a:endParaRPr lang="fr-BE" sz="3000" dirty="0">
              <a:latin typeface="Georgia" panose="02040502050405020303" pitchFamily="18" charset="0"/>
            </a:endParaRPr>
          </a:p>
        </p:txBody>
      </p:sp>
    </p:spTree>
    <p:extLst>
      <p:ext uri="{BB962C8B-B14F-4D97-AF65-F5344CB8AC3E}">
        <p14:creationId xmlns:p14="http://schemas.microsoft.com/office/powerpoint/2010/main" val="178331626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45858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30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La liberté de </a:t>
            </a:r>
            <a:r>
              <a:rPr kumimoji="0" lang="fr-BE" sz="30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rPr>
              <a:t>pensée</a:t>
            </a:r>
            <a:r>
              <a:rPr kumimoji="0" lang="fr-BE" sz="30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t>
            </a:r>
            <a:r>
              <a:rPr kumimoji="0" lang="fr-BE" sz="30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de </a:t>
            </a:r>
            <a:r>
              <a:rPr kumimoji="0" lang="fr-BE" sz="30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conscience</a:t>
            </a:r>
            <a:r>
              <a:rPr kumimoji="0" lang="fr-BE" sz="30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et de </a:t>
            </a:r>
            <a:r>
              <a:rPr kumimoji="0" lang="fr-BE" sz="30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rPr>
              <a:t>religion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705568146"/>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4862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Généralités/ </a:t>
            </a:r>
            <a:r>
              <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rPr>
              <a:t>avoir des convictions – les</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 manifester</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i="1" dirty="0" err="1" smtClean="0">
                <a:latin typeface="Georgia" panose="02040502050405020303" pitchFamily="18" charset="0"/>
              </a:rPr>
              <a:t>Kokkinakis</a:t>
            </a:r>
            <a:r>
              <a:rPr lang="fr-BE" sz="2400" i="1" dirty="0" smtClean="0">
                <a:latin typeface="Georgia" panose="02040502050405020303" pitchFamily="18" charset="0"/>
              </a:rPr>
              <a:t> </a:t>
            </a:r>
            <a:r>
              <a:rPr lang="fr-BE" sz="2400" i="1" dirty="0">
                <a:latin typeface="Georgia" panose="02040502050405020303" pitchFamily="18" charset="0"/>
              </a:rPr>
              <a:t>c. Grèce</a:t>
            </a:r>
            <a:r>
              <a:rPr lang="fr-BE" sz="2400" dirty="0">
                <a:latin typeface="Georgia" panose="02040502050405020303" pitchFamily="18" charset="0"/>
              </a:rPr>
              <a:t>, 25 mai 1993, § </a:t>
            </a:r>
            <a:r>
              <a:rPr lang="fr-BE" sz="2400" dirty="0" smtClean="0">
                <a:latin typeface="Georgia" panose="02040502050405020303" pitchFamily="18" charset="0"/>
              </a:rPr>
              <a:t>31 </a:t>
            </a:r>
            <a:r>
              <a:rPr lang="fr-BE" sz="2400" dirty="0" smtClean="0">
                <a:solidFill>
                  <a:srgbClr val="0070C0"/>
                </a:solidFill>
                <a:latin typeface="Georgia" panose="02040502050405020303" pitchFamily="18" charset="0"/>
              </a:rPr>
              <a:t>* 294</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Eweida</a:t>
            </a:r>
            <a:r>
              <a:rPr lang="fr-BE" sz="2400" i="1" dirty="0" smtClean="0">
                <a:latin typeface="Georgia" panose="02040502050405020303" pitchFamily="18" charset="0"/>
              </a:rPr>
              <a:t> </a:t>
            </a:r>
            <a:r>
              <a:rPr lang="fr-BE" sz="2400" i="1" dirty="0">
                <a:latin typeface="Georgia" panose="02040502050405020303" pitchFamily="18" charset="0"/>
              </a:rPr>
              <a:t>et autres c. Royaume-Uni</a:t>
            </a:r>
            <a:r>
              <a:rPr lang="fr-BE" sz="2400" dirty="0">
                <a:latin typeface="Georgia" panose="02040502050405020303" pitchFamily="18" charset="0"/>
              </a:rPr>
              <a:t>, 15 janvier 2013, § 81</a:t>
            </a:r>
          </a:p>
          <a:p>
            <a:pPr lvl="0">
              <a:lnSpc>
                <a:spcPct val="150000"/>
              </a:lnSpc>
            </a:pPr>
            <a:r>
              <a:rPr lang="fr-BE" sz="2400" i="1" dirty="0" err="1" smtClean="0">
                <a:latin typeface="Georgia" panose="02040502050405020303" pitchFamily="18" charset="0"/>
              </a:rPr>
              <a:t>Lautsi</a:t>
            </a:r>
            <a:r>
              <a:rPr lang="fr-BE" sz="2400" i="1" dirty="0" smtClean="0">
                <a:latin typeface="Georgia" panose="02040502050405020303" pitchFamily="18" charset="0"/>
              </a:rPr>
              <a:t> </a:t>
            </a:r>
            <a:r>
              <a:rPr lang="fr-BE" sz="2400" i="1" dirty="0">
                <a:latin typeface="Georgia" panose="02040502050405020303" pitchFamily="18" charset="0"/>
              </a:rPr>
              <a:t>c. Italie</a:t>
            </a:r>
            <a:r>
              <a:rPr lang="fr-BE" sz="2400" dirty="0">
                <a:latin typeface="Georgia" panose="02040502050405020303" pitchFamily="18" charset="0"/>
              </a:rPr>
              <a:t>, 18 mars 2011, § </a:t>
            </a:r>
            <a:r>
              <a:rPr lang="fr-BE" sz="2400" dirty="0" smtClean="0">
                <a:latin typeface="Georgia" panose="02040502050405020303" pitchFamily="18" charset="0"/>
              </a:rPr>
              <a:t>58 </a:t>
            </a:r>
            <a:r>
              <a:rPr lang="fr-BE" sz="2400" dirty="0" smtClean="0">
                <a:solidFill>
                  <a:srgbClr val="0070C0"/>
                </a:solidFill>
                <a:latin typeface="Georgia" panose="02040502050405020303" pitchFamily="18" charset="0"/>
              </a:rPr>
              <a:t>* 331</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Bayatyan</a:t>
            </a:r>
            <a:r>
              <a:rPr lang="fr-BE" sz="2400" i="1" dirty="0" smtClean="0">
                <a:latin typeface="Georgia" panose="02040502050405020303" pitchFamily="18" charset="0"/>
              </a:rPr>
              <a:t> </a:t>
            </a:r>
            <a:r>
              <a:rPr lang="fr-BE" sz="2400" i="1" dirty="0">
                <a:latin typeface="Georgia" panose="02040502050405020303" pitchFamily="18" charset="0"/>
              </a:rPr>
              <a:t>c. Arménie</a:t>
            </a:r>
            <a:r>
              <a:rPr lang="fr-BE" sz="2400" dirty="0">
                <a:latin typeface="Georgia" panose="02040502050405020303" pitchFamily="18" charset="0"/>
              </a:rPr>
              <a:t>, 7 juillet 2011, § </a:t>
            </a:r>
            <a:r>
              <a:rPr lang="fr-BE" sz="2400" dirty="0" smtClean="0">
                <a:latin typeface="Georgia" panose="02040502050405020303" pitchFamily="18" charset="0"/>
              </a:rPr>
              <a:t>110 </a:t>
            </a:r>
            <a:r>
              <a:rPr lang="fr-BE" sz="2400" dirty="0" smtClean="0">
                <a:solidFill>
                  <a:srgbClr val="0070C0"/>
                </a:solidFill>
                <a:latin typeface="Georgia" panose="02040502050405020303" pitchFamily="18" charset="0"/>
              </a:rPr>
              <a:t>* 341</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Pretty</a:t>
            </a:r>
            <a:r>
              <a:rPr lang="fr-BE" sz="2400" i="1" dirty="0" smtClean="0">
                <a:latin typeface="Georgia" panose="02040502050405020303" pitchFamily="18" charset="0"/>
              </a:rPr>
              <a:t> </a:t>
            </a:r>
            <a:r>
              <a:rPr lang="fr-BE" sz="2400" i="1" dirty="0">
                <a:latin typeface="Georgia" panose="02040502050405020303" pitchFamily="18" charset="0"/>
              </a:rPr>
              <a:t>c. Royaume-Uni</a:t>
            </a:r>
            <a:r>
              <a:rPr lang="fr-BE" sz="2400" dirty="0">
                <a:latin typeface="Georgia" panose="02040502050405020303" pitchFamily="18" charset="0"/>
              </a:rPr>
              <a:t>, 29 avril 2002, § </a:t>
            </a:r>
            <a:r>
              <a:rPr lang="fr-BE" sz="2400" dirty="0" smtClean="0">
                <a:latin typeface="Georgia" panose="02040502050405020303" pitchFamily="18" charset="0"/>
              </a:rPr>
              <a:t>82 </a:t>
            </a:r>
            <a:r>
              <a:rPr lang="fr-BE" sz="2400" dirty="0" smtClean="0">
                <a:solidFill>
                  <a:srgbClr val="0070C0"/>
                </a:solidFill>
                <a:latin typeface="Georgia" panose="02040502050405020303" pitchFamily="18" charset="0"/>
              </a:rPr>
              <a:t>* 30</a:t>
            </a:r>
            <a:endParaRPr lang="fr-BE" sz="2400" dirty="0">
              <a:solidFill>
                <a:srgbClr val="0070C0"/>
              </a:solidFill>
              <a:latin typeface="Georgia" panose="02040502050405020303" pitchFamily="18" charset="0"/>
            </a:endParaRPr>
          </a:p>
          <a:p>
            <a:pPr lvl="0">
              <a:lnSpc>
                <a:spcPct val="150000"/>
              </a:lnSpc>
            </a:pPr>
            <a:r>
              <a:rPr lang="fr-BE" sz="2400" i="1" dirty="0" smtClean="0">
                <a:latin typeface="Georgia" panose="02040502050405020303" pitchFamily="18" charset="0"/>
              </a:rPr>
              <a:t>S.A.S</a:t>
            </a:r>
            <a:r>
              <a:rPr lang="fr-BE" sz="2400" i="1" dirty="0">
                <a:latin typeface="Georgia" panose="02040502050405020303" pitchFamily="18" charset="0"/>
              </a:rPr>
              <a:t>. c. France</a:t>
            </a:r>
            <a:r>
              <a:rPr lang="fr-BE" sz="2400" dirty="0">
                <a:latin typeface="Georgia" panose="02040502050405020303" pitchFamily="18" charset="0"/>
              </a:rPr>
              <a:t>, 1</a:t>
            </a:r>
            <a:r>
              <a:rPr lang="fr-BE" sz="2400" baseline="30000" dirty="0">
                <a:latin typeface="Georgia" panose="02040502050405020303" pitchFamily="18" charset="0"/>
              </a:rPr>
              <a:t>er</a:t>
            </a:r>
            <a:r>
              <a:rPr lang="fr-BE" sz="2400" dirty="0">
                <a:latin typeface="Georgia" panose="02040502050405020303" pitchFamily="18" charset="0"/>
              </a:rPr>
              <a:t> juillet 2014, § </a:t>
            </a:r>
            <a:r>
              <a:rPr lang="fr-BE" sz="2400" dirty="0" smtClean="0">
                <a:latin typeface="Georgia" panose="02040502050405020303" pitchFamily="18" charset="0"/>
              </a:rPr>
              <a:t>113 </a:t>
            </a:r>
            <a:r>
              <a:rPr lang="fr-BE" sz="2400" dirty="0" smtClean="0">
                <a:solidFill>
                  <a:srgbClr val="0070C0"/>
                </a:solidFill>
                <a:latin typeface="Georgia" panose="02040502050405020303" pitchFamily="18" charset="0"/>
              </a:rPr>
              <a:t>* 367</a:t>
            </a:r>
            <a:endParaRPr lang="fr-BE" sz="2400" dirty="0">
              <a:solidFill>
                <a:srgbClr val="0070C0"/>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087197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53268" y="122663"/>
            <a:ext cx="9021337" cy="4893647"/>
          </a:xfrm>
          <a:prstGeom prst="rect">
            <a:avLst/>
          </a:prstGeom>
          <a:noFill/>
        </p:spPr>
        <p:txBody>
          <a:bodyPr wrap="square" rtlCol="0">
            <a:spAutoFit/>
          </a:bodyPr>
          <a:lstStyle/>
          <a:p>
            <a:endParaRPr lang="fr-BE" dirty="0" smtClean="0"/>
          </a:p>
          <a:p>
            <a:endParaRPr lang="fr-BE" dirty="0"/>
          </a:p>
          <a:p>
            <a:endParaRPr lang="fr-BE" dirty="0" smtClean="0"/>
          </a:p>
          <a:p>
            <a:r>
              <a:rPr lang="fr-BE" sz="2400" i="1" dirty="0">
                <a:latin typeface="Georgia" panose="02040502050405020303" pitchFamily="18" charset="0"/>
              </a:rPr>
              <a:t>Magna Carta </a:t>
            </a:r>
            <a:r>
              <a:rPr lang="fr-BE" sz="2400" dirty="0">
                <a:latin typeface="Georgia" panose="02040502050405020303" pitchFamily="18" charset="0"/>
              </a:rPr>
              <a:t>(1215).	</a:t>
            </a:r>
          </a:p>
          <a:p>
            <a:r>
              <a:rPr lang="fr-BE" sz="2400" dirty="0">
                <a:latin typeface="Georgia" panose="02040502050405020303" pitchFamily="18" charset="0"/>
              </a:rPr>
              <a:t> </a:t>
            </a:r>
          </a:p>
          <a:p>
            <a:r>
              <a:rPr lang="fr-BE" sz="2400" dirty="0" smtClean="0">
                <a:latin typeface="Georgia" panose="02040502050405020303" pitchFamily="18" charset="0"/>
              </a:rPr>
              <a:t>Article </a:t>
            </a:r>
            <a:r>
              <a:rPr lang="fr-BE" sz="2400" dirty="0">
                <a:latin typeface="Georgia" panose="02040502050405020303" pitchFamily="18" charset="0"/>
              </a:rPr>
              <a:t>39 : « Aucun homme libre ne sera saisi, ni emprisonné ou dépossédé de ses biens, déclaré hors-la-loi, exilé ou exécuté, de quelques manières que ce soit. Nous ne le condamnerons pas non plus à l’emprisonnement sans un jugement légal de ses pairs, conforme aux lois du pays ».</a:t>
            </a:r>
          </a:p>
          <a:p>
            <a:endParaRPr lang="fr-BE" dirty="0" smtClean="0"/>
          </a:p>
          <a:p>
            <a:endParaRPr lang="fr-BE" dirty="0"/>
          </a:p>
          <a:p>
            <a:endParaRPr lang="fr-BE" dirty="0" smtClean="0"/>
          </a:p>
          <a:p>
            <a:endParaRPr lang="fr-BE" dirty="0"/>
          </a:p>
          <a:p>
            <a:endParaRPr lang="fr-BE" dirty="0"/>
          </a:p>
        </p:txBody>
      </p:sp>
    </p:spTree>
    <p:extLst>
      <p:ext uri="{BB962C8B-B14F-4D97-AF65-F5344CB8AC3E}">
        <p14:creationId xmlns:p14="http://schemas.microsoft.com/office/powerpoint/2010/main" val="267862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4862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Généralités/ </a:t>
            </a:r>
            <a:r>
              <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rPr>
              <a:t>ne pas participer à des manifestations religieuses</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i="1" dirty="0" err="1" smtClean="0">
                <a:latin typeface="Georgia" panose="02040502050405020303" pitchFamily="18" charset="0"/>
              </a:rPr>
              <a:t>Süveges</a:t>
            </a:r>
            <a:r>
              <a:rPr lang="fr-BE" sz="2400" i="1" dirty="0" smtClean="0">
                <a:latin typeface="Georgia" panose="02040502050405020303" pitchFamily="18" charset="0"/>
              </a:rPr>
              <a:t> </a:t>
            </a:r>
            <a:r>
              <a:rPr lang="fr-BE" sz="2400" i="1" dirty="0">
                <a:latin typeface="Georgia" panose="02040502050405020303" pitchFamily="18" charset="0"/>
              </a:rPr>
              <a:t>c. Hongrie</a:t>
            </a:r>
            <a:r>
              <a:rPr lang="fr-BE" sz="2400" dirty="0">
                <a:latin typeface="Georgia" panose="02040502050405020303" pitchFamily="18" charset="0"/>
              </a:rPr>
              <a:t>, 5 janvier 2016</a:t>
            </a:r>
          </a:p>
          <a:p>
            <a:pPr lvl="0">
              <a:lnSpc>
                <a:spcPct val="150000"/>
              </a:lnSpc>
            </a:pPr>
            <a:r>
              <a:rPr lang="fr-BE" sz="2400" i="1" dirty="0" err="1" smtClean="0">
                <a:latin typeface="Georgia" panose="02040502050405020303" pitchFamily="18" charset="0"/>
              </a:rPr>
              <a:t>Leyla</a:t>
            </a:r>
            <a:r>
              <a:rPr lang="fr-BE" sz="2400" i="1" dirty="0" smtClean="0">
                <a:latin typeface="Georgia" panose="02040502050405020303" pitchFamily="18" charset="0"/>
              </a:rPr>
              <a:t> </a:t>
            </a:r>
            <a:r>
              <a:rPr lang="fr-BE" sz="2400" i="1" dirty="0" err="1">
                <a:latin typeface="Georgia" panose="02040502050405020303" pitchFamily="18" charset="0"/>
              </a:rPr>
              <a:t>Sahin</a:t>
            </a:r>
            <a:r>
              <a:rPr lang="fr-BE" sz="2400" i="1" dirty="0">
                <a:latin typeface="Georgia" panose="02040502050405020303" pitchFamily="18" charset="0"/>
              </a:rPr>
              <a:t> c. Turquie</a:t>
            </a:r>
            <a:r>
              <a:rPr lang="fr-BE" sz="2400" dirty="0">
                <a:latin typeface="Georgia" panose="02040502050405020303" pitchFamily="18" charset="0"/>
              </a:rPr>
              <a:t>, 10 novembre 2005, § </a:t>
            </a:r>
            <a:r>
              <a:rPr lang="fr-BE" sz="2400" dirty="0" smtClean="0">
                <a:latin typeface="Georgia" panose="02040502050405020303" pitchFamily="18" charset="0"/>
              </a:rPr>
              <a:t>104 </a:t>
            </a:r>
            <a:r>
              <a:rPr lang="fr-BE" sz="2400" dirty="0" smtClean="0">
                <a:solidFill>
                  <a:srgbClr val="0070C0"/>
                </a:solidFill>
                <a:latin typeface="Georgia" panose="02040502050405020303" pitchFamily="18" charset="0"/>
              </a:rPr>
              <a:t>* 308</a:t>
            </a:r>
            <a:endParaRPr lang="fr-BE" sz="2400" dirty="0">
              <a:solidFill>
                <a:srgbClr val="0070C0"/>
              </a:solidFill>
              <a:latin typeface="Georgia" panose="02040502050405020303" pitchFamily="18" charset="0"/>
            </a:endParaRPr>
          </a:p>
          <a:p>
            <a:pPr lvl="0">
              <a:lnSpc>
                <a:spcPct val="150000"/>
              </a:lnSpc>
            </a:pPr>
            <a:r>
              <a:rPr lang="fr-BE" sz="2400" i="1" dirty="0" smtClean="0">
                <a:latin typeface="Georgia" panose="02040502050405020303" pitchFamily="18" charset="0"/>
              </a:rPr>
              <a:t>Sinan </a:t>
            </a:r>
            <a:r>
              <a:rPr lang="fr-BE" sz="2400" i="1" dirty="0" err="1">
                <a:latin typeface="Georgia" panose="02040502050405020303" pitchFamily="18" charset="0"/>
              </a:rPr>
              <a:t>Isik</a:t>
            </a:r>
            <a:r>
              <a:rPr lang="fr-BE" sz="2400" i="1" dirty="0">
                <a:latin typeface="Georgia" panose="02040502050405020303" pitchFamily="18" charset="0"/>
              </a:rPr>
              <a:t> c. Turquie</a:t>
            </a:r>
            <a:r>
              <a:rPr lang="fr-BE" sz="2400" dirty="0">
                <a:latin typeface="Georgia" panose="02040502050405020303" pitchFamily="18" charset="0"/>
              </a:rPr>
              <a:t>, 2 février 2010, § </a:t>
            </a:r>
            <a:r>
              <a:rPr lang="fr-BE" sz="2400" dirty="0" smtClean="0">
                <a:latin typeface="Georgia" panose="02040502050405020303" pitchFamily="18" charset="0"/>
              </a:rPr>
              <a:t>41</a:t>
            </a:r>
          </a:p>
          <a:p>
            <a:pPr lvl="0">
              <a:lnSpc>
                <a:spcPct val="150000"/>
              </a:lnSpc>
            </a:pPr>
            <a:r>
              <a:rPr lang="fr-BE" sz="2400" i="1" dirty="0" err="1" smtClean="0">
                <a:latin typeface="Georgia" panose="02040502050405020303" pitchFamily="18" charset="0"/>
              </a:rPr>
              <a:t>Buscarni</a:t>
            </a:r>
            <a:r>
              <a:rPr lang="fr-BE" sz="2400" i="1" dirty="0" smtClean="0">
                <a:latin typeface="Georgia" panose="02040502050405020303" pitchFamily="18" charset="0"/>
              </a:rPr>
              <a:t> et autres c. Saint-Marin</a:t>
            </a:r>
            <a:r>
              <a:rPr lang="fr-BE" sz="2400" dirty="0" smtClean="0">
                <a:latin typeface="Georgia" panose="02040502050405020303" pitchFamily="18" charset="0"/>
              </a:rPr>
              <a:t>, 18 février 1999</a:t>
            </a:r>
          </a:p>
          <a:p>
            <a:pPr lvl="0">
              <a:lnSpc>
                <a:spcPct val="150000"/>
              </a:lnSpc>
            </a:pPr>
            <a:r>
              <a:rPr lang="fr-BE" sz="2400" i="1" dirty="0" err="1" smtClean="0">
                <a:latin typeface="Georgia" panose="02040502050405020303" pitchFamily="18" charset="0"/>
              </a:rPr>
              <a:t>Grzelak</a:t>
            </a:r>
            <a:r>
              <a:rPr lang="fr-BE" sz="2400" i="1" dirty="0" smtClean="0">
                <a:latin typeface="Georgia" panose="02040502050405020303" pitchFamily="18" charset="0"/>
              </a:rPr>
              <a:t> </a:t>
            </a:r>
            <a:r>
              <a:rPr lang="fr-BE" sz="2400" i="1" dirty="0">
                <a:latin typeface="Georgia" panose="02040502050405020303" pitchFamily="18" charset="0"/>
              </a:rPr>
              <a:t>c. Pologne</a:t>
            </a:r>
            <a:r>
              <a:rPr lang="fr-BE" sz="2400" dirty="0">
                <a:latin typeface="Georgia" panose="02040502050405020303" pitchFamily="18" charset="0"/>
              </a:rPr>
              <a:t>, 15 juin 2010</a:t>
            </a:r>
          </a:p>
          <a:p>
            <a:pPr lvl="0">
              <a:lnSpc>
                <a:spcPct val="150000"/>
              </a:lnSpc>
            </a:pPr>
            <a:r>
              <a:rPr lang="fr-BE" sz="2400" dirty="0">
                <a:latin typeface="Georgia" panose="02040502050405020303" pitchFamily="18" charset="0"/>
              </a:rPr>
              <a:t>C. </a:t>
            </a:r>
            <a:r>
              <a:rPr lang="fr-BE" sz="2400" dirty="0" err="1">
                <a:latin typeface="Georgia" panose="02040502050405020303" pitchFamily="18" charset="0"/>
              </a:rPr>
              <a:t>Const</a:t>
            </a:r>
            <a:r>
              <a:rPr lang="fr-BE" sz="2400" dirty="0">
                <a:latin typeface="Georgia" panose="02040502050405020303" pitchFamily="18" charset="0"/>
              </a:rPr>
              <a:t>., arrêt n° 34/2015 du 12 mars 2015, B.6.5 et B.7.2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105731290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28315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Questions</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spéciales</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rPr>
              <a:t>prosélytisme</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ndParaRPr>
          </a:p>
          <a:p>
            <a:pPr lvl="0">
              <a:lnSpc>
                <a:spcPct val="150000"/>
              </a:lnSpc>
            </a:pPr>
            <a:r>
              <a:rPr lang="fr-BE" sz="2400" i="1" dirty="0" err="1">
                <a:latin typeface="Georgia" panose="02040502050405020303" pitchFamily="18" charset="0"/>
              </a:rPr>
              <a:t>Kokkinakis</a:t>
            </a:r>
            <a:r>
              <a:rPr lang="fr-BE" sz="2400" i="1" dirty="0">
                <a:latin typeface="Georgia" panose="02040502050405020303" pitchFamily="18" charset="0"/>
              </a:rPr>
              <a:t> c. Grèce</a:t>
            </a:r>
            <a:r>
              <a:rPr lang="fr-BE" sz="2400" dirty="0">
                <a:latin typeface="Georgia" panose="02040502050405020303" pitchFamily="18" charset="0"/>
              </a:rPr>
              <a:t>, 25 mai 1993, § </a:t>
            </a:r>
            <a:r>
              <a:rPr lang="fr-BE" sz="2400" dirty="0" smtClean="0">
                <a:latin typeface="Georgia" panose="02040502050405020303" pitchFamily="18" charset="0"/>
              </a:rPr>
              <a:t>31 </a:t>
            </a:r>
            <a:r>
              <a:rPr lang="fr-BE" sz="2400" dirty="0" smtClean="0">
                <a:solidFill>
                  <a:srgbClr val="0070C0"/>
                </a:solidFill>
                <a:latin typeface="Georgia" panose="02040502050405020303" pitchFamily="18" charset="0"/>
              </a:rPr>
              <a:t>* 294</a:t>
            </a:r>
          </a:p>
          <a:p>
            <a:pPr lvl="0">
              <a:lnSpc>
                <a:spcPct val="150000"/>
              </a:lnSpc>
            </a:pPr>
            <a:r>
              <a:rPr lang="fr-BE" sz="2400" i="1" dirty="0" err="1" smtClean="0">
                <a:latin typeface="Georgia" panose="02040502050405020303" pitchFamily="18" charset="0"/>
              </a:rPr>
              <a:t>Larissis</a:t>
            </a:r>
            <a:r>
              <a:rPr lang="fr-BE" sz="2400" i="1" dirty="0" smtClean="0">
                <a:latin typeface="Georgia" panose="02040502050405020303" pitchFamily="18" charset="0"/>
              </a:rPr>
              <a:t> </a:t>
            </a:r>
            <a:r>
              <a:rPr lang="fr-BE" sz="2400" i="1" dirty="0">
                <a:latin typeface="Georgia" panose="02040502050405020303" pitchFamily="18" charset="0"/>
              </a:rPr>
              <a:t>et autres c. Grèce</a:t>
            </a:r>
            <a:r>
              <a:rPr lang="fr-BE" sz="2400" dirty="0">
                <a:latin typeface="Georgia" panose="02040502050405020303" pitchFamily="18" charset="0"/>
              </a:rPr>
              <a:t>, 24 février 1999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73119855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67095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Questions</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spéciales</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rPr>
              <a:t>signes religieux</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 distinctifs</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ndParaRPr>
          </a:p>
          <a:p>
            <a:pPr lvl="0">
              <a:lnSpc>
                <a:spcPct val="150000"/>
              </a:lnSpc>
            </a:pPr>
            <a:r>
              <a:rPr lang="fr-BE" sz="2400" i="1" dirty="0" smtClean="0">
                <a:latin typeface="Georgia" panose="02040502050405020303" pitchFamily="18" charset="0"/>
              </a:rPr>
              <a:t>Ahmet </a:t>
            </a:r>
            <a:r>
              <a:rPr lang="fr-BE" sz="2400" i="1" dirty="0" err="1" smtClean="0">
                <a:latin typeface="Georgia" panose="02040502050405020303" pitchFamily="18" charset="0"/>
              </a:rPr>
              <a:t>Arslan</a:t>
            </a:r>
            <a:r>
              <a:rPr lang="fr-BE" sz="2400" i="1" dirty="0" smtClean="0">
                <a:latin typeface="Georgia" panose="02040502050405020303" pitchFamily="18" charset="0"/>
              </a:rPr>
              <a:t> c. Turquie</a:t>
            </a:r>
            <a:r>
              <a:rPr lang="fr-BE" sz="2400" dirty="0" smtClean="0">
                <a:latin typeface="Georgia" panose="02040502050405020303" pitchFamily="18" charset="0"/>
              </a:rPr>
              <a:t>, 23 février 2010</a:t>
            </a:r>
          </a:p>
          <a:p>
            <a:pPr lvl="0">
              <a:lnSpc>
                <a:spcPct val="150000"/>
              </a:lnSpc>
            </a:pPr>
            <a:r>
              <a:rPr lang="fr-BE" sz="2400" i="1" dirty="0" err="1" smtClean="0">
                <a:latin typeface="Georgia" panose="02040502050405020303" pitchFamily="18" charset="0"/>
              </a:rPr>
              <a:t>Leyla</a:t>
            </a:r>
            <a:r>
              <a:rPr lang="fr-BE" sz="2400" i="1" dirty="0" smtClean="0">
                <a:latin typeface="Georgia" panose="02040502050405020303" pitchFamily="18" charset="0"/>
              </a:rPr>
              <a:t> </a:t>
            </a:r>
            <a:r>
              <a:rPr lang="fr-BE" sz="2400" i="1" dirty="0" err="1">
                <a:latin typeface="Georgia" panose="02040502050405020303" pitchFamily="18" charset="0"/>
              </a:rPr>
              <a:t>Sahin</a:t>
            </a:r>
            <a:r>
              <a:rPr lang="fr-BE" sz="2400" i="1" dirty="0">
                <a:latin typeface="Georgia" panose="02040502050405020303" pitchFamily="18" charset="0"/>
              </a:rPr>
              <a:t> c. Turquie</a:t>
            </a:r>
            <a:r>
              <a:rPr lang="fr-BE" sz="2400" dirty="0">
                <a:latin typeface="Georgia" panose="02040502050405020303" pitchFamily="18" charset="0"/>
              </a:rPr>
              <a:t>, 10 novembre 2005, §§ </a:t>
            </a:r>
            <a:r>
              <a:rPr lang="fr-BE" sz="2400" dirty="0" smtClean="0">
                <a:latin typeface="Georgia" panose="02040502050405020303" pitchFamily="18" charset="0"/>
              </a:rPr>
              <a:t>99</a:t>
            </a:r>
            <a:r>
              <a:rPr lang="fr-BE" sz="2400" dirty="0">
                <a:latin typeface="Georgia" panose="02040502050405020303" pitchFamily="18" charset="0"/>
              </a:rPr>
              <a:t> </a:t>
            </a:r>
            <a:r>
              <a:rPr lang="fr-BE" sz="2400" dirty="0" smtClean="0">
                <a:latin typeface="Georgia" panose="02040502050405020303" pitchFamily="18" charset="0"/>
              </a:rPr>
              <a:t>et s. </a:t>
            </a:r>
            <a:r>
              <a:rPr lang="fr-BE" sz="2400" dirty="0" smtClean="0">
                <a:solidFill>
                  <a:srgbClr val="0070C0"/>
                </a:solidFill>
                <a:latin typeface="Georgia" panose="02040502050405020303" pitchFamily="18" charset="0"/>
              </a:rPr>
              <a:t>*</a:t>
            </a:r>
            <a:r>
              <a:rPr lang="fr-BE" sz="2400" dirty="0" smtClean="0">
                <a:latin typeface="Georgia" panose="02040502050405020303" pitchFamily="18" charset="0"/>
              </a:rPr>
              <a:t> </a:t>
            </a:r>
            <a:r>
              <a:rPr lang="fr-BE" sz="2400" dirty="0" smtClean="0">
                <a:solidFill>
                  <a:srgbClr val="0070C0"/>
                </a:solidFill>
                <a:latin typeface="Georgia" panose="02040502050405020303" pitchFamily="18" charset="0"/>
              </a:rPr>
              <a:t>308</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Dahlab</a:t>
            </a:r>
            <a:r>
              <a:rPr lang="fr-BE" sz="2400" i="1" dirty="0" smtClean="0">
                <a:latin typeface="Georgia" panose="02040502050405020303" pitchFamily="18" charset="0"/>
              </a:rPr>
              <a:t> </a:t>
            </a:r>
            <a:r>
              <a:rPr lang="fr-BE" sz="2400" i="1" dirty="0">
                <a:latin typeface="Georgia" panose="02040502050405020303" pitchFamily="18" charset="0"/>
              </a:rPr>
              <a:t>c. Suisse</a:t>
            </a:r>
            <a:r>
              <a:rPr lang="fr-BE" sz="2400" dirty="0">
                <a:latin typeface="Georgia" panose="02040502050405020303" pitchFamily="18" charset="0"/>
              </a:rPr>
              <a:t>, 15 février 2001</a:t>
            </a:r>
          </a:p>
          <a:p>
            <a:pPr lvl="0">
              <a:lnSpc>
                <a:spcPct val="150000"/>
              </a:lnSpc>
            </a:pPr>
            <a:r>
              <a:rPr lang="fr-BE" sz="2400" i="1" dirty="0" smtClean="0">
                <a:latin typeface="Georgia" panose="02040502050405020303" pitchFamily="18" charset="0"/>
              </a:rPr>
              <a:t>S.A.S</a:t>
            </a:r>
            <a:r>
              <a:rPr lang="fr-BE" sz="2400" i="1" dirty="0">
                <a:latin typeface="Georgia" panose="02040502050405020303" pitchFamily="18" charset="0"/>
              </a:rPr>
              <a:t>. c. France</a:t>
            </a:r>
            <a:r>
              <a:rPr lang="fr-BE" sz="2400" dirty="0">
                <a:latin typeface="Georgia" panose="02040502050405020303" pitchFamily="18" charset="0"/>
              </a:rPr>
              <a:t>, 1</a:t>
            </a:r>
            <a:r>
              <a:rPr lang="fr-BE" sz="2400" baseline="30000" dirty="0">
                <a:latin typeface="Georgia" panose="02040502050405020303" pitchFamily="18" charset="0"/>
              </a:rPr>
              <a:t>er</a:t>
            </a:r>
            <a:r>
              <a:rPr lang="fr-BE" sz="2400" dirty="0">
                <a:latin typeface="Georgia" panose="02040502050405020303" pitchFamily="18" charset="0"/>
              </a:rPr>
              <a:t> juillet 2014, §§ 119 et s</a:t>
            </a:r>
            <a:r>
              <a:rPr lang="fr-BE" sz="2400" dirty="0" smtClean="0">
                <a:latin typeface="Georgia" panose="02040502050405020303" pitchFamily="18" charset="0"/>
              </a:rPr>
              <a:t>. </a:t>
            </a:r>
            <a:r>
              <a:rPr lang="fr-BE" sz="2400" dirty="0" smtClean="0">
                <a:solidFill>
                  <a:srgbClr val="0070C0"/>
                </a:solidFill>
                <a:latin typeface="Georgia" panose="02040502050405020303" pitchFamily="18" charset="0"/>
              </a:rPr>
              <a:t>*</a:t>
            </a:r>
            <a:r>
              <a:rPr lang="fr-BE" sz="2400" dirty="0" smtClean="0">
                <a:latin typeface="Georgia" panose="02040502050405020303" pitchFamily="18" charset="0"/>
              </a:rPr>
              <a:t> </a:t>
            </a:r>
            <a:r>
              <a:rPr lang="fr-BE" sz="2400" dirty="0" smtClean="0">
                <a:solidFill>
                  <a:srgbClr val="0070C0"/>
                </a:solidFill>
                <a:latin typeface="Georgia" panose="02040502050405020303" pitchFamily="18" charset="0"/>
              </a:rPr>
              <a:t>367</a:t>
            </a:r>
            <a:endParaRPr lang="fr-BE" sz="2400" dirty="0">
              <a:solidFill>
                <a:srgbClr val="0070C0"/>
              </a:solidFill>
              <a:latin typeface="Georgia" panose="02040502050405020303" pitchFamily="18" charset="0"/>
            </a:endParaRPr>
          </a:p>
          <a:p>
            <a:pPr lvl="0">
              <a:lnSpc>
                <a:spcPct val="150000"/>
              </a:lnSpc>
            </a:pPr>
            <a:r>
              <a:rPr lang="fr-BE" sz="2400" dirty="0">
                <a:latin typeface="Georgia" panose="02040502050405020303" pitchFamily="18" charset="0"/>
              </a:rPr>
              <a:t>C. </a:t>
            </a:r>
            <a:r>
              <a:rPr lang="fr-BE" sz="2400" dirty="0" err="1">
                <a:latin typeface="Georgia" panose="02040502050405020303" pitchFamily="18" charset="0"/>
              </a:rPr>
              <a:t>Const</a:t>
            </a:r>
            <a:r>
              <a:rPr lang="fr-BE" sz="2400" dirty="0">
                <a:latin typeface="Georgia" panose="02040502050405020303" pitchFamily="18" charset="0"/>
              </a:rPr>
              <a:t>., arrêt n° 145/2012 du 6 décembre </a:t>
            </a:r>
            <a:r>
              <a:rPr lang="fr-BE" sz="2400" dirty="0" smtClean="0">
                <a:latin typeface="Georgia" panose="02040502050405020303" pitchFamily="18" charset="0"/>
              </a:rPr>
              <a:t>2012</a:t>
            </a:r>
            <a:r>
              <a:rPr lang="fr-BE" sz="2400" dirty="0" smtClean="0">
                <a:solidFill>
                  <a:srgbClr val="0070C0"/>
                </a:solidFill>
                <a:latin typeface="Georgia" panose="02040502050405020303" pitchFamily="18" charset="0"/>
              </a:rPr>
              <a:t> * 352</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Dakir</a:t>
            </a:r>
            <a:r>
              <a:rPr lang="fr-BE" sz="2400" i="1" dirty="0" smtClean="0">
                <a:latin typeface="Georgia" panose="02040502050405020303" pitchFamily="18" charset="0"/>
              </a:rPr>
              <a:t> </a:t>
            </a:r>
            <a:r>
              <a:rPr lang="fr-BE" sz="2400" i="1" dirty="0">
                <a:latin typeface="Georgia" panose="02040502050405020303" pitchFamily="18" charset="0"/>
              </a:rPr>
              <a:t>c. Belgique</a:t>
            </a:r>
            <a:r>
              <a:rPr lang="fr-BE" sz="2400" dirty="0">
                <a:latin typeface="Georgia" panose="02040502050405020303" pitchFamily="18" charset="0"/>
              </a:rPr>
              <a:t>, 11 juillet 2017</a:t>
            </a:r>
            <a:endParaRPr lang="fr-FR" sz="2400" dirty="0">
              <a:latin typeface="Georgia" panose="02040502050405020303" pitchFamily="18" charset="0"/>
            </a:endParaRPr>
          </a:p>
          <a:p>
            <a:pPr lvl="0">
              <a:lnSpc>
                <a:spcPct val="150000"/>
              </a:lnSpc>
            </a:pPr>
            <a:r>
              <a:rPr lang="fr-BE" sz="2400" dirty="0">
                <a:latin typeface="Georgia" panose="02040502050405020303" pitchFamily="18" charset="0"/>
              </a:rPr>
              <a:t>Cour EDH, </a:t>
            </a:r>
            <a:r>
              <a:rPr lang="fr-BE" sz="2400" i="1" dirty="0" err="1">
                <a:latin typeface="Georgia" panose="02040502050405020303" pitchFamily="18" charset="0"/>
              </a:rPr>
              <a:t>Belcacemi</a:t>
            </a:r>
            <a:r>
              <a:rPr lang="fr-BE" sz="2400" i="1" dirty="0">
                <a:latin typeface="Georgia" panose="02040502050405020303" pitchFamily="18" charset="0"/>
              </a:rPr>
              <a:t> et </a:t>
            </a:r>
            <a:r>
              <a:rPr lang="fr-BE" sz="2400" i="1" dirty="0" err="1">
                <a:latin typeface="Georgia" panose="02040502050405020303" pitchFamily="18" charset="0"/>
              </a:rPr>
              <a:t>Oussar</a:t>
            </a:r>
            <a:r>
              <a:rPr lang="fr-BE" sz="2400" i="1" dirty="0">
                <a:latin typeface="Georgia" panose="02040502050405020303" pitchFamily="18" charset="0"/>
              </a:rPr>
              <a:t> c. Belgique</a:t>
            </a:r>
            <a:r>
              <a:rPr lang="fr-BE" sz="2400" dirty="0">
                <a:latin typeface="Georgia" panose="02040502050405020303" pitchFamily="18" charset="0"/>
              </a:rPr>
              <a:t>, 11 juillet 2017</a:t>
            </a:r>
            <a:endParaRPr lang="fr-FR" sz="2400" dirty="0">
              <a:latin typeface="Georgia" panose="02040502050405020303" pitchFamily="18" charset="0"/>
            </a:endParaRPr>
          </a:p>
          <a:p>
            <a:pPr lvl="0">
              <a:lnSpc>
                <a:spcPct val="150000"/>
              </a:lnSpc>
            </a:pPr>
            <a:r>
              <a:rPr lang="fr-BE" sz="2400" dirty="0">
                <a:latin typeface="Georgia" panose="02040502050405020303" pitchFamily="18" charset="0"/>
              </a:rPr>
              <a:t>Cour EDH, </a:t>
            </a:r>
            <a:r>
              <a:rPr lang="fr-BE" sz="2400" i="1" dirty="0" err="1">
                <a:latin typeface="Georgia" panose="02040502050405020303" pitchFamily="18" charset="0"/>
              </a:rPr>
              <a:t>Lautsi</a:t>
            </a:r>
            <a:r>
              <a:rPr lang="fr-BE" sz="2400" i="1" dirty="0">
                <a:latin typeface="Georgia" panose="02040502050405020303" pitchFamily="18" charset="0"/>
              </a:rPr>
              <a:t> c. Italie</a:t>
            </a:r>
            <a:r>
              <a:rPr lang="fr-BE" sz="2400" dirty="0">
                <a:latin typeface="Georgia" panose="02040502050405020303" pitchFamily="18" charset="0"/>
              </a:rPr>
              <a:t>, 18 mars </a:t>
            </a:r>
            <a:r>
              <a:rPr lang="fr-BE" sz="2400" dirty="0" smtClean="0">
                <a:latin typeface="Georgia" panose="02040502050405020303" pitchFamily="18" charset="0"/>
              </a:rPr>
              <a:t>2011 </a:t>
            </a:r>
            <a:r>
              <a:rPr lang="fr-BE" sz="2400" dirty="0">
                <a:solidFill>
                  <a:srgbClr val="0070C0"/>
                </a:solidFill>
                <a:latin typeface="Georgia" panose="02040502050405020303" pitchFamily="18" charset="0"/>
              </a:rPr>
              <a:t>* </a:t>
            </a:r>
            <a:r>
              <a:rPr lang="fr-BE" sz="2400" dirty="0" smtClean="0">
                <a:solidFill>
                  <a:srgbClr val="0070C0"/>
                </a:solidFill>
                <a:latin typeface="Georgia" panose="02040502050405020303" pitchFamily="18" charset="0"/>
              </a:rPr>
              <a:t>331</a:t>
            </a:r>
            <a:endParaRPr lang="fr-FR" sz="2400" dirty="0">
              <a:latin typeface="Georgia" panose="02040502050405020303" pitchFamily="18" charset="0"/>
            </a:endParaRPr>
          </a:p>
          <a:p>
            <a:pPr lvl="0">
              <a:lnSpc>
                <a:spcPct val="150000"/>
              </a:lnSpc>
            </a:pPr>
            <a:r>
              <a:rPr lang="fr-BE" sz="2400" dirty="0">
                <a:latin typeface="Georgia" panose="02040502050405020303" pitchFamily="18" charset="0"/>
              </a:rPr>
              <a:t>Cour EDH, </a:t>
            </a:r>
            <a:r>
              <a:rPr lang="fr-BE" sz="2400" i="1" dirty="0" err="1">
                <a:latin typeface="Georgia" panose="02040502050405020303" pitchFamily="18" charset="0"/>
              </a:rPr>
              <a:t>Osmanoğlu</a:t>
            </a:r>
            <a:r>
              <a:rPr lang="fr-BE" sz="2400" i="1" dirty="0">
                <a:latin typeface="Georgia" panose="02040502050405020303" pitchFamily="18" charset="0"/>
              </a:rPr>
              <a:t> et </a:t>
            </a:r>
            <a:r>
              <a:rPr lang="fr-BE" sz="2400" i="1" dirty="0" err="1">
                <a:latin typeface="Georgia" panose="02040502050405020303" pitchFamily="18" charset="0"/>
              </a:rPr>
              <a:t>Kocabaş</a:t>
            </a:r>
            <a:r>
              <a:rPr lang="fr-BE" sz="2400" i="1" dirty="0">
                <a:latin typeface="Georgia" panose="02040502050405020303" pitchFamily="18" charset="0"/>
              </a:rPr>
              <a:t> c. Suisse</a:t>
            </a:r>
            <a:r>
              <a:rPr lang="fr-BE" sz="2400" dirty="0">
                <a:latin typeface="Georgia" panose="02040502050405020303" pitchFamily="18" charset="0"/>
              </a:rPr>
              <a:t>, 10 janvier 2017</a:t>
            </a:r>
            <a:endParaRPr lang="fr-FR" sz="2400"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45770454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Questions</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spéciales</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rPr>
              <a:t>objection de conscience et service </a:t>
            </a:r>
            <a:r>
              <a:rPr kumimoji="0" lang="fr-BE" sz="2400" b="1" i="0" u="none" strike="noStrike" kern="1200" cap="none" spc="0" normalizeH="0" baseline="0" noProof="0" dirty="0" err="1" smtClean="0">
                <a:ln>
                  <a:noFill/>
                </a:ln>
                <a:solidFill>
                  <a:srgbClr val="0070C0"/>
                </a:solidFill>
                <a:effectLst/>
                <a:uLnTx/>
                <a:uFillTx/>
                <a:latin typeface="Georgia" panose="02040502050405020303" pitchFamily="18" charset="0"/>
                <a:ea typeface="+mn-ea"/>
                <a:cs typeface="+mn-cs"/>
              </a:rPr>
              <a:t>milit</a:t>
            </a:r>
            <a:r>
              <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rPr>
              <a:t>.</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ndParaRPr>
          </a:p>
          <a:p>
            <a:pPr lvl="0">
              <a:lnSpc>
                <a:spcPct val="150000"/>
              </a:lnSpc>
            </a:pPr>
            <a:r>
              <a:rPr lang="fr-BE" sz="2400" i="1" dirty="0" err="1">
                <a:latin typeface="Georgia" panose="02040502050405020303" pitchFamily="18" charset="0"/>
              </a:rPr>
              <a:t>Bayatyan</a:t>
            </a:r>
            <a:r>
              <a:rPr lang="fr-BE" sz="2400" i="1" dirty="0">
                <a:latin typeface="Georgia" panose="02040502050405020303" pitchFamily="18" charset="0"/>
              </a:rPr>
              <a:t> c. Arménie</a:t>
            </a:r>
            <a:r>
              <a:rPr lang="fr-BE" sz="2400" dirty="0">
                <a:latin typeface="Georgia" panose="02040502050405020303" pitchFamily="18" charset="0"/>
              </a:rPr>
              <a:t>, 7 juillet </a:t>
            </a:r>
            <a:r>
              <a:rPr lang="fr-BE" sz="2400" dirty="0" smtClean="0">
                <a:latin typeface="Georgia" panose="02040502050405020303" pitchFamily="18" charset="0"/>
              </a:rPr>
              <a:t>2011 </a:t>
            </a:r>
            <a:r>
              <a:rPr lang="fr-BE" sz="2400" dirty="0" smtClean="0">
                <a:solidFill>
                  <a:srgbClr val="0070C0"/>
                </a:solidFill>
                <a:latin typeface="Georgia" panose="02040502050405020303" pitchFamily="18" charset="0"/>
              </a:rPr>
              <a:t>* 341</a:t>
            </a:r>
          </a:p>
          <a:p>
            <a:pPr lvl="0">
              <a:lnSpc>
                <a:spcPct val="150000"/>
              </a:lnSpc>
            </a:pPr>
            <a:r>
              <a:rPr lang="fr-BE" sz="2400" i="1" dirty="0" err="1">
                <a:latin typeface="Georgia" panose="02040502050405020303" pitchFamily="18" charset="0"/>
              </a:rPr>
              <a:t>Papavasilakis</a:t>
            </a:r>
            <a:r>
              <a:rPr lang="fr-BE" sz="2400" i="1" dirty="0">
                <a:latin typeface="Georgia" panose="02040502050405020303" pitchFamily="18" charset="0"/>
              </a:rPr>
              <a:t> c. Grèce</a:t>
            </a:r>
            <a:r>
              <a:rPr lang="fr-BE" sz="2400" dirty="0">
                <a:latin typeface="Georgia" panose="02040502050405020303" pitchFamily="18" charset="0"/>
              </a:rPr>
              <a:t>, 15 septembre 2016</a:t>
            </a:r>
            <a:endPar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ndParaRPr>
          </a:p>
        </p:txBody>
      </p:sp>
    </p:spTree>
    <p:extLst>
      <p:ext uri="{BB962C8B-B14F-4D97-AF65-F5344CB8AC3E}">
        <p14:creationId xmlns:p14="http://schemas.microsoft.com/office/powerpoint/2010/main" val="373637710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Questions</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spéciales</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baseline="0" noProof="0" dirty="0" err="1" smtClean="0">
                <a:ln>
                  <a:noFill/>
                </a:ln>
                <a:solidFill>
                  <a:srgbClr val="0070C0"/>
                </a:solidFill>
                <a:effectLst/>
                <a:uLnTx/>
                <a:uFillTx/>
                <a:latin typeface="Georgia" panose="02040502050405020303" pitchFamily="18" charset="0"/>
                <a:ea typeface="+mn-ea"/>
                <a:cs typeface="+mn-cs"/>
              </a:rPr>
              <a:t>reconn</a:t>
            </a:r>
            <a:r>
              <a:rPr lang="fr-BE" sz="2400" b="1" dirty="0">
                <a:solidFill>
                  <a:srgbClr val="0070C0"/>
                </a:solidFill>
                <a:latin typeface="Georgia" panose="02040502050405020303" pitchFamily="18" charset="0"/>
              </a:rPr>
              <a:t>.</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 d’organisations religieuses</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ndParaRPr>
          </a:p>
          <a:p>
            <a:pPr lvl="0">
              <a:lnSpc>
                <a:spcPct val="150000"/>
              </a:lnSpc>
            </a:pPr>
            <a:r>
              <a:rPr lang="fr-BE" sz="2400" dirty="0" err="1">
                <a:latin typeface="Georgia" panose="02040502050405020303" pitchFamily="18" charset="0"/>
              </a:rPr>
              <a:t>Cass</a:t>
            </a:r>
            <a:r>
              <a:rPr lang="fr-BE" sz="2400" dirty="0">
                <a:latin typeface="Georgia" panose="02040502050405020303" pitchFamily="18" charset="0"/>
              </a:rPr>
              <a:t>., </a:t>
            </a:r>
            <a:r>
              <a:rPr lang="fr-BE" sz="2400" i="1" dirty="0">
                <a:latin typeface="Georgia" panose="02040502050405020303" pitchFamily="18" charset="0"/>
              </a:rPr>
              <a:t>Huard</a:t>
            </a:r>
            <a:r>
              <a:rPr lang="fr-BE" sz="2400" dirty="0">
                <a:latin typeface="Georgia" panose="02040502050405020303" pitchFamily="18" charset="0"/>
              </a:rPr>
              <a:t>, 20 octobre </a:t>
            </a:r>
            <a:r>
              <a:rPr lang="fr-BE" sz="2400" dirty="0" smtClean="0">
                <a:latin typeface="Georgia" panose="02040502050405020303" pitchFamily="18" charset="0"/>
              </a:rPr>
              <a:t>1994 </a:t>
            </a:r>
            <a:r>
              <a:rPr lang="fr-BE" sz="2400" dirty="0" smtClean="0">
                <a:solidFill>
                  <a:srgbClr val="0070C0"/>
                </a:solidFill>
                <a:latin typeface="Georgia" panose="02040502050405020303" pitchFamily="18" charset="0"/>
              </a:rPr>
              <a:t>* 301</a:t>
            </a:r>
            <a:endParaRPr lang="fr-BE" sz="2400" dirty="0">
              <a:solidFill>
                <a:srgbClr val="0070C0"/>
              </a:solidFill>
              <a:latin typeface="Georgia" panose="02040502050405020303" pitchFamily="18" charset="0"/>
            </a:endParaRPr>
          </a:p>
          <a:p>
            <a:pPr lvl="0">
              <a:lnSpc>
                <a:spcPct val="150000"/>
              </a:lnSpc>
            </a:pPr>
            <a:r>
              <a:rPr lang="fr-BE" sz="2400" dirty="0">
                <a:latin typeface="Georgia" panose="02040502050405020303" pitchFamily="18" charset="0"/>
              </a:rPr>
              <a:t>C.A., arrêt n° 148/2005 du 28 septembre </a:t>
            </a:r>
            <a:r>
              <a:rPr lang="fr-BE" sz="2400" dirty="0" smtClean="0">
                <a:latin typeface="Georgia" panose="02040502050405020303" pitchFamily="18" charset="0"/>
              </a:rPr>
              <a:t>2005 </a:t>
            </a:r>
            <a:r>
              <a:rPr lang="fr-BE" sz="2400" dirty="0" smtClean="0">
                <a:solidFill>
                  <a:srgbClr val="0070C0"/>
                </a:solidFill>
                <a:latin typeface="Georgia" panose="02040502050405020303" pitchFamily="18" charset="0"/>
              </a:rPr>
              <a:t>* 304</a:t>
            </a:r>
            <a:endParaRPr lang="fr-BE" sz="24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328075409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BE" dirty="0" smtClean="0">
                <a:latin typeface="Georgia" panose="02040502050405020303" pitchFamily="18" charset="0"/>
              </a:rPr>
              <a:t>Droits de l’homme</a:t>
            </a:r>
            <a:br>
              <a:rPr lang="fr-BE" dirty="0" smtClean="0">
                <a:latin typeface="Georgia" panose="02040502050405020303" pitchFamily="18" charset="0"/>
              </a:rPr>
            </a:br>
            <a:r>
              <a:rPr lang="fr-BE" sz="4000" dirty="0" smtClean="0">
                <a:latin typeface="Georgia" panose="02040502050405020303" pitchFamily="18" charset="0"/>
              </a:rPr>
              <a:t>2017-2018 – </a:t>
            </a:r>
            <a:r>
              <a:rPr lang="fr-BE" sz="4000" i="1" dirty="0" smtClean="0">
                <a:latin typeface="Georgia" panose="02040502050405020303" pitchFamily="18" charset="0"/>
              </a:rPr>
              <a:t>séance n° 13</a:t>
            </a:r>
            <a:endParaRPr lang="fr-BE" i="1" dirty="0"/>
          </a:p>
        </p:txBody>
      </p:sp>
      <p:sp>
        <p:nvSpPr>
          <p:cNvPr id="3" name="Sous-titre 2"/>
          <p:cNvSpPr>
            <a:spLocks noGrp="1"/>
          </p:cNvSpPr>
          <p:nvPr>
            <p:ph type="subTitle" idx="1"/>
          </p:nvPr>
        </p:nvSpPr>
        <p:spPr>
          <a:xfrm>
            <a:off x="4515377" y="3996266"/>
            <a:ext cx="6987645" cy="1746611"/>
          </a:xfrm>
        </p:spPr>
        <p:txBody>
          <a:bodyPr>
            <a:normAutofit fontScale="85000" lnSpcReduction="20000"/>
          </a:bodyPr>
          <a:lstStyle/>
          <a:p>
            <a:endParaRPr lang="fr-BE" sz="4500" dirty="0" smtClean="0">
              <a:latin typeface="Georgia" panose="02040502050405020303" pitchFamily="18" charset="0"/>
            </a:endParaRPr>
          </a:p>
          <a:p>
            <a:r>
              <a:rPr lang="fr-BE" sz="4500" dirty="0" smtClean="0">
                <a:latin typeface="Georgia" panose="02040502050405020303" pitchFamily="18" charset="0"/>
              </a:rPr>
              <a:t>Frédéric Bouhon</a:t>
            </a:r>
          </a:p>
          <a:p>
            <a:r>
              <a:rPr lang="fr-BE" sz="3000" dirty="0" smtClean="0">
                <a:latin typeface="Georgia" panose="02040502050405020303" pitchFamily="18" charset="0"/>
              </a:rPr>
              <a:t>Chargé de cours</a:t>
            </a:r>
            <a:endParaRPr lang="fr-BE" sz="3000" dirty="0">
              <a:latin typeface="Georgia" panose="02040502050405020303" pitchFamily="18" charset="0"/>
            </a:endParaRPr>
          </a:p>
        </p:txBody>
      </p:sp>
    </p:spTree>
    <p:extLst>
      <p:ext uri="{BB962C8B-B14F-4D97-AF65-F5344CB8AC3E}">
        <p14:creationId xmlns:p14="http://schemas.microsoft.com/office/powerpoint/2010/main" val="292124384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45858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3000" b="1" noProof="0" dirty="0" smtClean="0">
                <a:solidFill>
                  <a:prstClr val="black"/>
                </a:solidFill>
                <a:latin typeface="Georgia" panose="02040502050405020303" pitchFamily="18" charset="0"/>
              </a:rPr>
              <a:t>L</a:t>
            </a:r>
            <a:r>
              <a:rPr kumimoji="0" lang="fr-BE" sz="30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ibertés et </a:t>
            </a:r>
            <a:r>
              <a:rPr kumimoji="0" lang="fr-BE" sz="30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rPr>
              <a:t>politique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03955720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46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Liberté de réunion/ </a:t>
            </a:r>
            <a:r>
              <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rPr>
              <a:t>droit de s’assembler paisiblement</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i="1" dirty="0" err="1" smtClean="0">
                <a:latin typeface="Georgia" panose="02040502050405020303" pitchFamily="18" charset="0"/>
              </a:rPr>
              <a:t>Bukta</a:t>
            </a:r>
            <a:r>
              <a:rPr lang="fr-BE" sz="2400" i="1" dirty="0" smtClean="0">
                <a:latin typeface="Georgia" panose="02040502050405020303" pitchFamily="18" charset="0"/>
              </a:rPr>
              <a:t> </a:t>
            </a:r>
            <a:r>
              <a:rPr lang="fr-BE" sz="2400" i="1" dirty="0">
                <a:latin typeface="Georgia" panose="02040502050405020303" pitchFamily="18" charset="0"/>
              </a:rPr>
              <a:t>et autres c. Hongrie</a:t>
            </a:r>
            <a:r>
              <a:rPr lang="fr-BE" sz="2400" dirty="0">
                <a:latin typeface="Georgia" panose="02040502050405020303" pitchFamily="18" charset="0"/>
              </a:rPr>
              <a:t>, 17 juillet 2007, §§ </a:t>
            </a:r>
            <a:r>
              <a:rPr lang="fr-BE" sz="2400" dirty="0" smtClean="0">
                <a:latin typeface="Georgia" panose="02040502050405020303" pitchFamily="18" charset="0"/>
              </a:rPr>
              <a:t>35-36 </a:t>
            </a:r>
            <a:r>
              <a:rPr lang="fr-BE" sz="2400" dirty="0" smtClean="0">
                <a:solidFill>
                  <a:srgbClr val="0070C0"/>
                </a:solidFill>
                <a:latin typeface="Georgia" panose="02040502050405020303" pitchFamily="18" charset="0"/>
              </a:rPr>
              <a:t>* 485</a:t>
            </a:r>
          </a:p>
          <a:p>
            <a:pPr lvl="0">
              <a:lnSpc>
                <a:spcPct val="150000"/>
              </a:lnSpc>
            </a:pPr>
            <a:r>
              <a:rPr lang="fr-BE" sz="2400" i="1" dirty="0" err="1" smtClean="0">
                <a:latin typeface="Georgia" panose="02040502050405020303" pitchFamily="18" charset="0"/>
              </a:rPr>
              <a:t>Cisse</a:t>
            </a:r>
            <a:r>
              <a:rPr lang="fr-BE" sz="2400" i="1" dirty="0" smtClean="0">
                <a:latin typeface="Georgia" panose="02040502050405020303" pitchFamily="18" charset="0"/>
              </a:rPr>
              <a:t> </a:t>
            </a:r>
            <a:r>
              <a:rPr lang="fr-BE" sz="2400" i="1" dirty="0">
                <a:latin typeface="Georgia" panose="02040502050405020303" pitchFamily="18" charset="0"/>
              </a:rPr>
              <a:t>c. France</a:t>
            </a:r>
            <a:r>
              <a:rPr lang="fr-BE" sz="2400" dirty="0">
                <a:latin typeface="Georgia" panose="02040502050405020303" pitchFamily="18" charset="0"/>
              </a:rPr>
              <a:t>, 9 avril </a:t>
            </a:r>
            <a:r>
              <a:rPr lang="fr-BE" sz="2400" dirty="0" smtClean="0">
                <a:latin typeface="Georgia" panose="02040502050405020303" pitchFamily="18" charset="0"/>
              </a:rPr>
              <a:t>2002</a:t>
            </a:r>
            <a:endParaRPr lang="fr-BE" sz="2400" b="1" dirty="0" smtClean="0">
              <a:latin typeface="Georgia" panose="02040502050405020303" pitchFamily="18" charset="0"/>
            </a:endParaRPr>
          </a:p>
          <a:p>
            <a:pPr lvl="0">
              <a:lnSpc>
                <a:spcPct val="150000"/>
              </a:lnSpc>
            </a:pPr>
            <a:r>
              <a:rPr lang="fr-BE" sz="2400" i="1" dirty="0" err="1" smtClean="0">
                <a:latin typeface="Georgia" panose="02040502050405020303" pitchFamily="18" charset="0"/>
              </a:rPr>
              <a:t>Drieman</a:t>
            </a:r>
            <a:r>
              <a:rPr lang="fr-BE" sz="2400" i="1" dirty="0" smtClean="0">
                <a:latin typeface="Georgia" panose="02040502050405020303" pitchFamily="18" charset="0"/>
              </a:rPr>
              <a:t> </a:t>
            </a:r>
            <a:r>
              <a:rPr lang="fr-BE" sz="2400" i="1" dirty="0">
                <a:latin typeface="Georgia" panose="02040502050405020303" pitchFamily="18" charset="0"/>
              </a:rPr>
              <a:t>c. Norvège</a:t>
            </a:r>
            <a:r>
              <a:rPr lang="fr-BE" sz="2400" dirty="0">
                <a:latin typeface="Georgia" panose="02040502050405020303" pitchFamily="18" charset="0"/>
              </a:rPr>
              <a:t>, 4 mai </a:t>
            </a:r>
            <a:r>
              <a:rPr lang="fr-BE" sz="2400" dirty="0" smtClean="0">
                <a:latin typeface="Georgia" panose="02040502050405020303" pitchFamily="18" charset="0"/>
              </a:rPr>
              <a:t>2000</a:t>
            </a:r>
            <a:endParaRPr lang="fr-BE" sz="2400" b="1" dirty="0">
              <a:latin typeface="Georgia" panose="02040502050405020303" pitchFamily="18" charset="0"/>
            </a:endParaRPr>
          </a:p>
          <a:p>
            <a:pPr lvl="0">
              <a:lnSpc>
                <a:spcPct val="150000"/>
              </a:lnSpc>
            </a:pPr>
            <a:r>
              <a:rPr lang="de-DE" sz="2400" i="1" dirty="0" smtClean="0">
                <a:latin typeface="Georgia" panose="02040502050405020303" pitchFamily="18" charset="0"/>
              </a:rPr>
              <a:t>Plattform </a:t>
            </a:r>
            <a:r>
              <a:rPr lang="de-DE" sz="2400" i="1" dirty="0">
                <a:latin typeface="Georgia" panose="02040502050405020303" pitchFamily="18" charset="0"/>
              </a:rPr>
              <a:t>‘</a:t>
            </a:r>
            <a:r>
              <a:rPr lang="de-DE" sz="2400" i="1" dirty="0" err="1">
                <a:latin typeface="Georgia" panose="02040502050405020303" pitchFamily="18" charset="0"/>
              </a:rPr>
              <a:t>Ärtze</a:t>
            </a:r>
            <a:r>
              <a:rPr lang="de-DE" sz="2400" i="1" dirty="0">
                <a:latin typeface="Georgia" panose="02040502050405020303" pitchFamily="18" charset="0"/>
              </a:rPr>
              <a:t> für das Leben’ c. </a:t>
            </a:r>
            <a:r>
              <a:rPr lang="de-DE" sz="2400" i="1" dirty="0" err="1">
                <a:latin typeface="Georgia" panose="02040502050405020303" pitchFamily="18" charset="0"/>
              </a:rPr>
              <a:t>Autriche</a:t>
            </a:r>
            <a:r>
              <a:rPr lang="de-DE" sz="2400" dirty="0">
                <a:latin typeface="Georgia" panose="02040502050405020303" pitchFamily="18" charset="0"/>
              </a:rPr>
              <a:t>, 21 </a:t>
            </a:r>
            <a:r>
              <a:rPr lang="de-DE" sz="2400" dirty="0" err="1">
                <a:latin typeface="Georgia" panose="02040502050405020303" pitchFamily="18" charset="0"/>
              </a:rPr>
              <a:t>juin</a:t>
            </a:r>
            <a:r>
              <a:rPr lang="de-DE" sz="2400" dirty="0">
                <a:latin typeface="Georgia" panose="02040502050405020303" pitchFamily="18" charset="0"/>
              </a:rPr>
              <a:t> 1988, § </a:t>
            </a:r>
            <a:r>
              <a:rPr lang="de-DE" sz="2400" dirty="0" smtClean="0">
                <a:latin typeface="Georgia" panose="02040502050405020303" pitchFamily="18" charset="0"/>
              </a:rPr>
              <a:t>32</a:t>
            </a:r>
          </a:p>
          <a:p>
            <a:pPr lvl="0">
              <a:lnSpc>
                <a:spcPct val="150000"/>
              </a:lnSpc>
            </a:pPr>
            <a:r>
              <a:rPr lang="fr-FR" sz="2400" i="1" dirty="0" err="1">
                <a:latin typeface="Georgia" panose="02040502050405020303" pitchFamily="18" charset="0"/>
              </a:rPr>
              <a:t>Frumkin</a:t>
            </a:r>
            <a:r>
              <a:rPr lang="fr-FR" sz="2400" i="1" dirty="0">
                <a:latin typeface="Georgia" panose="02040502050405020303" pitchFamily="18" charset="0"/>
              </a:rPr>
              <a:t> c. Russie</a:t>
            </a:r>
            <a:r>
              <a:rPr lang="fr-FR" sz="2400" dirty="0">
                <a:latin typeface="Georgia" panose="02040502050405020303" pitchFamily="18" charset="0"/>
              </a:rPr>
              <a:t>, 5 janvier 2016</a:t>
            </a:r>
            <a:endParaRPr lang="fr-BE" sz="2400" dirty="0">
              <a:latin typeface="Georgia" panose="02040502050405020303"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11830301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Liberté de réunion/ </a:t>
            </a:r>
            <a:r>
              <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rPr>
              <a:t>distinctions spécifiques en droit belge</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r>
              <a:rPr lang="fr-BE" sz="2400" dirty="0">
                <a:latin typeface="Georgia" panose="02040502050405020303" pitchFamily="18" charset="0"/>
              </a:rPr>
              <a:t>C.E. (réf.), arrêt n° 227.249 du 4 mai 2014, </a:t>
            </a:r>
            <a:r>
              <a:rPr lang="fr-BE" sz="2400" i="1" dirty="0" err="1">
                <a:latin typeface="Georgia" panose="02040502050405020303" pitchFamily="18" charset="0"/>
              </a:rPr>
              <a:t>Laghmich</a:t>
            </a:r>
            <a:r>
              <a:rPr lang="fr-BE" sz="2400" i="1" dirty="0">
                <a:latin typeface="Georgia" panose="02040502050405020303" pitchFamily="18" charset="0"/>
              </a:rPr>
              <a:t> c. bourgmestre de la commune </a:t>
            </a:r>
            <a:r>
              <a:rPr lang="fr-BE" sz="2400" i="1" dirty="0" smtClean="0">
                <a:latin typeface="Georgia" panose="02040502050405020303" pitchFamily="18" charset="0"/>
              </a:rPr>
              <a:t>d’Anderlecht  </a:t>
            </a:r>
            <a:r>
              <a:rPr lang="fr-BE" sz="2400" dirty="0" smtClean="0">
                <a:solidFill>
                  <a:srgbClr val="0070C0"/>
                </a:solidFill>
                <a:latin typeface="Georgia" panose="02040502050405020303" pitchFamily="18" charset="0"/>
              </a:rPr>
              <a:t>* 488</a:t>
            </a:r>
          </a:p>
          <a:p>
            <a:pPr lvl="0"/>
            <a:endParaRPr lang="fr-BE" sz="1200" dirty="0">
              <a:latin typeface="Georgia" panose="02040502050405020303" pitchFamily="18" charset="0"/>
            </a:endParaRPr>
          </a:p>
          <a:p>
            <a:pPr lvl="0"/>
            <a:r>
              <a:rPr lang="fr-BE" sz="2400" dirty="0">
                <a:latin typeface="Georgia" panose="02040502050405020303" pitchFamily="18" charset="0"/>
              </a:rPr>
              <a:t>C.E., </a:t>
            </a:r>
            <a:r>
              <a:rPr lang="fr-BE" sz="2400" i="1" dirty="0">
                <a:latin typeface="Georgia" panose="02040502050405020303" pitchFamily="18" charset="0"/>
              </a:rPr>
              <a:t>De Smet</a:t>
            </a:r>
            <a:r>
              <a:rPr lang="fr-BE" sz="2400" dirty="0">
                <a:latin typeface="Georgia" panose="02040502050405020303" pitchFamily="18" charset="0"/>
              </a:rPr>
              <a:t>, 14 mai </a:t>
            </a:r>
            <a:r>
              <a:rPr lang="fr-BE" sz="2400" dirty="0" smtClean="0">
                <a:latin typeface="Georgia" panose="02040502050405020303" pitchFamily="18" charset="0"/>
              </a:rPr>
              <a:t>1970</a:t>
            </a:r>
          </a:p>
          <a:p>
            <a:pPr lvl="0"/>
            <a:endParaRPr lang="fr-BE" sz="1200" dirty="0">
              <a:latin typeface="Georgia" panose="02040502050405020303" pitchFamily="18" charset="0"/>
            </a:endParaRPr>
          </a:p>
          <a:p>
            <a:pPr lvl="0"/>
            <a:r>
              <a:rPr lang="nl-BE" sz="2400" dirty="0">
                <a:latin typeface="Georgia" panose="02040502050405020303" pitchFamily="18" charset="0"/>
              </a:rPr>
              <a:t>C.E., </a:t>
            </a:r>
            <a:r>
              <a:rPr lang="nl-BE" sz="2400" i="1" dirty="0">
                <a:latin typeface="Georgia" panose="02040502050405020303" pitchFamily="18" charset="0"/>
              </a:rPr>
              <a:t>Van der </a:t>
            </a:r>
            <a:r>
              <a:rPr lang="nl-BE" sz="2400" i="1" dirty="0" err="1">
                <a:latin typeface="Georgia" panose="02040502050405020303" pitchFamily="18" charset="0"/>
              </a:rPr>
              <a:t>Vinck</a:t>
            </a:r>
            <a:r>
              <a:rPr lang="nl-BE" sz="2400" dirty="0">
                <a:latin typeface="Georgia" panose="02040502050405020303" pitchFamily="18" charset="0"/>
              </a:rPr>
              <a:t> </a:t>
            </a:r>
            <a:r>
              <a:rPr lang="nl-BE" sz="2400" i="1" dirty="0">
                <a:latin typeface="Georgia" panose="02040502050405020303" pitchFamily="18" charset="0"/>
              </a:rPr>
              <a:t>c. </a:t>
            </a:r>
            <a:r>
              <a:rPr lang="nl-BE" sz="2400" i="1" dirty="0" err="1">
                <a:latin typeface="Georgia" panose="02040502050405020303" pitchFamily="18" charset="0"/>
              </a:rPr>
              <a:t>Ville</a:t>
            </a:r>
            <a:r>
              <a:rPr lang="nl-BE" sz="2400" i="1" dirty="0">
                <a:latin typeface="Georgia" panose="02040502050405020303" pitchFamily="18" charset="0"/>
              </a:rPr>
              <a:t> </a:t>
            </a:r>
            <a:r>
              <a:rPr lang="nl-BE" sz="2400" i="1" dirty="0" err="1">
                <a:latin typeface="Georgia" panose="02040502050405020303" pitchFamily="18" charset="0"/>
              </a:rPr>
              <a:t>d’Anvers</a:t>
            </a:r>
            <a:r>
              <a:rPr lang="nl-BE" sz="2400" dirty="0">
                <a:latin typeface="Georgia" panose="02040502050405020303" pitchFamily="18" charset="0"/>
              </a:rPr>
              <a:t>, 18 </a:t>
            </a:r>
            <a:r>
              <a:rPr lang="nl-BE" sz="2400" dirty="0" err="1">
                <a:latin typeface="Georgia" panose="02040502050405020303" pitchFamily="18" charset="0"/>
              </a:rPr>
              <a:t>mai</a:t>
            </a:r>
            <a:r>
              <a:rPr lang="nl-BE" sz="2400" dirty="0">
                <a:latin typeface="Georgia" panose="02040502050405020303" pitchFamily="18" charset="0"/>
              </a:rPr>
              <a:t> </a:t>
            </a:r>
            <a:r>
              <a:rPr lang="nl-BE" sz="2400" dirty="0" smtClean="0">
                <a:latin typeface="Georgia" panose="02040502050405020303" pitchFamily="18" charset="0"/>
              </a:rPr>
              <a:t>1999 </a:t>
            </a:r>
            <a:r>
              <a:rPr lang="nl-BE" sz="2400" dirty="0" smtClean="0">
                <a:solidFill>
                  <a:srgbClr val="0070C0"/>
                </a:solidFill>
                <a:latin typeface="Georgia" panose="02040502050405020303" pitchFamily="18" charset="0"/>
              </a:rPr>
              <a:t>* 480</a:t>
            </a:r>
            <a:endParaRPr lang="fr-BE" sz="2400" dirty="0">
              <a:solidFill>
                <a:srgbClr val="0070C0"/>
              </a:solidFill>
              <a:latin typeface="Georgia" panose="02040502050405020303"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422680442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Liberté d’association/ </a:t>
            </a:r>
            <a:r>
              <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rPr>
              <a:t>notion</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 autonome</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defRPr/>
            </a:pPr>
            <a:r>
              <a:rPr lang="fr-BE" sz="2400" i="1" dirty="0" err="1">
                <a:latin typeface="Georgia" panose="02040502050405020303" pitchFamily="18" charset="0"/>
              </a:rPr>
              <a:t>Chassagnou</a:t>
            </a:r>
            <a:r>
              <a:rPr lang="fr-BE" sz="2400" i="1" dirty="0">
                <a:latin typeface="Georgia" panose="02040502050405020303" pitchFamily="18" charset="0"/>
              </a:rPr>
              <a:t> c. France</a:t>
            </a:r>
            <a:r>
              <a:rPr lang="fr-BE" sz="2400" dirty="0">
                <a:latin typeface="Georgia" panose="02040502050405020303" pitchFamily="18" charset="0"/>
              </a:rPr>
              <a:t>, 29 avril 1999</a:t>
            </a: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ndParaRPr>
          </a:p>
        </p:txBody>
      </p:sp>
    </p:spTree>
    <p:extLst>
      <p:ext uri="{BB962C8B-B14F-4D97-AF65-F5344CB8AC3E}">
        <p14:creationId xmlns:p14="http://schemas.microsoft.com/office/powerpoint/2010/main" val="2381786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53268" y="122663"/>
            <a:ext cx="9021337" cy="6524863"/>
          </a:xfrm>
          <a:prstGeom prst="rect">
            <a:avLst/>
          </a:prstGeom>
          <a:noFill/>
        </p:spPr>
        <p:txBody>
          <a:bodyPr wrap="square" rtlCol="0">
            <a:spAutoFit/>
          </a:bodyPr>
          <a:lstStyle/>
          <a:p>
            <a:r>
              <a:rPr lang="fr-BE" sz="2200" dirty="0" smtClean="0">
                <a:latin typeface="Georgia" panose="02040502050405020303" pitchFamily="18" charset="0"/>
              </a:rPr>
              <a:t>Paix </a:t>
            </a:r>
            <a:r>
              <a:rPr lang="fr-BE" sz="2200" dirty="0">
                <a:latin typeface="Georgia" panose="02040502050405020303" pitchFamily="18" charset="0"/>
              </a:rPr>
              <a:t>de Westphalie (1648) : principe </a:t>
            </a:r>
            <a:r>
              <a:rPr lang="fr-BE" sz="2200" i="1" dirty="0" err="1">
                <a:latin typeface="Georgia" panose="02040502050405020303" pitchFamily="18" charset="0"/>
              </a:rPr>
              <a:t>cujius</a:t>
            </a:r>
            <a:r>
              <a:rPr lang="fr-BE" sz="2200" i="1" dirty="0">
                <a:latin typeface="Georgia" panose="02040502050405020303" pitchFamily="18" charset="0"/>
              </a:rPr>
              <a:t> </a:t>
            </a:r>
            <a:r>
              <a:rPr lang="fr-BE" sz="2200" i="1" dirty="0" err="1">
                <a:latin typeface="Georgia" panose="02040502050405020303" pitchFamily="18" charset="0"/>
              </a:rPr>
              <a:t>regio</a:t>
            </a:r>
            <a:r>
              <a:rPr lang="fr-BE" sz="2200" i="1" dirty="0">
                <a:latin typeface="Georgia" panose="02040502050405020303" pitchFamily="18" charset="0"/>
              </a:rPr>
              <a:t>, </a:t>
            </a:r>
            <a:r>
              <a:rPr lang="fr-BE" sz="2200" i="1" dirty="0" err="1">
                <a:latin typeface="Georgia" panose="02040502050405020303" pitchFamily="18" charset="0"/>
              </a:rPr>
              <a:t>ejus</a:t>
            </a:r>
            <a:r>
              <a:rPr lang="fr-BE" sz="2200" i="1" dirty="0">
                <a:latin typeface="Georgia" panose="02040502050405020303" pitchFamily="18" charset="0"/>
              </a:rPr>
              <a:t> </a:t>
            </a:r>
            <a:r>
              <a:rPr lang="fr-BE" sz="2200" i="1" dirty="0" err="1">
                <a:latin typeface="Georgia" panose="02040502050405020303" pitchFamily="18" charset="0"/>
              </a:rPr>
              <a:t>religio</a:t>
            </a:r>
            <a:r>
              <a:rPr lang="fr-BE" sz="2200" i="1" dirty="0">
                <a:latin typeface="Georgia" panose="02040502050405020303" pitchFamily="18" charset="0"/>
              </a:rPr>
              <a:t> </a:t>
            </a:r>
            <a:endParaRPr lang="fr-BE" sz="2200" i="1" dirty="0" smtClean="0">
              <a:latin typeface="Georgia" panose="02040502050405020303" pitchFamily="18" charset="0"/>
            </a:endParaRPr>
          </a:p>
          <a:p>
            <a:endParaRPr lang="fr-BE" sz="2200" i="1" dirty="0">
              <a:latin typeface="Georgia" panose="02040502050405020303" pitchFamily="18" charset="0"/>
            </a:endParaRPr>
          </a:p>
          <a:p>
            <a:r>
              <a:rPr lang="fr-BE" sz="2200" i="1" dirty="0">
                <a:latin typeface="Georgia" panose="02040502050405020303" pitchFamily="18" charset="0"/>
              </a:rPr>
              <a:t>Édit de Nantes</a:t>
            </a:r>
            <a:r>
              <a:rPr lang="fr-BE" sz="2200" dirty="0">
                <a:latin typeface="Georgia" panose="02040502050405020303" pitchFamily="18" charset="0"/>
              </a:rPr>
              <a:t>, 1598 (</a:t>
            </a:r>
            <a:r>
              <a:rPr lang="fr-BE" sz="2200" dirty="0" smtClean="0">
                <a:latin typeface="Georgia" panose="02040502050405020303" pitchFamily="18" charset="0"/>
              </a:rPr>
              <a:t>Henri IV) – révoqué </a:t>
            </a:r>
            <a:r>
              <a:rPr lang="fr-BE" sz="2200" dirty="0">
                <a:latin typeface="Georgia" panose="02040502050405020303" pitchFamily="18" charset="0"/>
              </a:rPr>
              <a:t>par Louis XIV en </a:t>
            </a:r>
            <a:r>
              <a:rPr lang="fr-BE" sz="2200" dirty="0" smtClean="0">
                <a:latin typeface="Georgia" panose="02040502050405020303" pitchFamily="18" charset="0"/>
              </a:rPr>
              <a:t>1658</a:t>
            </a:r>
          </a:p>
          <a:p>
            <a:endParaRPr lang="fr-BE" sz="2200" dirty="0">
              <a:latin typeface="Georgia" panose="02040502050405020303" pitchFamily="18" charset="0"/>
            </a:endParaRPr>
          </a:p>
          <a:p>
            <a:r>
              <a:rPr lang="fr-BE" sz="2200" dirty="0">
                <a:latin typeface="Georgia" panose="02040502050405020303" pitchFamily="18" charset="0"/>
              </a:rPr>
              <a:t>John Locke, 1690 : </a:t>
            </a:r>
            <a:r>
              <a:rPr lang="fr-BE" sz="2200" i="1" dirty="0" err="1">
                <a:latin typeface="Georgia" panose="02040502050405020303" pitchFamily="18" charset="0"/>
              </a:rPr>
              <a:t>Letter</a:t>
            </a:r>
            <a:r>
              <a:rPr lang="fr-BE" sz="2200" i="1" dirty="0">
                <a:latin typeface="Georgia" panose="02040502050405020303" pitchFamily="18" charset="0"/>
              </a:rPr>
              <a:t> </a:t>
            </a:r>
            <a:r>
              <a:rPr lang="fr-BE" sz="2200" i="1" dirty="0" err="1">
                <a:latin typeface="Georgia" panose="02040502050405020303" pitchFamily="18" charset="0"/>
              </a:rPr>
              <a:t>concerning</a:t>
            </a:r>
            <a:r>
              <a:rPr lang="fr-BE" sz="2200" i="1" dirty="0">
                <a:latin typeface="Georgia" panose="02040502050405020303" pitchFamily="18" charset="0"/>
              </a:rPr>
              <a:t> </a:t>
            </a:r>
            <a:r>
              <a:rPr lang="fr-BE" sz="2200" i="1" dirty="0" err="1">
                <a:latin typeface="Georgia" panose="02040502050405020303" pitchFamily="18" charset="0"/>
              </a:rPr>
              <a:t>Toleration</a:t>
            </a:r>
            <a:r>
              <a:rPr lang="fr-BE" sz="2200" dirty="0">
                <a:latin typeface="Georgia" panose="02040502050405020303" pitchFamily="18" charset="0"/>
              </a:rPr>
              <a:t> </a:t>
            </a:r>
            <a:endParaRPr lang="fr-BE" sz="2200" dirty="0" smtClean="0">
              <a:latin typeface="Georgia" panose="02040502050405020303" pitchFamily="18" charset="0"/>
            </a:endParaRPr>
          </a:p>
          <a:p>
            <a:endParaRPr lang="fr-BE" sz="2200" dirty="0">
              <a:latin typeface="Georgia" panose="02040502050405020303" pitchFamily="18" charset="0"/>
            </a:endParaRPr>
          </a:p>
          <a:p>
            <a:r>
              <a:rPr lang="en-US" sz="2200" dirty="0">
                <a:latin typeface="Georgia" panose="02040502050405020303" pitchFamily="18" charset="0"/>
              </a:rPr>
              <a:t>Thomas Jefferson : « Religion is a matter which lies solely between man and his God ». </a:t>
            </a:r>
            <a:endParaRPr lang="en-US" sz="2200" dirty="0" smtClean="0">
              <a:latin typeface="Georgia" panose="02040502050405020303" pitchFamily="18" charset="0"/>
            </a:endParaRPr>
          </a:p>
          <a:p>
            <a:endParaRPr lang="en-US" sz="2200" dirty="0">
              <a:latin typeface="Georgia" panose="02040502050405020303" pitchFamily="18" charset="0"/>
            </a:endParaRPr>
          </a:p>
          <a:p>
            <a:r>
              <a:rPr lang="fr-BE" sz="2200" dirty="0">
                <a:latin typeface="Georgia" panose="02040502050405020303" pitchFamily="18" charset="0"/>
              </a:rPr>
              <a:t>Premier amendement (article 1</a:t>
            </a:r>
            <a:r>
              <a:rPr lang="fr-BE" sz="2200" baseline="30000" dirty="0">
                <a:latin typeface="Georgia" panose="02040502050405020303" pitchFamily="18" charset="0"/>
              </a:rPr>
              <a:t>er</a:t>
            </a:r>
            <a:r>
              <a:rPr lang="fr-BE" sz="2200" dirty="0">
                <a:latin typeface="Georgia" panose="02040502050405020303" pitchFamily="18" charset="0"/>
              </a:rPr>
              <a:t> du Bill of </a:t>
            </a:r>
            <a:r>
              <a:rPr lang="fr-BE" sz="2200" dirty="0" err="1">
                <a:latin typeface="Georgia" panose="02040502050405020303" pitchFamily="18" charset="0"/>
              </a:rPr>
              <a:t>Rights</a:t>
            </a:r>
            <a:r>
              <a:rPr lang="fr-BE" sz="2200" dirty="0">
                <a:latin typeface="Georgia" panose="02040502050405020303" pitchFamily="18" charset="0"/>
              </a:rPr>
              <a:t>) : </a:t>
            </a:r>
            <a:r>
              <a:rPr lang="fr-FR" sz="2200" dirty="0">
                <a:latin typeface="Georgia" panose="02040502050405020303" pitchFamily="18" charset="0"/>
              </a:rPr>
              <a:t>« Le Congrès ne fera aucune loi relative à l'établissement d'une religion, ou à l'interdiction de son libre exercice ; ou pour limiter la liberté d'expression, de la presse ou le droit des citoyens de se réunir pacifiquement ou d'adresser à l'État des pétitions pour obtenir réparations des torts subis. »</a:t>
            </a:r>
            <a:endParaRPr lang="fr-BE" sz="2200" dirty="0">
              <a:latin typeface="Georgia" panose="02040502050405020303" pitchFamily="18" charset="0"/>
            </a:endParaRPr>
          </a:p>
          <a:p>
            <a:endParaRPr lang="fr-BE" sz="2200" dirty="0" smtClean="0">
              <a:latin typeface="Georgia" panose="02040502050405020303" pitchFamily="18" charset="0"/>
            </a:endParaRPr>
          </a:p>
          <a:p>
            <a:r>
              <a:rPr lang="fr-FR" sz="2200" dirty="0">
                <a:latin typeface="Georgia" panose="02040502050405020303" pitchFamily="18" charset="0"/>
              </a:rPr>
              <a:t>Article 10 DDHC : « Nul ne doit être inquiété pour ses opinions, même religieuses, pourvu que leur manifestation ne trouble pas l’ordre public établi par la Loi. </a:t>
            </a:r>
            <a:r>
              <a:rPr lang="fr-FR" sz="2200" dirty="0" smtClean="0">
                <a:latin typeface="Georgia" panose="02040502050405020303" pitchFamily="18" charset="0"/>
              </a:rPr>
              <a:t>»</a:t>
            </a:r>
            <a:endParaRPr lang="fr-BE" sz="2200" dirty="0" smtClean="0">
              <a:latin typeface="Georgia" panose="02040502050405020303" pitchFamily="18" charset="0"/>
            </a:endParaRPr>
          </a:p>
        </p:txBody>
      </p:sp>
    </p:spTree>
    <p:extLst>
      <p:ext uri="{BB962C8B-B14F-4D97-AF65-F5344CB8AC3E}">
        <p14:creationId xmlns:p14="http://schemas.microsoft.com/office/powerpoint/2010/main" val="167070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Liberté d’association/ </a:t>
            </a:r>
            <a:r>
              <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rPr>
              <a:t>liberté positive et négative</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i="1" dirty="0" err="1">
                <a:latin typeface="Georgia" panose="02040502050405020303" pitchFamily="18" charset="0"/>
              </a:rPr>
              <a:t>Vörður</a:t>
            </a:r>
            <a:r>
              <a:rPr lang="fr-BE" sz="2400" i="1" dirty="0">
                <a:latin typeface="Georgia" panose="02040502050405020303" pitchFamily="18" charset="0"/>
              </a:rPr>
              <a:t> </a:t>
            </a:r>
            <a:r>
              <a:rPr lang="fr-BE" sz="2400" i="1" dirty="0" err="1">
                <a:latin typeface="Georgia" panose="02040502050405020303" pitchFamily="18" charset="0"/>
              </a:rPr>
              <a:t>Ólafsson</a:t>
            </a:r>
            <a:r>
              <a:rPr lang="fr-BE" sz="2400" i="1" dirty="0">
                <a:latin typeface="Georgia" panose="02040502050405020303" pitchFamily="18" charset="0"/>
              </a:rPr>
              <a:t> c. Islande</a:t>
            </a:r>
            <a:r>
              <a:rPr lang="fr-BE" sz="2400" dirty="0">
                <a:latin typeface="Georgia" panose="02040502050405020303" pitchFamily="18" charset="0"/>
              </a:rPr>
              <a:t>, 27 avril 2010</a:t>
            </a:r>
          </a:p>
          <a:p>
            <a:pPr lvl="0">
              <a:lnSpc>
                <a:spcPct val="150000"/>
              </a:lnSpc>
            </a:pPr>
            <a:r>
              <a:rPr lang="fr-BE" sz="2400" i="1" dirty="0" err="1" smtClean="0">
                <a:latin typeface="Georgia" panose="02040502050405020303" pitchFamily="18" charset="0"/>
              </a:rPr>
              <a:t>Geotech</a:t>
            </a:r>
            <a:r>
              <a:rPr lang="fr-BE" sz="2400" i="1" dirty="0" smtClean="0">
                <a:latin typeface="Georgia" panose="02040502050405020303" pitchFamily="18" charset="0"/>
              </a:rPr>
              <a:t> </a:t>
            </a:r>
            <a:r>
              <a:rPr lang="fr-BE" sz="2400" i="1" dirty="0" err="1">
                <a:latin typeface="Georgia" panose="02040502050405020303" pitchFamily="18" charset="0"/>
              </a:rPr>
              <a:t>Kancev</a:t>
            </a:r>
            <a:r>
              <a:rPr lang="fr-BE" sz="2400" i="1" dirty="0">
                <a:latin typeface="Georgia" panose="02040502050405020303" pitchFamily="18" charset="0"/>
              </a:rPr>
              <a:t> </a:t>
            </a:r>
            <a:r>
              <a:rPr lang="fr-BE" sz="2400" i="1" dirty="0" err="1">
                <a:latin typeface="Georgia" panose="02040502050405020303" pitchFamily="18" charset="0"/>
              </a:rPr>
              <a:t>GmbH</a:t>
            </a:r>
            <a:r>
              <a:rPr lang="fr-BE" sz="2400" i="1" dirty="0">
                <a:latin typeface="Georgia" panose="02040502050405020303" pitchFamily="18" charset="0"/>
              </a:rPr>
              <a:t> c. Allemagne</a:t>
            </a:r>
            <a:r>
              <a:rPr lang="fr-BE" sz="2400" dirty="0">
                <a:latin typeface="Georgia" panose="02040502050405020303" pitchFamily="18" charset="0"/>
              </a:rPr>
              <a:t>, 2 juin 2016</a:t>
            </a:r>
          </a:p>
        </p:txBody>
      </p:sp>
    </p:spTree>
    <p:extLst>
      <p:ext uri="{BB962C8B-B14F-4D97-AF65-F5344CB8AC3E}">
        <p14:creationId xmlns:p14="http://schemas.microsoft.com/office/powerpoint/2010/main" val="45499691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Liberté d’association/</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enregistrement des associations</a:t>
            </a:r>
            <a:endPar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i="1" dirty="0" err="1">
                <a:latin typeface="Georgia" panose="02040502050405020303" pitchFamily="18" charset="0"/>
              </a:rPr>
              <a:t>Sidiropoulos</a:t>
            </a:r>
            <a:r>
              <a:rPr lang="fr-BE" sz="2400" i="1" dirty="0">
                <a:latin typeface="Georgia" panose="02040502050405020303" pitchFamily="18" charset="0"/>
              </a:rPr>
              <a:t> c. Grèce</a:t>
            </a:r>
            <a:r>
              <a:rPr lang="fr-BE" sz="2400" dirty="0">
                <a:latin typeface="Georgia" panose="02040502050405020303" pitchFamily="18" charset="0"/>
              </a:rPr>
              <a:t>, 10 juillet 1998</a:t>
            </a:r>
          </a:p>
          <a:p>
            <a:pPr lvl="0">
              <a:lnSpc>
                <a:spcPct val="150000"/>
              </a:lnSpc>
            </a:pPr>
            <a:r>
              <a:rPr lang="fr-BE" sz="2400" i="1" dirty="0" smtClean="0">
                <a:latin typeface="Georgia" panose="02040502050405020303" pitchFamily="18" charset="0"/>
              </a:rPr>
              <a:t>Église </a:t>
            </a:r>
            <a:r>
              <a:rPr lang="fr-BE" sz="2400" i="1" dirty="0">
                <a:latin typeface="Georgia" panose="02040502050405020303" pitchFamily="18" charset="0"/>
              </a:rPr>
              <a:t>de scientologie de Moscou c. Russie</a:t>
            </a:r>
            <a:r>
              <a:rPr lang="fr-BE" sz="2400" dirty="0">
                <a:latin typeface="Georgia" panose="02040502050405020303" pitchFamily="18" charset="0"/>
              </a:rPr>
              <a:t>, 5 avril 2007</a:t>
            </a:r>
          </a:p>
        </p:txBody>
      </p:sp>
    </p:spTree>
    <p:extLst>
      <p:ext uri="{BB962C8B-B14F-4D97-AF65-F5344CB8AC3E}">
        <p14:creationId xmlns:p14="http://schemas.microsoft.com/office/powerpoint/2010/main" val="369124860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30162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Liberté d’association/</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cas des partis politiques</a:t>
            </a:r>
            <a:endPar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i="1" dirty="0">
                <a:latin typeface="Georgia" panose="02040502050405020303" pitchFamily="18" charset="0"/>
              </a:rPr>
              <a:t>Parti communiste c. Turquie</a:t>
            </a:r>
            <a:r>
              <a:rPr lang="fr-BE" sz="2400" dirty="0">
                <a:latin typeface="Georgia" panose="02040502050405020303" pitchFamily="18" charset="0"/>
              </a:rPr>
              <a:t>, 30 janvier 1998</a:t>
            </a:r>
          </a:p>
          <a:p>
            <a:pPr lvl="0">
              <a:lnSpc>
                <a:spcPct val="150000"/>
              </a:lnSpc>
            </a:pPr>
            <a:r>
              <a:rPr lang="fr-BE" sz="2400" i="1" dirty="0" err="1" smtClean="0">
                <a:latin typeface="Georgia" panose="02040502050405020303" pitchFamily="18" charset="0"/>
              </a:rPr>
              <a:t>Refah</a:t>
            </a:r>
            <a:r>
              <a:rPr lang="fr-BE" sz="2400" i="1" dirty="0" smtClean="0">
                <a:latin typeface="Georgia" panose="02040502050405020303" pitchFamily="18" charset="0"/>
              </a:rPr>
              <a:t> </a:t>
            </a:r>
            <a:r>
              <a:rPr lang="fr-BE" sz="2400" i="1" dirty="0" err="1">
                <a:latin typeface="Georgia" panose="02040502050405020303" pitchFamily="18" charset="0"/>
              </a:rPr>
              <a:t>Partisi</a:t>
            </a:r>
            <a:r>
              <a:rPr lang="fr-BE" sz="2400" i="1" dirty="0">
                <a:latin typeface="Georgia" panose="02040502050405020303" pitchFamily="18" charset="0"/>
              </a:rPr>
              <a:t> c. Turquie</a:t>
            </a:r>
            <a:r>
              <a:rPr lang="fr-BE" sz="2400" dirty="0">
                <a:latin typeface="Georgia" panose="02040502050405020303" pitchFamily="18" charset="0"/>
              </a:rPr>
              <a:t>, 13 février 2003, §§ 87-88, §§ </a:t>
            </a:r>
            <a:r>
              <a:rPr lang="fr-BE" sz="2400" dirty="0" smtClean="0">
                <a:latin typeface="Georgia" panose="02040502050405020303" pitchFamily="18" charset="0"/>
              </a:rPr>
              <a:t>98-99 </a:t>
            </a:r>
            <a:r>
              <a:rPr lang="fr-BE" sz="2400" dirty="0" smtClean="0">
                <a:solidFill>
                  <a:srgbClr val="0070C0"/>
                </a:solidFill>
                <a:latin typeface="Georgia" panose="02040502050405020303" pitchFamily="18" charset="0"/>
              </a:rPr>
              <a:t>* 501</a:t>
            </a:r>
            <a:endParaRPr lang="fr-BE" sz="2400" dirty="0">
              <a:solidFill>
                <a:srgbClr val="0070C0"/>
              </a:solidFill>
              <a:latin typeface="Georgia" panose="02040502050405020303" pitchFamily="18" charset="0"/>
            </a:endParaRPr>
          </a:p>
          <a:p>
            <a:pPr lvl="0">
              <a:lnSpc>
                <a:spcPct val="150000"/>
              </a:lnSpc>
            </a:pPr>
            <a:r>
              <a:rPr lang="fr-BE" sz="2400" i="1" dirty="0" smtClean="0">
                <a:latin typeface="Georgia" panose="02040502050405020303" pitchFamily="18" charset="0"/>
              </a:rPr>
              <a:t>Herri </a:t>
            </a:r>
            <a:r>
              <a:rPr lang="fr-BE" sz="2400" i="1" dirty="0" err="1">
                <a:latin typeface="Georgia" panose="02040502050405020303" pitchFamily="18" charset="0"/>
              </a:rPr>
              <a:t>Batasuna</a:t>
            </a:r>
            <a:r>
              <a:rPr lang="fr-BE" sz="2400" i="1" dirty="0">
                <a:latin typeface="Georgia" panose="02040502050405020303" pitchFamily="18" charset="0"/>
              </a:rPr>
              <a:t> et </a:t>
            </a:r>
            <a:r>
              <a:rPr lang="fr-BE" sz="2400" i="1" dirty="0" err="1">
                <a:latin typeface="Georgia" panose="02040502050405020303" pitchFamily="18" charset="0"/>
              </a:rPr>
              <a:t>Batasuna</a:t>
            </a:r>
            <a:r>
              <a:rPr lang="fr-BE" sz="2400" i="1" dirty="0">
                <a:latin typeface="Georgia" panose="02040502050405020303" pitchFamily="18" charset="0"/>
              </a:rPr>
              <a:t> c. Espagne</a:t>
            </a:r>
            <a:r>
              <a:rPr lang="fr-BE" sz="2400" dirty="0">
                <a:latin typeface="Georgia" panose="02040502050405020303" pitchFamily="18" charset="0"/>
              </a:rPr>
              <a:t>, 30 juin 2009</a:t>
            </a:r>
          </a:p>
        </p:txBody>
      </p:sp>
    </p:spTree>
    <p:extLst>
      <p:ext uri="{BB962C8B-B14F-4D97-AF65-F5344CB8AC3E}">
        <p14:creationId xmlns:p14="http://schemas.microsoft.com/office/powerpoint/2010/main" val="282628719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43088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Liberté d’association/</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cas des syndicats</a:t>
            </a:r>
            <a:endPar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r>
              <a:rPr lang="fr-BE" sz="2400" i="1" dirty="0" err="1" smtClean="0">
                <a:latin typeface="Georgia" panose="02040502050405020303" pitchFamily="18" charset="0"/>
              </a:rPr>
              <a:t>Danilenkov</a:t>
            </a:r>
            <a:r>
              <a:rPr lang="fr-BE" sz="2400" i="1" dirty="0" smtClean="0">
                <a:latin typeface="Georgia" panose="02040502050405020303" pitchFamily="18" charset="0"/>
              </a:rPr>
              <a:t> </a:t>
            </a:r>
            <a:r>
              <a:rPr lang="fr-BE" sz="2400" i="1" dirty="0">
                <a:latin typeface="Georgia" panose="02040502050405020303" pitchFamily="18" charset="0"/>
              </a:rPr>
              <a:t>c. Russie</a:t>
            </a:r>
            <a:r>
              <a:rPr lang="fr-BE" sz="2400" dirty="0">
                <a:latin typeface="Georgia" panose="02040502050405020303" pitchFamily="18" charset="0"/>
              </a:rPr>
              <a:t>, 30 juillet </a:t>
            </a:r>
            <a:r>
              <a:rPr lang="fr-BE" sz="2400" dirty="0" smtClean="0">
                <a:latin typeface="Georgia" panose="02040502050405020303" pitchFamily="18" charset="0"/>
              </a:rPr>
              <a:t>2009 </a:t>
            </a:r>
            <a:r>
              <a:rPr lang="fr-BE" sz="2400" dirty="0" smtClean="0">
                <a:solidFill>
                  <a:srgbClr val="0070C0"/>
                </a:solidFill>
                <a:latin typeface="Georgia" panose="02040502050405020303" pitchFamily="18" charset="0"/>
              </a:rPr>
              <a:t>* 522</a:t>
            </a:r>
          </a:p>
          <a:p>
            <a:pPr lvl="0"/>
            <a:endParaRPr lang="fr-BE" sz="1200" dirty="0">
              <a:solidFill>
                <a:srgbClr val="0070C0"/>
              </a:solidFill>
              <a:latin typeface="Georgia" panose="02040502050405020303" pitchFamily="18" charset="0"/>
            </a:endParaRPr>
          </a:p>
          <a:p>
            <a:r>
              <a:rPr lang="fr-BE" sz="2400" i="1" dirty="0" err="1">
                <a:latin typeface="Georgia" panose="02040502050405020303" pitchFamily="18" charset="0"/>
              </a:rPr>
              <a:t>Matelly</a:t>
            </a:r>
            <a:r>
              <a:rPr lang="fr-BE" sz="2400" i="1" dirty="0">
                <a:latin typeface="Georgia" panose="02040502050405020303" pitchFamily="18" charset="0"/>
              </a:rPr>
              <a:t> c. France</a:t>
            </a:r>
            <a:r>
              <a:rPr lang="fr-BE" sz="2400" dirty="0">
                <a:latin typeface="Georgia" panose="02040502050405020303" pitchFamily="18" charset="0"/>
              </a:rPr>
              <a:t>, 2 octobre </a:t>
            </a:r>
            <a:r>
              <a:rPr lang="fr-BE" sz="2400" dirty="0" smtClean="0">
                <a:latin typeface="Georgia" panose="02040502050405020303" pitchFamily="18" charset="0"/>
              </a:rPr>
              <a:t>2014</a:t>
            </a:r>
          </a:p>
          <a:p>
            <a:endParaRPr lang="fr-BE" sz="1200" dirty="0" smtClean="0">
              <a:latin typeface="Georgia" panose="02040502050405020303" pitchFamily="18" charset="0"/>
            </a:endParaRPr>
          </a:p>
          <a:p>
            <a:r>
              <a:rPr lang="fr-BE" sz="2400" i="1" dirty="0" err="1">
                <a:latin typeface="Georgia" panose="02040502050405020303" pitchFamily="18" charset="0"/>
              </a:rPr>
              <a:t>Enerji</a:t>
            </a:r>
            <a:r>
              <a:rPr lang="fr-BE" sz="2400" i="1" dirty="0">
                <a:latin typeface="Georgia" panose="02040502050405020303" pitchFamily="18" charset="0"/>
              </a:rPr>
              <a:t> </a:t>
            </a:r>
            <a:r>
              <a:rPr lang="fr-BE" sz="2400" i="1" dirty="0" err="1">
                <a:latin typeface="Georgia" panose="02040502050405020303" pitchFamily="18" charset="0"/>
              </a:rPr>
              <a:t>Yapi-Yol</a:t>
            </a:r>
            <a:r>
              <a:rPr lang="fr-BE" sz="2400" i="1" dirty="0">
                <a:latin typeface="Georgia" panose="02040502050405020303" pitchFamily="18" charset="0"/>
              </a:rPr>
              <a:t> Sen c. Turquie</a:t>
            </a:r>
            <a:r>
              <a:rPr lang="fr-BE" sz="2400" dirty="0">
                <a:latin typeface="Georgia" panose="02040502050405020303" pitchFamily="18" charset="0"/>
              </a:rPr>
              <a:t>, 21 avril 2009, § 32 </a:t>
            </a:r>
            <a:endParaRPr lang="fr-BE" sz="2400" dirty="0" smtClean="0">
              <a:latin typeface="Georgia" panose="02040502050405020303" pitchFamily="18" charset="0"/>
            </a:endParaRPr>
          </a:p>
          <a:p>
            <a:endParaRPr lang="fr-BE" sz="1200" dirty="0" smtClean="0">
              <a:latin typeface="Georgia" panose="02040502050405020303" pitchFamily="18" charset="0"/>
            </a:endParaRPr>
          </a:p>
          <a:p>
            <a:r>
              <a:rPr lang="fr-BE" sz="2400" i="1" dirty="0" err="1">
                <a:latin typeface="Georgia" panose="02040502050405020303" pitchFamily="18" charset="0"/>
              </a:rPr>
              <a:t>Junta</a:t>
            </a:r>
            <a:r>
              <a:rPr lang="fr-BE" sz="2400" i="1" dirty="0">
                <a:latin typeface="Georgia" panose="02040502050405020303" pitchFamily="18" charset="0"/>
              </a:rPr>
              <a:t> </a:t>
            </a:r>
            <a:r>
              <a:rPr lang="fr-BE" sz="2400" i="1" dirty="0" err="1">
                <a:latin typeface="Georgia" panose="02040502050405020303" pitchFamily="18" charset="0"/>
              </a:rPr>
              <a:t>Rectora</a:t>
            </a:r>
            <a:r>
              <a:rPr lang="fr-BE" sz="2400" i="1" dirty="0">
                <a:latin typeface="Georgia" panose="02040502050405020303" pitchFamily="18" charset="0"/>
              </a:rPr>
              <a:t> </a:t>
            </a:r>
            <a:r>
              <a:rPr lang="fr-BE" sz="2400" i="1" dirty="0" err="1">
                <a:latin typeface="Georgia" panose="02040502050405020303" pitchFamily="18" charset="0"/>
              </a:rPr>
              <a:t>del</a:t>
            </a:r>
            <a:r>
              <a:rPr lang="fr-BE" sz="2400" i="1" dirty="0">
                <a:latin typeface="Georgia" panose="02040502050405020303" pitchFamily="18" charset="0"/>
              </a:rPr>
              <a:t> </a:t>
            </a:r>
            <a:r>
              <a:rPr lang="fr-BE" sz="2400" i="1" dirty="0" err="1">
                <a:latin typeface="Georgia" panose="02040502050405020303" pitchFamily="18" charset="0"/>
              </a:rPr>
              <a:t>Ertzainen</a:t>
            </a:r>
            <a:r>
              <a:rPr lang="fr-BE" sz="2400" i="1" dirty="0">
                <a:latin typeface="Georgia" panose="02040502050405020303" pitchFamily="18" charset="0"/>
              </a:rPr>
              <a:t> </a:t>
            </a:r>
            <a:r>
              <a:rPr lang="fr-BE" sz="2400" i="1" dirty="0" err="1">
                <a:latin typeface="Georgia" panose="02040502050405020303" pitchFamily="18" charset="0"/>
              </a:rPr>
              <a:t>Nazional</a:t>
            </a:r>
            <a:r>
              <a:rPr lang="fr-BE" sz="2400" i="1" dirty="0">
                <a:latin typeface="Georgia" panose="02040502050405020303" pitchFamily="18" charset="0"/>
              </a:rPr>
              <a:t> </a:t>
            </a:r>
            <a:r>
              <a:rPr lang="fr-BE" sz="2400" i="1" dirty="0" err="1">
                <a:latin typeface="Georgia" panose="02040502050405020303" pitchFamily="18" charset="0"/>
              </a:rPr>
              <a:t>Elkartasuna</a:t>
            </a:r>
            <a:r>
              <a:rPr lang="fr-BE" sz="2400" i="1" dirty="0">
                <a:latin typeface="Georgia" panose="02040502050405020303" pitchFamily="18" charset="0"/>
              </a:rPr>
              <a:t> (ER.N.E.) c. Espagne</a:t>
            </a:r>
            <a:r>
              <a:rPr lang="fr-BE" sz="2400" dirty="0">
                <a:latin typeface="Georgia" panose="02040502050405020303" pitchFamily="18" charset="0"/>
              </a:rPr>
              <a:t>, 21 avril </a:t>
            </a:r>
            <a:r>
              <a:rPr lang="fr-BE" sz="2400" dirty="0" smtClean="0">
                <a:latin typeface="Georgia" panose="02040502050405020303" pitchFamily="18" charset="0"/>
              </a:rPr>
              <a:t>2015</a:t>
            </a:r>
          </a:p>
          <a:p>
            <a:endParaRPr lang="fr-BE" sz="1200" dirty="0" smtClean="0">
              <a:latin typeface="Georgia" panose="02040502050405020303" pitchFamily="18" charset="0"/>
            </a:endParaRPr>
          </a:p>
          <a:p>
            <a:pPr lvl="0"/>
            <a:r>
              <a:rPr lang="fr-BE" sz="2400" dirty="0" err="1" smtClean="0">
                <a:latin typeface="Georgia" panose="02040502050405020303" pitchFamily="18" charset="0"/>
              </a:rPr>
              <a:t>Cass</a:t>
            </a:r>
            <a:r>
              <a:rPr lang="fr-BE" sz="2400" dirty="0">
                <a:latin typeface="Georgia" panose="02040502050405020303" pitchFamily="18" charset="0"/>
              </a:rPr>
              <a:t>., </a:t>
            </a:r>
            <a:r>
              <a:rPr lang="fr-BE" sz="2400" i="1" dirty="0" err="1">
                <a:latin typeface="Georgia" panose="02040502050405020303" pitchFamily="18" charset="0"/>
              </a:rPr>
              <a:t>Brutout</a:t>
            </a:r>
            <a:r>
              <a:rPr lang="fr-BE" sz="2400" i="1" dirty="0">
                <a:latin typeface="Georgia" panose="02040502050405020303" pitchFamily="18" charset="0"/>
              </a:rPr>
              <a:t> c. SA Éditions Dupuis</a:t>
            </a:r>
            <a:r>
              <a:rPr lang="fr-BE" sz="2400" dirty="0">
                <a:latin typeface="Georgia" panose="02040502050405020303" pitchFamily="18" charset="0"/>
              </a:rPr>
              <a:t>, 27 avril </a:t>
            </a:r>
            <a:r>
              <a:rPr lang="fr-BE" sz="2400" dirty="0" smtClean="0">
                <a:latin typeface="Georgia" panose="02040502050405020303" pitchFamily="18" charset="0"/>
              </a:rPr>
              <a:t>1981 </a:t>
            </a:r>
            <a:r>
              <a:rPr lang="fr-BE" sz="2400" dirty="0" smtClean="0">
                <a:solidFill>
                  <a:srgbClr val="0070C0"/>
                </a:solidFill>
                <a:latin typeface="Georgia" panose="02040502050405020303" pitchFamily="18" charset="0"/>
              </a:rPr>
              <a:t>* 493</a:t>
            </a:r>
            <a:endParaRPr lang="fr-BE" sz="24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251135098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Droit à des élections</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libres</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champ d’application art. 3 PA</a:t>
            </a:r>
            <a:endPar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i="1" dirty="0">
                <a:latin typeface="Georgia" panose="02040502050405020303" pitchFamily="18" charset="0"/>
              </a:rPr>
              <a:t>Matthews c. Royaume-Uni</a:t>
            </a:r>
            <a:r>
              <a:rPr lang="fr-BE" sz="2400" dirty="0">
                <a:latin typeface="Georgia" panose="02040502050405020303" pitchFamily="18" charset="0"/>
              </a:rPr>
              <a:t>, 18 février 1999, §§ </a:t>
            </a:r>
            <a:r>
              <a:rPr lang="fr-BE" sz="2400" dirty="0" smtClean="0">
                <a:latin typeface="Georgia" panose="02040502050405020303" pitchFamily="18" charset="0"/>
              </a:rPr>
              <a:t>39-44 </a:t>
            </a:r>
            <a:r>
              <a:rPr lang="fr-BE" sz="2400" dirty="0" smtClean="0">
                <a:solidFill>
                  <a:srgbClr val="0070C0"/>
                </a:solidFill>
                <a:latin typeface="Georgia" panose="02040502050405020303" pitchFamily="18" charset="0"/>
              </a:rPr>
              <a:t>* 527</a:t>
            </a:r>
            <a:endParaRPr lang="fr-BE" sz="2400" dirty="0">
              <a:solidFill>
                <a:srgbClr val="0070C0"/>
              </a:solidFill>
              <a:latin typeface="Georgia" panose="02040502050405020303" pitchFamily="18" charset="0"/>
            </a:endParaRPr>
          </a:p>
        </p:txBody>
      </p:sp>
    </p:spTree>
    <p:extLst>
      <p:ext uri="{BB962C8B-B14F-4D97-AF65-F5344CB8AC3E}">
        <p14:creationId xmlns:p14="http://schemas.microsoft.com/office/powerpoint/2010/main" val="130688305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Droit à des élections</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libres</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garanties explicites</a:t>
            </a:r>
            <a:endPar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69703374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52322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Droit à des élections</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libres</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égalité et droit électoral</a:t>
            </a:r>
            <a:endPar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i="1" dirty="0">
                <a:latin typeface="Georgia" panose="02040502050405020303" pitchFamily="18" charset="0"/>
              </a:rPr>
              <a:t>Hirst c. Royaume-Uni</a:t>
            </a:r>
            <a:r>
              <a:rPr lang="fr-BE" sz="2400" dirty="0">
                <a:latin typeface="Georgia" panose="02040502050405020303" pitchFamily="18" charset="0"/>
              </a:rPr>
              <a:t>, 6 octobre </a:t>
            </a:r>
            <a:r>
              <a:rPr lang="fr-BE" sz="2400" dirty="0" smtClean="0">
                <a:latin typeface="Georgia" panose="02040502050405020303" pitchFamily="18" charset="0"/>
              </a:rPr>
              <a:t>2005 </a:t>
            </a:r>
            <a:r>
              <a:rPr lang="fr-BE" sz="2400" dirty="0" smtClean="0">
                <a:solidFill>
                  <a:srgbClr val="0070C0"/>
                </a:solidFill>
                <a:latin typeface="Georgia" panose="02040502050405020303" pitchFamily="18" charset="0"/>
              </a:rPr>
              <a:t>* 532</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Alajos</a:t>
            </a:r>
            <a:r>
              <a:rPr lang="fr-BE" sz="2400" i="1" dirty="0" smtClean="0">
                <a:latin typeface="Georgia" panose="02040502050405020303" pitchFamily="18" charset="0"/>
              </a:rPr>
              <a:t> </a:t>
            </a:r>
            <a:r>
              <a:rPr lang="fr-BE" sz="2400" i="1" dirty="0" err="1">
                <a:latin typeface="Georgia" panose="02040502050405020303" pitchFamily="18" charset="0"/>
              </a:rPr>
              <a:t>Kiss</a:t>
            </a:r>
            <a:r>
              <a:rPr lang="fr-BE" sz="2400" i="1" dirty="0">
                <a:latin typeface="Georgia" panose="02040502050405020303" pitchFamily="18" charset="0"/>
              </a:rPr>
              <a:t> c. Hongrie</a:t>
            </a:r>
            <a:r>
              <a:rPr lang="fr-BE" sz="2400" dirty="0">
                <a:latin typeface="Georgia" panose="02040502050405020303" pitchFamily="18" charset="0"/>
              </a:rPr>
              <a:t>, 20 mai 2010</a:t>
            </a:r>
          </a:p>
          <a:p>
            <a:pPr lvl="0">
              <a:lnSpc>
                <a:spcPct val="150000"/>
              </a:lnSpc>
            </a:pPr>
            <a:r>
              <a:rPr lang="fr-BE" sz="2400" i="1" dirty="0" err="1" smtClean="0">
                <a:latin typeface="Georgia" panose="02040502050405020303" pitchFamily="18" charset="0"/>
              </a:rPr>
              <a:t>Scoppola</a:t>
            </a:r>
            <a:r>
              <a:rPr lang="fr-BE" sz="2400" i="1" dirty="0" smtClean="0">
                <a:latin typeface="Georgia" panose="02040502050405020303" pitchFamily="18" charset="0"/>
              </a:rPr>
              <a:t> </a:t>
            </a:r>
            <a:r>
              <a:rPr lang="fr-BE" sz="2400" i="1" dirty="0">
                <a:latin typeface="Georgia" panose="02040502050405020303" pitchFamily="18" charset="0"/>
              </a:rPr>
              <a:t>c. Italie</a:t>
            </a:r>
            <a:r>
              <a:rPr lang="fr-BE" sz="2400" dirty="0">
                <a:latin typeface="Georgia" panose="02040502050405020303" pitchFamily="18" charset="0"/>
              </a:rPr>
              <a:t>, 22 mai </a:t>
            </a:r>
            <a:r>
              <a:rPr lang="fr-BE" sz="2400" dirty="0" smtClean="0">
                <a:latin typeface="Georgia" panose="02040502050405020303" pitchFamily="18" charset="0"/>
              </a:rPr>
              <a:t>2012</a:t>
            </a:r>
          </a:p>
          <a:p>
            <a:pPr lvl="0">
              <a:lnSpc>
                <a:spcPct val="150000"/>
              </a:lnSpc>
            </a:pPr>
            <a:r>
              <a:rPr lang="fr-BE" sz="2400" i="1" dirty="0" err="1" smtClean="0">
                <a:latin typeface="Georgia" panose="02040502050405020303" pitchFamily="18" charset="0"/>
              </a:rPr>
              <a:t>Yumak</a:t>
            </a:r>
            <a:r>
              <a:rPr lang="fr-BE" sz="2400" i="1" dirty="0" smtClean="0">
                <a:latin typeface="Georgia" panose="02040502050405020303" pitchFamily="18" charset="0"/>
              </a:rPr>
              <a:t> </a:t>
            </a:r>
            <a:r>
              <a:rPr lang="fr-BE" sz="2400" i="1" dirty="0">
                <a:latin typeface="Georgia" panose="02040502050405020303" pitchFamily="18" charset="0"/>
              </a:rPr>
              <a:t>et </a:t>
            </a:r>
            <a:r>
              <a:rPr lang="fr-BE" sz="2400" i="1" dirty="0" err="1">
                <a:latin typeface="Georgia" panose="02040502050405020303" pitchFamily="18" charset="0"/>
              </a:rPr>
              <a:t>Sadak</a:t>
            </a:r>
            <a:r>
              <a:rPr lang="fr-BE" sz="2400" i="1" dirty="0">
                <a:latin typeface="Georgia" panose="02040502050405020303" pitchFamily="18" charset="0"/>
              </a:rPr>
              <a:t> c. Turquie</a:t>
            </a:r>
            <a:r>
              <a:rPr lang="fr-BE" sz="2400" dirty="0">
                <a:latin typeface="Georgia" panose="02040502050405020303" pitchFamily="18" charset="0"/>
              </a:rPr>
              <a:t>, 8 juillet </a:t>
            </a:r>
            <a:r>
              <a:rPr lang="fr-BE" sz="2400" dirty="0" smtClean="0">
                <a:latin typeface="Georgia" panose="02040502050405020303" pitchFamily="18" charset="0"/>
              </a:rPr>
              <a:t>2008 </a:t>
            </a:r>
            <a:r>
              <a:rPr lang="fr-BE" sz="2400" dirty="0" smtClean="0">
                <a:solidFill>
                  <a:srgbClr val="0070C0"/>
                </a:solidFill>
                <a:latin typeface="Georgia" panose="02040502050405020303" pitchFamily="18" charset="0"/>
              </a:rPr>
              <a:t>* 540</a:t>
            </a:r>
          </a:p>
          <a:p>
            <a:pPr lvl="0">
              <a:lnSpc>
                <a:spcPct val="150000"/>
              </a:lnSpc>
            </a:pPr>
            <a:r>
              <a:rPr lang="nl-BE" sz="2400" i="1" dirty="0" smtClean="0">
                <a:latin typeface="Georgia" panose="02040502050405020303" pitchFamily="18" charset="0"/>
              </a:rPr>
              <a:t>Staatskundig </a:t>
            </a:r>
            <a:r>
              <a:rPr lang="nl-BE" sz="2400" i="1" dirty="0">
                <a:latin typeface="Georgia" panose="02040502050405020303" pitchFamily="18" charset="0"/>
              </a:rPr>
              <a:t>Gereformeerde Partij c. </a:t>
            </a:r>
            <a:r>
              <a:rPr lang="nl-BE" sz="2400" i="1" dirty="0" err="1">
                <a:latin typeface="Georgia" panose="02040502050405020303" pitchFamily="18" charset="0"/>
              </a:rPr>
              <a:t>Pays</a:t>
            </a:r>
            <a:r>
              <a:rPr lang="nl-BE" sz="2400" i="1" dirty="0">
                <a:latin typeface="Georgia" panose="02040502050405020303" pitchFamily="18" charset="0"/>
              </a:rPr>
              <a:t>-Bas</a:t>
            </a:r>
            <a:r>
              <a:rPr lang="nl-BE" sz="2400" dirty="0">
                <a:latin typeface="Georgia" panose="02040502050405020303" pitchFamily="18" charset="0"/>
              </a:rPr>
              <a:t>, 10 </a:t>
            </a:r>
            <a:r>
              <a:rPr lang="nl-BE" sz="2400" dirty="0" err="1">
                <a:latin typeface="Georgia" panose="02040502050405020303" pitchFamily="18" charset="0"/>
              </a:rPr>
              <a:t>juillet</a:t>
            </a:r>
            <a:r>
              <a:rPr lang="nl-BE" sz="2400" dirty="0">
                <a:latin typeface="Georgia" panose="02040502050405020303" pitchFamily="18" charset="0"/>
              </a:rPr>
              <a:t> 2012</a:t>
            </a:r>
            <a:endParaRPr lang="fr-BE" sz="2400" dirty="0">
              <a:latin typeface="Georgia" panose="02040502050405020303" pitchFamily="18" charset="0"/>
            </a:endParaRPr>
          </a:p>
          <a:p>
            <a:pPr lvl="0">
              <a:lnSpc>
                <a:spcPct val="150000"/>
              </a:lnSpc>
            </a:pPr>
            <a:r>
              <a:rPr lang="fr-BE" sz="2400" i="1" dirty="0" err="1" smtClean="0">
                <a:latin typeface="Georgia" panose="02040502050405020303" pitchFamily="18" charset="0"/>
              </a:rPr>
              <a:t>Paunović</a:t>
            </a:r>
            <a:r>
              <a:rPr lang="fr-BE" sz="2400" i="1" dirty="0" smtClean="0">
                <a:latin typeface="Georgia" panose="02040502050405020303" pitchFamily="18" charset="0"/>
              </a:rPr>
              <a:t> </a:t>
            </a:r>
            <a:r>
              <a:rPr lang="fr-BE" sz="2400" i="1" dirty="0">
                <a:latin typeface="Georgia" panose="02040502050405020303" pitchFamily="18" charset="0"/>
              </a:rPr>
              <a:t>et </a:t>
            </a:r>
            <a:r>
              <a:rPr lang="fr-BE" sz="2400" i="1" dirty="0" err="1">
                <a:latin typeface="Georgia" panose="02040502050405020303" pitchFamily="18" charset="0"/>
              </a:rPr>
              <a:t>Milivojević</a:t>
            </a:r>
            <a:r>
              <a:rPr lang="fr-BE" sz="2400" i="1" dirty="0">
                <a:latin typeface="Georgia" panose="02040502050405020303" pitchFamily="18" charset="0"/>
              </a:rPr>
              <a:t> c. Serbie</a:t>
            </a:r>
            <a:r>
              <a:rPr lang="fr-BE" sz="2400" dirty="0">
                <a:latin typeface="Georgia" panose="02040502050405020303" pitchFamily="18" charset="0"/>
              </a:rPr>
              <a:t>, 24 mai 2016</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649017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53268" y="122663"/>
            <a:ext cx="9021337" cy="6863417"/>
          </a:xfrm>
          <a:prstGeom prst="rect">
            <a:avLst/>
          </a:prstGeom>
          <a:noFill/>
        </p:spPr>
        <p:txBody>
          <a:bodyPr wrap="square" rtlCol="0">
            <a:spAutoFit/>
          </a:bodyPr>
          <a:lstStyle/>
          <a:p>
            <a:r>
              <a:rPr lang="fr-BE" sz="2200" dirty="0" smtClean="0">
                <a:latin typeface="Georgia" panose="02040502050405020303" pitchFamily="18" charset="0"/>
              </a:rPr>
              <a:t>Rousseau, </a:t>
            </a:r>
            <a:r>
              <a:rPr lang="fr-BE" sz="2200" i="1" dirty="0" smtClean="0">
                <a:latin typeface="Georgia" panose="02040502050405020303" pitchFamily="18" charset="0"/>
              </a:rPr>
              <a:t>Contrat social</a:t>
            </a:r>
            <a:r>
              <a:rPr lang="fr-BE" sz="2200" dirty="0" smtClean="0">
                <a:latin typeface="Georgia" panose="02040502050405020303" pitchFamily="18" charset="0"/>
              </a:rPr>
              <a:t>, Livre 1, chap. 6 :</a:t>
            </a:r>
          </a:p>
          <a:p>
            <a:r>
              <a:rPr lang="fr-BE" sz="2200" dirty="0">
                <a:latin typeface="Georgia" panose="02040502050405020303" pitchFamily="18" charset="0"/>
              </a:rPr>
              <a:t>« Trouver une forme d’association qui défende et protège de toute la force commune la personne et les biens de chaque associé, et par laquelle chacun s’unissant à tous n’obéisse pourtant qu’à lui-même et reste aussi libre qu’auparavant. Tel est le problème fondamental dont le contrat social donne la solution ».</a:t>
            </a:r>
          </a:p>
          <a:p>
            <a:endParaRPr lang="fr-BE" sz="2200" dirty="0" smtClean="0">
              <a:latin typeface="Georgia" panose="02040502050405020303" pitchFamily="18" charset="0"/>
            </a:endParaRPr>
          </a:p>
          <a:p>
            <a:r>
              <a:rPr lang="fr-BE" sz="2200" i="1" dirty="0">
                <a:latin typeface="Georgia" panose="02040502050405020303" pitchFamily="18" charset="0"/>
              </a:rPr>
              <a:t>Habeas Corpus </a:t>
            </a:r>
            <a:r>
              <a:rPr lang="fr-BE" sz="2200" i="1" dirty="0" err="1">
                <a:latin typeface="Georgia" panose="02040502050405020303" pitchFamily="18" charset="0"/>
              </a:rPr>
              <a:t>Act</a:t>
            </a:r>
            <a:r>
              <a:rPr lang="fr-BE" sz="2200" i="1" dirty="0">
                <a:latin typeface="Georgia" panose="02040502050405020303" pitchFamily="18" charset="0"/>
              </a:rPr>
              <a:t> </a:t>
            </a:r>
            <a:r>
              <a:rPr lang="fr-BE" sz="2200" dirty="0">
                <a:latin typeface="Georgia" panose="02040502050405020303" pitchFamily="18" charset="0"/>
              </a:rPr>
              <a:t>de 1679 </a:t>
            </a:r>
            <a:endParaRPr lang="fr-BE" sz="2200" dirty="0" smtClean="0">
              <a:latin typeface="Georgia" panose="02040502050405020303" pitchFamily="18" charset="0"/>
            </a:endParaRPr>
          </a:p>
          <a:p>
            <a:endParaRPr lang="fr-BE" sz="2200" dirty="0">
              <a:latin typeface="Georgia" panose="02040502050405020303" pitchFamily="18" charset="0"/>
            </a:endParaRPr>
          </a:p>
          <a:p>
            <a:r>
              <a:rPr lang="fr-BE" sz="2200" dirty="0">
                <a:latin typeface="Georgia" panose="02040502050405020303" pitchFamily="18" charset="0"/>
              </a:rPr>
              <a:t>John Locke, </a:t>
            </a:r>
            <a:r>
              <a:rPr lang="fr-BE" sz="2200" i="1" dirty="0">
                <a:latin typeface="Georgia" panose="02040502050405020303" pitchFamily="18" charset="0"/>
              </a:rPr>
              <a:t>Traité du gouvernement civil </a:t>
            </a:r>
            <a:r>
              <a:rPr lang="fr-BE" sz="2200" dirty="0">
                <a:latin typeface="Georgia" panose="02040502050405020303" pitchFamily="18" charset="0"/>
              </a:rPr>
              <a:t>(1690) : </a:t>
            </a:r>
            <a:endParaRPr lang="fr-BE" sz="2200" dirty="0" smtClean="0">
              <a:latin typeface="Georgia" panose="02040502050405020303" pitchFamily="18" charset="0"/>
            </a:endParaRPr>
          </a:p>
          <a:p>
            <a:r>
              <a:rPr lang="fr-BE" sz="2200" dirty="0" smtClean="0">
                <a:latin typeface="Georgia" panose="02040502050405020303" pitchFamily="18" charset="0"/>
              </a:rPr>
              <a:t>«</a:t>
            </a:r>
            <a:r>
              <a:rPr lang="fr-BE" sz="2200" dirty="0">
                <a:latin typeface="Georgia" panose="02040502050405020303" pitchFamily="18" charset="0"/>
              </a:rPr>
              <a:t> </a:t>
            </a:r>
            <a:r>
              <a:rPr lang="fr-BE" sz="2200" dirty="0" smtClean="0">
                <a:latin typeface="Georgia" panose="02040502050405020303" pitchFamily="18" charset="0"/>
              </a:rPr>
              <a:t>La </a:t>
            </a:r>
            <a:r>
              <a:rPr lang="fr-BE" sz="2200" dirty="0">
                <a:latin typeface="Georgia" panose="02040502050405020303" pitchFamily="18" charset="0"/>
              </a:rPr>
              <a:t>plus grande et la principale fin que se proposent les hommes lorsqu’ils s’unissent en communauté et se soumettent en un gouvernement, c’est de conserver leurs propriétés, pour la conservation desquelles bien des choses manquent dans l’état de nature ».</a:t>
            </a:r>
          </a:p>
          <a:p>
            <a:endParaRPr lang="fr-BE" sz="2200" dirty="0" smtClean="0">
              <a:latin typeface="Georgia" panose="02040502050405020303" pitchFamily="18" charset="0"/>
            </a:endParaRPr>
          </a:p>
          <a:p>
            <a:r>
              <a:rPr lang="fr-BE" sz="2200" dirty="0" smtClean="0">
                <a:latin typeface="Georgia" panose="02040502050405020303" pitchFamily="18" charset="0"/>
              </a:rPr>
              <a:t>DDHC (1789), art. 2 :</a:t>
            </a:r>
          </a:p>
          <a:p>
            <a:r>
              <a:rPr lang="fr-BE" sz="2200" dirty="0">
                <a:latin typeface="Georgia" panose="02040502050405020303" pitchFamily="18" charset="0"/>
              </a:rPr>
              <a:t>« Le but de toute association politique est la conservation des droits naturels et imprescriptibles de l'Homme. Ces droits sont la liberté, la propriété, la sûreté, et la résistance à l'oppression </a:t>
            </a:r>
            <a:r>
              <a:rPr lang="fr-BE" sz="2200" dirty="0" smtClean="0">
                <a:latin typeface="Georgia" panose="02040502050405020303" pitchFamily="18" charset="0"/>
              </a:rPr>
              <a:t>».</a:t>
            </a: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103159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53268" y="122663"/>
            <a:ext cx="9021337" cy="7201972"/>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200" dirty="0" smtClean="0">
                <a:latin typeface="Georgia" panose="02040502050405020303" pitchFamily="18" charset="0"/>
              </a:rPr>
              <a:t>DDHC : Préambule</a:t>
            </a:r>
          </a:p>
          <a:p>
            <a:endParaRPr lang="fr-BE" sz="2200" dirty="0" smtClean="0">
              <a:latin typeface="Georgia" panose="02040502050405020303" pitchFamily="18" charset="0"/>
            </a:endParaRPr>
          </a:p>
          <a:p>
            <a:r>
              <a:rPr lang="fr-BE" sz="2200" dirty="0">
                <a:latin typeface="Georgia" panose="02040502050405020303" pitchFamily="18" charset="0"/>
              </a:rPr>
              <a:t>« </a:t>
            </a:r>
            <a:r>
              <a:rPr lang="fr-FR" sz="2200" dirty="0">
                <a:latin typeface="Georgia" panose="02040502050405020303" pitchFamily="18" charset="0"/>
              </a:rPr>
              <a:t>Les Représentants du Peuple Français, constitués en Assemblée Nationale, considérant que </a:t>
            </a:r>
            <a:r>
              <a:rPr lang="fr-FR" sz="2200" u="sng" dirty="0">
                <a:latin typeface="Georgia" panose="02040502050405020303" pitchFamily="18" charset="0"/>
              </a:rPr>
              <a:t>l'ignorance, l'oubli ou le mépris des droits de l'Homme</a:t>
            </a:r>
            <a:r>
              <a:rPr lang="fr-FR" sz="2200" dirty="0">
                <a:latin typeface="Georgia" panose="02040502050405020303" pitchFamily="18" charset="0"/>
              </a:rPr>
              <a:t> [cela suppose qu’ils existent déjà] sont les seules causes des malheurs publics et de la corruption des Gouvernements, ont résolu d'</a:t>
            </a:r>
            <a:r>
              <a:rPr lang="fr-FR" sz="2200" u="sng" dirty="0">
                <a:latin typeface="Georgia" panose="02040502050405020303" pitchFamily="18" charset="0"/>
              </a:rPr>
              <a:t>exposer</a:t>
            </a:r>
            <a:r>
              <a:rPr lang="fr-FR" sz="2200" dirty="0">
                <a:latin typeface="Georgia" panose="02040502050405020303" pitchFamily="18" charset="0"/>
              </a:rPr>
              <a:t>, dans une </a:t>
            </a:r>
            <a:r>
              <a:rPr lang="fr-FR" sz="2200" u="sng" dirty="0">
                <a:latin typeface="Georgia" panose="02040502050405020303" pitchFamily="18" charset="0"/>
              </a:rPr>
              <a:t>Déclaration</a:t>
            </a:r>
            <a:r>
              <a:rPr lang="fr-FR" sz="2200" dirty="0">
                <a:latin typeface="Georgia" panose="02040502050405020303" pitchFamily="18" charset="0"/>
              </a:rPr>
              <a:t> solennelle, les droits naturels, inaliénables et sacrés de l'Homme, afin que cette Déclaration, constamment présente à tous les Membres du corps social, leur </a:t>
            </a:r>
            <a:r>
              <a:rPr lang="fr-FR" sz="2200" u="sng" dirty="0">
                <a:latin typeface="Georgia" panose="02040502050405020303" pitchFamily="18" charset="0"/>
              </a:rPr>
              <a:t>rappelle</a:t>
            </a:r>
            <a:r>
              <a:rPr lang="fr-FR" sz="2200" dirty="0">
                <a:latin typeface="Georgia" panose="02040502050405020303" pitchFamily="18" charset="0"/>
              </a:rPr>
              <a:t> sans cesse leurs droits et leurs devoirs ; afin que les actes du pouvoir législatif, et ceux du pouvoir exécutif, pouvant être à chaque instant comparés avec le but de toute institution politique, en soient plus respectés ; afin que les réclamations des citoyens, fondées désormais sur des principes simples et incontestables, tournent toujours au maintien de la Constitution et au bonheur de tous.</a:t>
            </a:r>
            <a:endParaRPr lang="fr-BE" sz="2200" dirty="0">
              <a:latin typeface="Georgia" panose="02040502050405020303" pitchFamily="18" charset="0"/>
            </a:endParaRPr>
          </a:p>
          <a:p>
            <a:r>
              <a:rPr lang="fr-FR" sz="2200" dirty="0">
                <a:latin typeface="Georgia" panose="02040502050405020303" pitchFamily="18" charset="0"/>
              </a:rPr>
              <a:t>En conséquence, l'Assemblée Nationale </a:t>
            </a:r>
            <a:r>
              <a:rPr lang="fr-FR" sz="2200" u="sng" dirty="0">
                <a:latin typeface="Georgia" panose="02040502050405020303" pitchFamily="18" charset="0"/>
              </a:rPr>
              <a:t>reconnaît et déclare</a:t>
            </a:r>
            <a:r>
              <a:rPr lang="fr-FR" sz="2200" dirty="0">
                <a:latin typeface="Georgia" panose="02040502050405020303" pitchFamily="18" charset="0"/>
              </a:rPr>
              <a:t>, en présence et sous les auspices de l'Etre suprême, les droits suivants de l'Homme et du Citoyen ».</a:t>
            </a:r>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182136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53268" y="122663"/>
            <a:ext cx="9021337" cy="5847755"/>
          </a:xfrm>
          <a:prstGeom prst="rect">
            <a:avLst/>
          </a:prstGeom>
          <a:noFill/>
        </p:spPr>
        <p:txBody>
          <a:bodyPr wrap="square" rtlCol="0">
            <a:spAutoFit/>
          </a:bodyPr>
          <a:lstStyle/>
          <a:p>
            <a:endParaRPr lang="fr-BE" sz="2200" dirty="0" smtClean="0">
              <a:latin typeface="Georgia" panose="02040502050405020303" pitchFamily="18" charset="0"/>
            </a:endParaRPr>
          </a:p>
          <a:p>
            <a:r>
              <a:rPr lang="fr-FR" sz="2200" dirty="0">
                <a:latin typeface="Georgia" panose="02040502050405020303" pitchFamily="18" charset="0"/>
              </a:rPr>
              <a:t>Constitution du 24 juin 1793 (An I</a:t>
            </a:r>
            <a:r>
              <a:rPr lang="fr-FR" sz="2200" dirty="0" smtClean="0">
                <a:latin typeface="Georgia" panose="02040502050405020303" pitchFamily="18" charset="0"/>
              </a:rPr>
              <a:t>)</a:t>
            </a:r>
            <a:r>
              <a:rPr lang="fr-FR" sz="2200" dirty="0">
                <a:latin typeface="Georgia" panose="02040502050405020303" pitchFamily="18" charset="0"/>
              </a:rPr>
              <a:t> </a:t>
            </a:r>
            <a:r>
              <a:rPr lang="fr-FR" sz="2200" dirty="0" smtClean="0">
                <a:latin typeface="Georgia" panose="02040502050405020303" pitchFamily="18" charset="0"/>
              </a:rPr>
              <a:t>:</a:t>
            </a:r>
          </a:p>
          <a:p>
            <a:r>
              <a:rPr lang="fr-FR" sz="2200" dirty="0" smtClean="0">
                <a:latin typeface="Georgia" panose="02040502050405020303" pitchFamily="18" charset="0"/>
              </a:rPr>
              <a:t> </a:t>
            </a:r>
            <a:endParaRPr lang="fr-BE" sz="2200" dirty="0">
              <a:latin typeface="Georgia" panose="02040502050405020303" pitchFamily="18" charset="0"/>
            </a:endParaRPr>
          </a:p>
          <a:p>
            <a:r>
              <a:rPr lang="fr-BE" sz="2200" dirty="0">
                <a:latin typeface="Georgia" panose="02040502050405020303" pitchFamily="18" charset="0"/>
              </a:rPr>
              <a:t>Article 21. - Les secours publics sont une dette sacrée. La société doit la subsistance aux citoyens malheureux, soit en leur procurant du travail, soit en assurant les moyens d'exister à ceux qui sont hors d'état de travailler. </a:t>
            </a:r>
            <a:endParaRPr lang="fr-BE" sz="2200" dirty="0" smtClean="0">
              <a:latin typeface="Georgia" panose="02040502050405020303" pitchFamily="18" charset="0"/>
            </a:endParaRPr>
          </a:p>
          <a:p>
            <a:endParaRPr lang="fr-BE" sz="2200" dirty="0">
              <a:latin typeface="Georgia" panose="02040502050405020303" pitchFamily="18" charset="0"/>
            </a:endParaRPr>
          </a:p>
          <a:p>
            <a:r>
              <a:rPr lang="fr-BE" sz="2200" dirty="0">
                <a:latin typeface="Georgia" panose="02040502050405020303" pitchFamily="18" charset="0"/>
              </a:rPr>
              <a:t>Article 22. - L'instruction est le besoin de tous. La société doit favoriser de tout son pouvoir les progrès de la raison publique, et mettre l'instruction à la portée de tous les citoyens</a:t>
            </a:r>
            <a:r>
              <a:rPr lang="fr-BE" sz="2200" dirty="0" smtClean="0">
                <a:latin typeface="Georgia" panose="02040502050405020303" pitchFamily="18" charset="0"/>
              </a:rPr>
              <a:t>.</a:t>
            </a:r>
          </a:p>
          <a:p>
            <a:r>
              <a:rPr lang="fr-BE" sz="2200" dirty="0" smtClean="0">
                <a:latin typeface="Georgia" panose="02040502050405020303" pitchFamily="18" charset="0"/>
              </a:rPr>
              <a:t> </a:t>
            </a:r>
            <a:endParaRPr lang="fr-BE" sz="2200" dirty="0">
              <a:latin typeface="Georgia" panose="02040502050405020303" pitchFamily="18" charset="0"/>
            </a:endParaRPr>
          </a:p>
          <a:p>
            <a:r>
              <a:rPr lang="fr-BE" sz="2200" dirty="0">
                <a:latin typeface="Georgia" panose="02040502050405020303" pitchFamily="18" charset="0"/>
              </a:rPr>
              <a:t>Article 23. - La garantie sociale consiste dans l'action de tous, pour assurer à chacun la jouissance et la conservation de ses droits ; cette garantie repose sur la souveraineté nationale.</a:t>
            </a: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1648088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53268" y="122663"/>
            <a:ext cx="9021337" cy="7632859"/>
          </a:xfrm>
          <a:prstGeom prst="rect">
            <a:avLst/>
          </a:prstGeom>
          <a:noFill/>
        </p:spPr>
        <p:txBody>
          <a:bodyPr wrap="square" rtlCol="0">
            <a:spAutoFit/>
          </a:bodyPr>
          <a:lstStyle/>
          <a:p>
            <a:endParaRPr lang="fr-BE" sz="2200" dirty="0" smtClean="0">
              <a:latin typeface="Georgia" panose="02040502050405020303" pitchFamily="18" charset="0"/>
            </a:endParaRPr>
          </a:p>
          <a:p>
            <a:r>
              <a:rPr lang="fr-FR" sz="2000" dirty="0">
                <a:latin typeface="Georgia" panose="02040502050405020303" pitchFamily="18" charset="0"/>
              </a:rPr>
              <a:t>Constitution de l’URSS de 1936 </a:t>
            </a:r>
            <a:endParaRPr lang="fr-FR" sz="2000" dirty="0" smtClean="0">
              <a:latin typeface="Georgia" panose="02040502050405020303" pitchFamily="18" charset="0"/>
            </a:endParaRPr>
          </a:p>
          <a:p>
            <a:endParaRPr lang="fr-FR" sz="1000" dirty="0">
              <a:latin typeface="Georgia" panose="02040502050405020303" pitchFamily="18" charset="0"/>
            </a:endParaRPr>
          </a:p>
          <a:p>
            <a:r>
              <a:rPr lang="fr-FR" sz="2000" dirty="0" smtClean="0">
                <a:latin typeface="Georgia" panose="02040502050405020303" pitchFamily="18" charset="0"/>
              </a:rPr>
              <a:t>Art</a:t>
            </a:r>
            <a:r>
              <a:rPr lang="fr-FR" sz="2000" dirty="0">
                <a:latin typeface="Georgia" panose="02040502050405020303" pitchFamily="18" charset="0"/>
              </a:rPr>
              <a:t>. 118. </a:t>
            </a:r>
            <a:r>
              <a:rPr lang="fr-FR" sz="2000" dirty="0" smtClean="0">
                <a:latin typeface="Georgia" panose="02040502050405020303" pitchFamily="18" charset="0"/>
              </a:rPr>
              <a:t>: «</a:t>
            </a:r>
            <a:r>
              <a:rPr lang="fr-FR" sz="2000" dirty="0">
                <a:latin typeface="Georgia" panose="02040502050405020303" pitchFamily="18" charset="0"/>
              </a:rPr>
              <a:t> Les citoyens de l'URSS ont droit au travail, c'est-à-dire le droit de recevoir un emploi garanti, avec rémunération de leur travail, selon sa quantité et sa qualité. Le droit au travail est assuré par l'organisation socialiste de l'économie nationale, par la croissance continue des forces productives de la société soviétique, par l'élimination de la possibilité des crises économiques et par la liquidation du chômage </a:t>
            </a:r>
            <a:r>
              <a:rPr lang="fr-FR" sz="2000" dirty="0" smtClean="0">
                <a:latin typeface="Georgia" panose="02040502050405020303" pitchFamily="18" charset="0"/>
              </a:rPr>
              <a:t>».</a:t>
            </a:r>
          </a:p>
          <a:p>
            <a:endParaRPr lang="fr-FR" sz="2200" dirty="0">
              <a:latin typeface="Georgia" panose="02040502050405020303" pitchFamily="18" charset="0"/>
            </a:endParaRPr>
          </a:p>
          <a:p>
            <a:r>
              <a:rPr lang="fr-FR" sz="2000" dirty="0">
                <a:latin typeface="Georgia" panose="02040502050405020303" pitchFamily="18" charset="0"/>
              </a:rPr>
              <a:t>Constitution de la République populaire démocratique de Corée (Nord</a:t>
            </a:r>
            <a:r>
              <a:rPr lang="fr-FR" sz="2000" dirty="0" smtClean="0">
                <a:latin typeface="Georgia" panose="02040502050405020303" pitchFamily="18" charset="0"/>
              </a:rPr>
              <a:t>)</a:t>
            </a:r>
          </a:p>
          <a:p>
            <a:endParaRPr lang="fr-BE" sz="1000" dirty="0">
              <a:latin typeface="Georgia" panose="02040502050405020303" pitchFamily="18" charset="0"/>
            </a:endParaRPr>
          </a:p>
          <a:p>
            <a:r>
              <a:rPr lang="fr-FR" sz="2000" dirty="0">
                <a:latin typeface="Georgia" panose="02040502050405020303" pitchFamily="18" charset="0"/>
              </a:rPr>
              <a:t>Art. 70 : « Le citoyen a droit au travail. </a:t>
            </a:r>
            <a:endParaRPr lang="fr-BE" sz="2000" dirty="0">
              <a:latin typeface="Georgia" panose="02040502050405020303" pitchFamily="18" charset="0"/>
            </a:endParaRPr>
          </a:p>
          <a:p>
            <a:r>
              <a:rPr lang="fr-FR" sz="2000" dirty="0">
                <a:latin typeface="Georgia" panose="02040502050405020303" pitchFamily="18" charset="0"/>
              </a:rPr>
              <a:t>Tous les citoyens aptes au travail jouissent du choix de leur profession selon leurs désirs et leurs aptitudes et bénéficient d'un emploi stable et de bonnes conditions de travail. </a:t>
            </a:r>
            <a:endParaRPr lang="fr-BE" sz="2000" dirty="0">
              <a:latin typeface="Georgia" panose="02040502050405020303" pitchFamily="18" charset="0"/>
            </a:endParaRPr>
          </a:p>
          <a:p>
            <a:r>
              <a:rPr lang="fr-FR" sz="2000" dirty="0">
                <a:latin typeface="Georgia" panose="02040502050405020303" pitchFamily="18" charset="0"/>
              </a:rPr>
              <a:t>Le citoyen travaille selon ses capacités et est rétribué selon la quantité et la qualité du travail fourni </a:t>
            </a:r>
            <a:r>
              <a:rPr lang="fr-FR" sz="2000" dirty="0" smtClean="0">
                <a:latin typeface="Georgia" panose="02040502050405020303" pitchFamily="18" charset="0"/>
              </a:rPr>
              <a:t>».</a:t>
            </a:r>
          </a:p>
          <a:p>
            <a:endParaRPr lang="fr-BE" sz="1000" dirty="0">
              <a:latin typeface="Georgia" panose="02040502050405020303" pitchFamily="18" charset="0"/>
            </a:endParaRPr>
          </a:p>
          <a:p>
            <a:r>
              <a:rPr lang="fr-FR" sz="2000" dirty="0">
                <a:latin typeface="Georgia" panose="02040502050405020303" pitchFamily="18" charset="0"/>
              </a:rPr>
              <a:t>Art. 64, al. 1</a:t>
            </a:r>
            <a:r>
              <a:rPr lang="fr-FR" sz="2000" baseline="30000" dirty="0">
                <a:latin typeface="Georgia" panose="02040502050405020303" pitchFamily="18" charset="0"/>
              </a:rPr>
              <a:t>er</a:t>
            </a:r>
            <a:r>
              <a:rPr lang="fr-FR" sz="2000" dirty="0">
                <a:latin typeface="Georgia" panose="02040502050405020303" pitchFamily="18" charset="0"/>
              </a:rPr>
              <a:t> : « L'Etat assure effectivement à tous les citoyens les droits et les libertés authentiquement démocratiques ainsi qu'une vie matérielle et culturelle heureuse ».</a:t>
            </a:r>
            <a:endParaRPr lang="fr-BE" sz="2000" dirty="0">
              <a:latin typeface="Georgia" panose="02040502050405020303" pitchFamily="18" charset="0"/>
            </a:endParaRPr>
          </a:p>
          <a:p>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393505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BE" dirty="0" smtClean="0">
                <a:latin typeface="Georgia" panose="02040502050405020303" pitchFamily="18" charset="0"/>
              </a:rPr>
              <a:t>Droits de l’homme</a:t>
            </a:r>
            <a:br>
              <a:rPr lang="fr-BE" dirty="0" smtClean="0">
                <a:latin typeface="Georgia" panose="02040502050405020303" pitchFamily="18" charset="0"/>
              </a:rPr>
            </a:br>
            <a:r>
              <a:rPr lang="fr-BE" sz="4000" dirty="0" smtClean="0">
                <a:latin typeface="Georgia" panose="02040502050405020303" pitchFamily="18" charset="0"/>
              </a:rPr>
              <a:t>2017-2018 – </a:t>
            </a:r>
            <a:r>
              <a:rPr lang="fr-BE" sz="4000" i="1" dirty="0" smtClean="0">
                <a:latin typeface="Georgia" panose="02040502050405020303" pitchFamily="18" charset="0"/>
              </a:rPr>
              <a:t>séance n° 1</a:t>
            </a:r>
            <a:endParaRPr lang="fr-BE" dirty="0"/>
          </a:p>
        </p:txBody>
      </p:sp>
      <p:sp>
        <p:nvSpPr>
          <p:cNvPr id="3" name="Sous-titre 2"/>
          <p:cNvSpPr>
            <a:spLocks noGrp="1"/>
          </p:cNvSpPr>
          <p:nvPr>
            <p:ph type="subTitle" idx="1"/>
          </p:nvPr>
        </p:nvSpPr>
        <p:spPr>
          <a:xfrm>
            <a:off x="4515377" y="3996266"/>
            <a:ext cx="6987645" cy="1746611"/>
          </a:xfrm>
        </p:spPr>
        <p:txBody>
          <a:bodyPr>
            <a:normAutofit fontScale="85000" lnSpcReduction="20000"/>
          </a:bodyPr>
          <a:lstStyle/>
          <a:p>
            <a:endParaRPr lang="fr-BE" sz="4500" dirty="0" smtClean="0">
              <a:latin typeface="Georgia" panose="02040502050405020303" pitchFamily="18" charset="0"/>
            </a:endParaRPr>
          </a:p>
          <a:p>
            <a:r>
              <a:rPr lang="fr-BE" sz="4500" dirty="0" smtClean="0">
                <a:latin typeface="Georgia" panose="02040502050405020303" pitchFamily="18" charset="0"/>
              </a:rPr>
              <a:t>Frédéric Bouhon</a:t>
            </a:r>
          </a:p>
          <a:p>
            <a:r>
              <a:rPr lang="fr-BE" sz="3000" dirty="0" smtClean="0">
                <a:latin typeface="Georgia" panose="02040502050405020303" pitchFamily="18" charset="0"/>
              </a:rPr>
              <a:t>Chargé de cours</a:t>
            </a:r>
            <a:endParaRPr lang="fr-BE" sz="3000" dirty="0">
              <a:latin typeface="Georgia" panose="02040502050405020303" pitchFamily="18" charset="0"/>
            </a:endParaRPr>
          </a:p>
        </p:txBody>
      </p:sp>
    </p:spTree>
    <p:extLst>
      <p:ext uri="{BB962C8B-B14F-4D97-AF65-F5344CB8AC3E}">
        <p14:creationId xmlns:p14="http://schemas.microsoft.com/office/powerpoint/2010/main" val="3871410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Georgia" panose="02040502050405020303" pitchFamily="18" charset="0"/>
              </a:rPr>
              <a:t>Introduction générale</a:t>
            </a:r>
            <a:endParaRPr lang="fr-BE" dirty="0">
              <a:latin typeface="Georgia" panose="02040502050405020303" pitchFamily="18" charset="0"/>
            </a:endParaRPr>
          </a:p>
        </p:txBody>
      </p:sp>
      <p:sp>
        <p:nvSpPr>
          <p:cNvPr id="3" name="Espace réservé du contenu 2"/>
          <p:cNvSpPr>
            <a:spLocks noGrp="1"/>
          </p:cNvSpPr>
          <p:nvPr>
            <p:ph idx="1"/>
          </p:nvPr>
        </p:nvSpPr>
        <p:spPr/>
        <p:txBody>
          <a:bodyPr/>
          <a:lstStyle/>
          <a:p>
            <a:pPr marL="457200" indent="-457200">
              <a:buAutoNum type="alphaUcPeriod"/>
            </a:pPr>
            <a:r>
              <a:rPr lang="fr-BE" dirty="0" smtClean="0">
                <a:latin typeface="Georgia" panose="02040502050405020303" pitchFamily="18" charset="0"/>
              </a:rPr>
              <a:t>Enjeux des droits de l’homme</a:t>
            </a:r>
          </a:p>
          <a:p>
            <a:pPr marL="457200" indent="-457200">
              <a:buAutoNum type="alphaUcPeriod"/>
            </a:pPr>
            <a:r>
              <a:rPr lang="fr-BE" dirty="0" smtClean="0">
                <a:latin typeface="Georgia" panose="02040502050405020303" pitchFamily="18" charset="0"/>
              </a:rPr>
              <a:t>Présentation générale du cours</a:t>
            </a:r>
          </a:p>
          <a:p>
            <a:pPr marL="457200" indent="-457200">
              <a:buAutoNum type="alphaUcPeriod"/>
            </a:pPr>
            <a:r>
              <a:rPr lang="fr-BE" dirty="0" smtClean="0">
                <a:latin typeface="Georgia" panose="02040502050405020303" pitchFamily="18" charset="0"/>
              </a:rPr>
              <a:t>Développement historique et philosophique des droits de l’homme : éléments</a:t>
            </a:r>
          </a:p>
          <a:p>
            <a:pPr marL="457200" indent="-457200">
              <a:buAutoNum type="alphaUcPeriod"/>
            </a:pPr>
            <a:r>
              <a:rPr lang="fr-BE" dirty="0" smtClean="0">
                <a:latin typeface="Georgia" panose="02040502050405020303" pitchFamily="18" charset="0"/>
              </a:rPr>
              <a:t>Droits de l’homme, libertés publiques, droits fondamentaux : tentative de définitions</a:t>
            </a:r>
          </a:p>
        </p:txBody>
      </p:sp>
    </p:spTree>
    <p:extLst>
      <p:ext uri="{BB962C8B-B14F-4D97-AF65-F5344CB8AC3E}">
        <p14:creationId xmlns:p14="http://schemas.microsoft.com/office/powerpoint/2010/main" val="49256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latin typeface="Georgia" panose="02040502050405020303" pitchFamily="18" charset="0"/>
            </a:endParaRPr>
          </a:p>
        </p:txBody>
      </p:sp>
      <p:sp>
        <p:nvSpPr>
          <p:cNvPr id="3" name="Espace réservé du contenu 2"/>
          <p:cNvSpPr>
            <a:spLocks noGrp="1"/>
          </p:cNvSpPr>
          <p:nvPr>
            <p:ph idx="1"/>
          </p:nvPr>
        </p:nvSpPr>
        <p:spPr/>
        <p:txBody>
          <a:bodyPr>
            <a:normAutofit fontScale="92500" lnSpcReduction="10000"/>
          </a:bodyPr>
          <a:lstStyle/>
          <a:p>
            <a:pPr lvl="0"/>
            <a:r>
              <a:rPr lang="fr-BE" dirty="0">
                <a:latin typeface="Georgia" panose="02040502050405020303" pitchFamily="18" charset="0"/>
              </a:rPr>
              <a:t>En anglais : </a:t>
            </a:r>
            <a:r>
              <a:rPr lang="fr-BE" i="1" dirty="0" err="1">
                <a:latin typeface="Georgia" panose="02040502050405020303" pitchFamily="18" charset="0"/>
              </a:rPr>
              <a:t>human</a:t>
            </a:r>
            <a:r>
              <a:rPr lang="fr-BE" i="1" dirty="0">
                <a:latin typeface="Georgia" panose="02040502050405020303" pitchFamily="18" charset="0"/>
              </a:rPr>
              <a:t> </a:t>
            </a:r>
            <a:r>
              <a:rPr lang="fr-BE" i="1" dirty="0" err="1">
                <a:latin typeface="Georgia" panose="02040502050405020303" pitchFamily="18" charset="0"/>
              </a:rPr>
              <a:t>rights</a:t>
            </a:r>
            <a:r>
              <a:rPr lang="fr-BE" i="1" dirty="0">
                <a:latin typeface="Georgia" panose="02040502050405020303" pitchFamily="18" charset="0"/>
              </a:rPr>
              <a:t> </a:t>
            </a:r>
            <a:endParaRPr lang="fr-BE" dirty="0">
              <a:latin typeface="Georgia" panose="02040502050405020303" pitchFamily="18" charset="0"/>
            </a:endParaRPr>
          </a:p>
          <a:p>
            <a:pPr lvl="0"/>
            <a:r>
              <a:rPr lang="fr-BE" dirty="0">
                <a:latin typeface="Georgia" panose="02040502050405020303" pitchFamily="18" charset="0"/>
              </a:rPr>
              <a:t>En néerlandais : </a:t>
            </a:r>
            <a:r>
              <a:rPr lang="fr-BE" i="1" dirty="0" err="1">
                <a:latin typeface="Georgia" panose="02040502050405020303" pitchFamily="18" charset="0"/>
              </a:rPr>
              <a:t>mensenrechten</a:t>
            </a:r>
            <a:endParaRPr lang="fr-BE" dirty="0">
              <a:latin typeface="Georgia" panose="02040502050405020303" pitchFamily="18" charset="0"/>
            </a:endParaRPr>
          </a:p>
          <a:p>
            <a:pPr lvl="0"/>
            <a:r>
              <a:rPr lang="fr-BE" dirty="0">
                <a:latin typeface="Georgia" panose="02040502050405020303" pitchFamily="18" charset="0"/>
              </a:rPr>
              <a:t>En allemand : </a:t>
            </a:r>
            <a:r>
              <a:rPr lang="fr-BE" i="1" dirty="0" err="1" smtClean="0">
                <a:latin typeface="Georgia" panose="02040502050405020303" pitchFamily="18" charset="0"/>
              </a:rPr>
              <a:t>Menschenrechte</a:t>
            </a:r>
            <a:endParaRPr lang="fr-BE" dirty="0">
              <a:latin typeface="Georgia" panose="02040502050405020303" pitchFamily="18" charset="0"/>
            </a:endParaRPr>
          </a:p>
          <a:p>
            <a:pPr lvl="0"/>
            <a:r>
              <a:rPr lang="fr-BE" dirty="0">
                <a:latin typeface="Georgia" panose="02040502050405020303" pitchFamily="18" charset="0"/>
              </a:rPr>
              <a:t>En espagnol : </a:t>
            </a:r>
            <a:r>
              <a:rPr lang="fr-BE" i="1" dirty="0" err="1">
                <a:latin typeface="Georgia" panose="02040502050405020303" pitchFamily="18" charset="0"/>
              </a:rPr>
              <a:t>derechos</a:t>
            </a:r>
            <a:r>
              <a:rPr lang="fr-BE" i="1" dirty="0">
                <a:latin typeface="Georgia" panose="02040502050405020303" pitchFamily="18" charset="0"/>
              </a:rPr>
              <a:t> </a:t>
            </a:r>
            <a:r>
              <a:rPr lang="fr-BE" i="1" dirty="0" err="1">
                <a:latin typeface="Georgia" panose="02040502050405020303" pitchFamily="18" charset="0"/>
              </a:rPr>
              <a:t>humanos</a:t>
            </a:r>
            <a:endParaRPr lang="fr-BE" dirty="0">
              <a:latin typeface="Georgia" panose="02040502050405020303" pitchFamily="18" charset="0"/>
            </a:endParaRPr>
          </a:p>
          <a:p>
            <a:pPr lvl="0"/>
            <a:r>
              <a:rPr lang="fr-BE" dirty="0">
                <a:latin typeface="Georgia" panose="02040502050405020303" pitchFamily="18" charset="0"/>
              </a:rPr>
              <a:t>En italien : </a:t>
            </a:r>
            <a:r>
              <a:rPr lang="fr-BE" i="1" dirty="0" err="1">
                <a:latin typeface="Georgia" panose="02040502050405020303" pitchFamily="18" charset="0"/>
              </a:rPr>
              <a:t>diritti</a:t>
            </a:r>
            <a:r>
              <a:rPr lang="fr-BE" i="1" dirty="0">
                <a:latin typeface="Georgia" panose="02040502050405020303" pitchFamily="18" charset="0"/>
              </a:rPr>
              <a:t> </a:t>
            </a:r>
            <a:r>
              <a:rPr lang="fr-BE" i="1" dirty="0" err="1">
                <a:latin typeface="Georgia" panose="02040502050405020303" pitchFamily="18" charset="0"/>
              </a:rPr>
              <a:t>umani</a:t>
            </a:r>
            <a:r>
              <a:rPr lang="fr-BE" i="1" dirty="0">
                <a:latin typeface="Georgia" panose="02040502050405020303" pitchFamily="18" charset="0"/>
              </a:rPr>
              <a:t> </a:t>
            </a:r>
            <a:r>
              <a:rPr lang="fr-BE" dirty="0">
                <a:latin typeface="Georgia" panose="02040502050405020303" pitchFamily="18" charset="0"/>
              </a:rPr>
              <a:t>(par opposition à </a:t>
            </a:r>
            <a:r>
              <a:rPr lang="fr-BE" i="1" dirty="0" err="1">
                <a:latin typeface="Georgia" panose="02040502050405020303" pitchFamily="18" charset="0"/>
              </a:rPr>
              <a:t>diritti</a:t>
            </a:r>
            <a:r>
              <a:rPr lang="fr-BE" i="1" dirty="0">
                <a:latin typeface="Georgia" panose="02040502050405020303" pitchFamily="18" charset="0"/>
              </a:rPr>
              <a:t> </a:t>
            </a:r>
            <a:r>
              <a:rPr lang="fr-BE" i="1" dirty="0" err="1">
                <a:latin typeface="Georgia" panose="02040502050405020303" pitchFamily="18" charset="0"/>
              </a:rPr>
              <a:t>dell’uomo</a:t>
            </a:r>
            <a:r>
              <a:rPr lang="fr-BE" dirty="0">
                <a:latin typeface="Georgia" panose="02040502050405020303" pitchFamily="18" charset="0"/>
              </a:rPr>
              <a:t> qui est aussi employée</a:t>
            </a:r>
            <a:r>
              <a:rPr lang="fr-BE" dirty="0" smtClean="0">
                <a:latin typeface="Georgia" panose="02040502050405020303" pitchFamily="18" charset="0"/>
              </a:rPr>
              <a:t>)</a:t>
            </a:r>
          </a:p>
          <a:p>
            <a:pPr lvl="0"/>
            <a:r>
              <a:rPr lang="fr-BE" dirty="0" smtClean="0">
                <a:latin typeface="Georgia" panose="02040502050405020303" pitchFamily="18" charset="0"/>
              </a:rPr>
              <a:t>En français : </a:t>
            </a:r>
            <a:r>
              <a:rPr lang="fr-BE" i="1" dirty="0" smtClean="0">
                <a:latin typeface="Georgia" panose="02040502050405020303" pitchFamily="18" charset="0"/>
              </a:rPr>
              <a:t>droits humains</a:t>
            </a:r>
            <a:r>
              <a:rPr lang="fr-BE" dirty="0" smtClean="0">
                <a:latin typeface="Georgia" panose="02040502050405020303" pitchFamily="18" charset="0"/>
              </a:rPr>
              <a:t> ?</a:t>
            </a:r>
            <a:endParaRPr lang="fr-BE" dirty="0">
              <a:latin typeface="Georgia" panose="02040502050405020303" pitchFamily="18" charset="0"/>
            </a:endParaRPr>
          </a:p>
        </p:txBody>
      </p:sp>
    </p:spTree>
    <p:extLst>
      <p:ext uri="{BB962C8B-B14F-4D97-AF65-F5344CB8AC3E}">
        <p14:creationId xmlns:p14="http://schemas.microsoft.com/office/powerpoint/2010/main" val="1573262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BE" dirty="0" smtClean="0">
                <a:latin typeface="Georgia" panose="02040502050405020303" pitchFamily="18" charset="0"/>
              </a:rPr>
              <a:t>Droits de l’homme</a:t>
            </a:r>
            <a:br>
              <a:rPr lang="fr-BE" dirty="0" smtClean="0">
                <a:latin typeface="Georgia" panose="02040502050405020303" pitchFamily="18" charset="0"/>
              </a:rPr>
            </a:br>
            <a:r>
              <a:rPr lang="fr-BE" sz="4000" dirty="0" smtClean="0">
                <a:latin typeface="Georgia" panose="02040502050405020303" pitchFamily="18" charset="0"/>
              </a:rPr>
              <a:t>2017-2018 – </a:t>
            </a:r>
            <a:r>
              <a:rPr lang="fr-BE" sz="4000" i="1" dirty="0" smtClean="0">
                <a:latin typeface="Georgia" panose="02040502050405020303" pitchFamily="18" charset="0"/>
              </a:rPr>
              <a:t>séance n° 2</a:t>
            </a:r>
            <a:endParaRPr lang="fr-BE" dirty="0"/>
          </a:p>
        </p:txBody>
      </p:sp>
      <p:sp>
        <p:nvSpPr>
          <p:cNvPr id="3" name="Sous-titre 2"/>
          <p:cNvSpPr>
            <a:spLocks noGrp="1"/>
          </p:cNvSpPr>
          <p:nvPr>
            <p:ph type="subTitle" idx="1"/>
          </p:nvPr>
        </p:nvSpPr>
        <p:spPr>
          <a:xfrm>
            <a:off x="4515377" y="3996266"/>
            <a:ext cx="6987645" cy="1746611"/>
          </a:xfrm>
        </p:spPr>
        <p:txBody>
          <a:bodyPr>
            <a:normAutofit fontScale="85000" lnSpcReduction="20000"/>
          </a:bodyPr>
          <a:lstStyle/>
          <a:p>
            <a:endParaRPr lang="fr-BE" sz="4500" dirty="0" smtClean="0">
              <a:latin typeface="Georgia" panose="02040502050405020303" pitchFamily="18" charset="0"/>
            </a:endParaRPr>
          </a:p>
          <a:p>
            <a:r>
              <a:rPr lang="fr-BE" sz="4500" dirty="0" smtClean="0">
                <a:latin typeface="Georgia" panose="02040502050405020303" pitchFamily="18" charset="0"/>
              </a:rPr>
              <a:t>Frédéric Bouhon</a:t>
            </a:r>
          </a:p>
          <a:p>
            <a:r>
              <a:rPr lang="fr-BE" sz="3000" dirty="0" smtClean="0">
                <a:latin typeface="Georgia" panose="02040502050405020303" pitchFamily="18" charset="0"/>
              </a:rPr>
              <a:t>Chargé de cours</a:t>
            </a:r>
            <a:endParaRPr lang="fr-BE" sz="3000" dirty="0">
              <a:latin typeface="Georgia" panose="02040502050405020303" pitchFamily="18" charset="0"/>
            </a:endParaRPr>
          </a:p>
        </p:txBody>
      </p:sp>
    </p:spTree>
    <p:extLst>
      <p:ext uri="{BB962C8B-B14F-4D97-AF65-F5344CB8AC3E}">
        <p14:creationId xmlns:p14="http://schemas.microsoft.com/office/powerpoint/2010/main" val="308091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latin typeface="Georgia" panose="02040502050405020303" pitchFamily="18" charset="0"/>
              </a:rPr>
              <a:t>Première partie </a:t>
            </a:r>
            <a:br>
              <a:rPr lang="fr-BE" dirty="0" smtClean="0">
                <a:latin typeface="Georgia" panose="02040502050405020303" pitchFamily="18" charset="0"/>
              </a:rPr>
            </a:br>
            <a:r>
              <a:rPr lang="fr-BE" sz="3600" i="1" dirty="0" smtClean="0">
                <a:solidFill>
                  <a:srgbClr val="0070C0"/>
                </a:solidFill>
                <a:latin typeface="Georgia" panose="02040502050405020303" pitchFamily="18" charset="0"/>
              </a:rPr>
              <a:t>Considérations générales sur les droits fondamentaux</a:t>
            </a:r>
            <a:endParaRPr lang="fr-BE" sz="3600" dirty="0">
              <a:solidFill>
                <a:srgbClr val="0070C0"/>
              </a:solidFill>
              <a:latin typeface="Georgia" panose="02040502050405020303" pitchFamily="18" charset="0"/>
            </a:endParaRPr>
          </a:p>
        </p:txBody>
      </p:sp>
      <p:sp>
        <p:nvSpPr>
          <p:cNvPr id="3" name="Espace réservé du contenu 2"/>
          <p:cNvSpPr>
            <a:spLocks noGrp="1"/>
          </p:cNvSpPr>
          <p:nvPr>
            <p:ph idx="1"/>
          </p:nvPr>
        </p:nvSpPr>
        <p:spPr/>
        <p:txBody>
          <a:bodyPr/>
          <a:lstStyle/>
          <a:p>
            <a:pPr marL="514350" indent="-514350">
              <a:buFont typeface="+mj-lt"/>
              <a:buAutoNum type="romanUcPeriod"/>
            </a:pPr>
            <a:r>
              <a:rPr lang="fr-BE" dirty="0" smtClean="0">
                <a:latin typeface="Georgia" panose="02040502050405020303" pitchFamily="18" charset="0"/>
              </a:rPr>
              <a:t> Les sources des droits fondamentaux</a:t>
            </a:r>
          </a:p>
          <a:p>
            <a:pPr marL="457200" indent="-457200">
              <a:buFont typeface="Arial"/>
              <a:buAutoNum type="romanUcPeriod"/>
            </a:pPr>
            <a:r>
              <a:rPr lang="fr-BE" dirty="0" smtClean="0">
                <a:latin typeface="Georgia" panose="02040502050405020303" pitchFamily="18" charset="0"/>
              </a:rPr>
              <a:t>  Les </a:t>
            </a:r>
            <a:r>
              <a:rPr lang="fr-BE" dirty="0">
                <a:latin typeface="Georgia" panose="02040502050405020303" pitchFamily="18" charset="0"/>
              </a:rPr>
              <a:t>relations entre le droit interne et le droit international</a:t>
            </a:r>
          </a:p>
          <a:p>
            <a:pPr marL="457200" indent="-457200">
              <a:buAutoNum type="romanUcPeriod"/>
            </a:pPr>
            <a:r>
              <a:rPr lang="fr-BE" dirty="0" smtClean="0">
                <a:latin typeface="Georgia" panose="02040502050405020303" pitchFamily="18" charset="0"/>
              </a:rPr>
              <a:t>Les modes de contrôle du respect des droits fondamentaux</a:t>
            </a:r>
          </a:p>
          <a:p>
            <a:pPr marL="457200" indent="-457200">
              <a:buAutoNum type="romanUcPeriod"/>
            </a:pPr>
            <a:r>
              <a:rPr lang="fr-BE" dirty="0" smtClean="0">
                <a:latin typeface="Georgia" panose="02040502050405020303" pitchFamily="18" charset="0"/>
              </a:rPr>
              <a:t>Les sujets des droits fondamentaux</a:t>
            </a:r>
          </a:p>
        </p:txBody>
      </p:sp>
    </p:spTree>
    <p:extLst>
      <p:ext uri="{BB962C8B-B14F-4D97-AF65-F5344CB8AC3E}">
        <p14:creationId xmlns:p14="http://schemas.microsoft.com/office/powerpoint/2010/main" val="30023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latin typeface="Georgia" panose="02040502050405020303" pitchFamily="18" charset="0"/>
              </a:rPr>
              <a:t>Première partie </a:t>
            </a:r>
            <a:br>
              <a:rPr lang="fr-BE" dirty="0" smtClean="0">
                <a:latin typeface="Georgia" panose="02040502050405020303" pitchFamily="18" charset="0"/>
              </a:rPr>
            </a:br>
            <a:r>
              <a:rPr lang="fr-BE" sz="3600" i="1" dirty="0" smtClean="0">
                <a:solidFill>
                  <a:srgbClr val="0070C0"/>
                </a:solidFill>
                <a:latin typeface="Georgia" panose="02040502050405020303" pitchFamily="18" charset="0"/>
              </a:rPr>
              <a:t>Considérations générales sur les droits fondamentaux</a:t>
            </a:r>
            <a:endParaRPr lang="fr-BE" sz="3600" dirty="0">
              <a:solidFill>
                <a:srgbClr val="0070C0"/>
              </a:solidFill>
              <a:latin typeface="Georgia" panose="02040502050405020303" pitchFamily="18" charset="0"/>
            </a:endParaRPr>
          </a:p>
        </p:txBody>
      </p:sp>
      <p:sp>
        <p:nvSpPr>
          <p:cNvPr id="3" name="Espace réservé du contenu 2"/>
          <p:cNvSpPr>
            <a:spLocks noGrp="1"/>
          </p:cNvSpPr>
          <p:nvPr>
            <p:ph idx="1"/>
          </p:nvPr>
        </p:nvSpPr>
        <p:spPr/>
        <p:txBody>
          <a:bodyPr/>
          <a:lstStyle/>
          <a:p>
            <a:pPr marL="514350" indent="-514350">
              <a:buFont typeface="+mj-lt"/>
              <a:buAutoNum type="romanUcPeriod"/>
            </a:pPr>
            <a:r>
              <a:rPr lang="fr-BE" dirty="0" smtClean="0">
                <a:latin typeface="Georgia" panose="02040502050405020303" pitchFamily="18" charset="0"/>
              </a:rPr>
              <a:t> Les sources des droits fondamentaux</a:t>
            </a:r>
          </a:p>
          <a:p>
            <a:pPr marL="457200" indent="-457200">
              <a:buAutoNum type="romanUcPeriod"/>
            </a:pPr>
            <a:r>
              <a:rPr lang="fr-BE" dirty="0" smtClean="0">
                <a:latin typeface="Georgia" panose="02040502050405020303" pitchFamily="18" charset="0"/>
              </a:rPr>
              <a:t>  </a:t>
            </a:r>
            <a:r>
              <a:rPr lang="fr-BE" dirty="0">
                <a:latin typeface="Georgia" panose="02040502050405020303" pitchFamily="18" charset="0"/>
              </a:rPr>
              <a:t>Les relations entre le droit interne et le droit </a:t>
            </a:r>
            <a:r>
              <a:rPr lang="fr-BE" dirty="0" smtClean="0">
                <a:latin typeface="Georgia" panose="02040502050405020303" pitchFamily="18" charset="0"/>
              </a:rPr>
              <a:t>international</a:t>
            </a:r>
          </a:p>
          <a:p>
            <a:pPr marL="457200" indent="-457200">
              <a:buAutoNum type="romanUcPeriod"/>
            </a:pPr>
            <a:r>
              <a:rPr lang="fr-BE" dirty="0" smtClean="0">
                <a:latin typeface="Georgia" panose="02040502050405020303" pitchFamily="18" charset="0"/>
              </a:rPr>
              <a:t>Les modes de contrôle du respect des droits fondamentaux</a:t>
            </a:r>
          </a:p>
          <a:p>
            <a:pPr marL="457200" indent="-457200">
              <a:buAutoNum type="romanUcPeriod"/>
            </a:pPr>
            <a:r>
              <a:rPr lang="fr-BE" dirty="0" smtClean="0">
                <a:latin typeface="Georgia" panose="02040502050405020303" pitchFamily="18" charset="0"/>
              </a:rPr>
              <a:t>Les sujets des droits fondamentaux</a:t>
            </a:r>
          </a:p>
        </p:txBody>
      </p:sp>
    </p:spTree>
    <p:extLst>
      <p:ext uri="{BB962C8B-B14F-4D97-AF65-F5344CB8AC3E}">
        <p14:creationId xmlns:p14="http://schemas.microsoft.com/office/powerpoint/2010/main" val="137417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500"/>
                                        <p:tgtEl>
                                          <p:spTgt spid="3">
                                            <p:txEl>
                                              <p:pRg st="1" end="1"/>
                                            </p:txEl>
                                          </p:spTgt>
                                        </p:tgtEl>
                                      </p:cBhvr>
                                    </p:animEffect>
                                    <p:set>
                                      <p:cBhvr>
                                        <p:cTn id="7" dur="1" fill="hold">
                                          <p:stCondLst>
                                            <p:cond delay="1499"/>
                                          </p:stCondLst>
                                        </p:cTn>
                                        <p:tgtEl>
                                          <p:spTgt spid="3">
                                            <p:txEl>
                                              <p:pRg st="1" end="1"/>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500"/>
                                        <p:tgtEl>
                                          <p:spTgt spid="3">
                                            <p:txEl>
                                              <p:pRg st="2" end="2"/>
                                            </p:txEl>
                                          </p:spTgt>
                                        </p:tgtEl>
                                      </p:cBhvr>
                                    </p:animEffect>
                                    <p:set>
                                      <p:cBhvr>
                                        <p:cTn id="12" dur="1" fill="hold">
                                          <p:stCondLst>
                                            <p:cond delay="1499"/>
                                          </p:stCondLst>
                                        </p:cTn>
                                        <p:tgtEl>
                                          <p:spTgt spid="3">
                                            <p:txEl>
                                              <p:pRg st="2" end="2"/>
                                            </p:txEl>
                                          </p:spTgt>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1500"/>
                                        <p:tgtEl>
                                          <p:spTgt spid="3">
                                            <p:txEl>
                                              <p:pRg st="3" end="3"/>
                                            </p:txEl>
                                          </p:spTgt>
                                        </p:tgtEl>
                                      </p:cBhvr>
                                    </p:animEffect>
                                    <p:set>
                                      <p:cBhvr>
                                        <p:cTn id="15" dur="1" fill="hold">
                                          <p:stCondLst>
                                            <p:cond delay="1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latin typeface="Georgia" panose="02040502050405020303" pitchFamily="18" charset="0"/>
              </a:rPr>
              <a:t>Première partie </a:t>
            </a:r>
            <a:r>
              <a:rPr lang="fr-BE" dirty="0" smtClean="0">
                <a:latin typeface="Georgia" panose="02040502050405020303" pitchFamily="18" charset="0"/>
              </a:rPr>
              <a:t/>
            </a:r>
            <a:br>
              <a:rPr lang="fr-BE" dirty="0" smtClean="0">
                <a:latin typeface="Georgia" panose="02040502050405020303" pitchFamily="18" charset="0"/>
              </a:rPr>
            </a:br>
            <a:r>
              <a:rPr lang="fr-BE" sz="3600" i="1" dirty="0" smtClean="0">
                <a:solidFill>
                  <a:schemeClr val="accent1">
                    <a:lumMod val="75000"/>
                  </a:schemeClr>
                </a:solidFill>
                <a:latin typeface="Georgia" panose="02040502050405020303" pitchFamily="18" charset="0"/>
              </a:rPr>
              <a:t>Considérations générales sur les droits fondamentaux</a:t>
            </a:r>
            <a:endParaRPr lang="fr-BE" sz="3600" dirty="0">
              <a:solidFill>
                <a:schemeClr val="accent1">
                  <a:lumMod val="75000"/>
                </a:schemeClr>
              </a:solidFill>
              <a:latin typeface="Georgia" panose="02040502050405020303" pitchFamily="18" charset="0"/>
            </a:endParaRPr>
          </a:p>
        </p:txBody>
      </p:sp>
      <p:sp>
        <p:nvSpPr>
          <p:cNvPr id="3" name="Espace réservé du contenu 2"/>
          <p:cNvSpPr>
            <a:spLocks noGrp="1"/>
          </p:cNvSpPr>
          <p:nvPr>
            <p:ph idx="1"/>
          </p:nvPr>
        </p:nvSpPr>
        <p:spPr/>
        <p:txBody>
          <a:bodyPr>
            <a:normAutofit/>
          </a:bodyPr>
          <a:lstStyle/>
          <a:p>
            <a:pPr marL="514350" indent="-514350">
              <a:buFont typeface="+mj-lt"/>
              <a:buAutoNum type="romanUcPeriod"/>
            </a:pPr>
            <a:r>
              <a:rPr lang="fr-BE" dirty="0" smtClean="0">
                <a:latin typeface="Georgia" panose="02040502050405020303" pitchFamily="18" charset="0"/>
              </a:rPr>
              <a:t>Les sources des droits fondamentaux</a:t>
            </a:r>
          </a:p>
          <a:p>
            <a:pPr marL="914400" lvl="1" indent="-457200">
              <a:buAutoNum type="alphaUcPeriod"/>
            </a:pPr>
            <a:r>
              <a:rPr lang="fr-BE" sz="2400" dirty="0" smtClean="0">
                <a:latin typeface="Georgia" panose="02040502050405020303" pitchFamily="18" charset="0"/>
              </a:rPr>
              <a:t>Les </a:t>
            </a:r>
            <a:r>
              <a:rPr lang="fr-BE" sz="2400" dirty="0">
                <a:latin typeface="Georgia" panose="02040502050405020303" pitchFamily="18" charset="0"/>
              </a:rPr>
              <a:t>sources nationales et internationales des droits fondamentaux en droit positif : </a:t>
            </a:r>
            <a:r>
              <a:rPr lang="fr-BE" sz="2400" dirty="0" smtClean="0">
                <a:latin typeface="Georgia" panose="02040502050405020303" pitchFamily="18" charset="0"/>
              </a:rPr>
              <a:t>panorama</a:t>
            </a:r>
          </a:p>
          <a:p>
            <a:pPr marL="914400" lvl="1" indent="-457200">
              <a:buAutoNum type="alphaUcPeriod"/>
            </a:pPr>
            <a:r>
              <a:rPr lang="fr-BE" sz="2400" dirty="0" smtClean="0">
                <a:latin typeface="Georgia" panose="02040502050405020303" pitchFamily="18" charset="0"/>
              </a:rPr>
              <a:t>Les sources pertinentes pour d’autres ordres juridiques</a:t>
            </a:r>
          </a:p>
          <a:p>
            <a:pPr marL="914400" lvl="1" indent="-457200">
              <a:buAutoNum type="alphaUcPeriod"/>
            </a:pPr>
            <a:r>
              <a:rPr lang="fr-BE" sz="2400" dirty="0" smtClean="0">
                <a:latin typeface="Georgia" panose="02040502050405020303" pitchFamily="18" charset="0"/>
              </a:rPr>
              <a:t>Focus sur la Constitution belge</a:t>
            </a:r>
          </a:p>
          <a:p>
            <a:pPr marL="914400" lvl="1" indent="-457200">
              <a:buAutoNum type="alphaUcPeriod"/>
            </a:pPr>
            <a:r>
              <a:rPr lang="fr-BE" sz="2400" dirty="0" smtClean="0">
                <a:latin typeface="Georgia" panose="02040502050405020303" pitchFamily="18" charset="0"/>
              </a:rPr>
              <a:t>Focus sur la Convention européenne des droits de l’homme</a:t>
            </a:r>
            <a:endParaRPr lang="fr-BE" sz="2400" dirty="0">
              <a:latin typeface="Georgia" panose="02040502050405020303" pitchFamily="18" charset="0"/>
            </a:endParaRPr>
          </a:p>
          <a:p>
            <a:pPr marL="0" indent="0">
              <a:buNone/>
            </a:pPr>
            <a:endParaRPr lang="fr-BE" dirty="0" smtClean="0">
              <a:latin typeface="Georgia" panose="02040502050405020303" pitchFamily="18" charset="0"/>
            </a:endParaRPr>
          </a:p>
        </p:txBody>
      </p:sp>
    </p:spTree>
    <p:extLst>
      <p:ext uri="{BB962C8B-B14F-4D97-AF65-F5344CB8AC3E}">
        <p14:creationId xmlns:p14="http://schemas.microsoft.com/office/powerpoint/2010/main" val="287812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53268" y="122663"/>
            <a:ext cx="9021337" cy="5478423"/>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Décret du Gouvernement provisoire du 16 octobre 1830 </a:t>
            </a:r>
            <a:r>
              <a:rPr lang="fr-BE" sz="2400" dirty="0" smtClean="0">
                <a:latin typeface="Georgia" panose="02040502050405020303" pitchFamily="18" charset="0"/>
              </a:rPr>
              <a:t>sur </a:t>
            </a:r>
            <a:r>
              <a:rPr lang="fr-FR" sz="2400" dirty="0" smtClean="0">
                <a:latin typeface="Georgia" panose="02040502050405020303" pitchFamily="18" charset="0"/>
              </a:rPr>
              <a:t>la </a:t>
            </a:r>
            <a:r>
              <a:rPr lang="fr-FR" sz="2400" dirty="0">
                <a:latin typeface="Georgia" panose="02040502050405020303" pitchFamily="18" charset="0"/>
              </a:rPr>
              <a:t>liberté de la presse, de la parole et de l'enseignement</a:t>
            </a:r>
            <a:endParaRPr lang="fr-BE" sz="2400" dirty="0" smtClean="0">
              <a:latin typeface="Georgia" panose="02040502050405020303" pitchFamily="18" charset="0"/>
            </a:endParaRPr>
          </a:p>
          <a:p>
            <a:endParaRPr lang="fr-BE" sz="2200" dirty="0">
              <a:latin typeface="Georgia" panose="02040502050405020303" pitchFamily="18" charset="0"/>
            </a:endParaRPr>
          </a:p>
          <a:p>
            <a:pPr algn="just"/>
            <a:r>
              <a:rPr lang="fr-BE" sz="2400" dirty="0">
                <a:latin typeface="Georgia" panose="02040502050405020303" pitchFamily="18" charset="0"/>
              </a:rPr>
              <a:t>Art. 1er. Il est libre à chaque citoyen, ou à des citoyens associés dans un but religieux ou philosophique quel qu'il soit, de professer leurs opinions comme ils l'entendent, et de les répandre par tous les moyens possibles de persuasion et de conviction.</a:t>
            </a:r>
          </a:p>
          <a:p>
            <a:pPr algn="just"/>
            <a:r>
              <a:rPr lang="fr-BE" sz="2400" dirty="0">
                <a:latin typeface="Georgia" panose="02040502050405020303" pitchFamily="18" charset="0"/>
              </a:rPr>
              <a:t/>
            </a:r>
            <a:br>
              <a:rPr lang="fr-BE" sz="2400" dirty="0">
                <a:latin typeface="Georgia" panose="02040502050405020303" pitchFamily="18" charset="0"/>
              </a:rPr>
            </a:br>
            <a:r>
              <a:rPr lang="fr-BE" sz="2400" dirty="0">
                <a:latin typeface="Georgia" panose="02040502050405020303" pitchFamily="18" charset="0"/>
              </a:rPr>
              <a:t>Art. 2. Toute loi ou disposition, qui gêne la libre manifestation des opinions et la propagande des doctrines par la voie de la parole, de la presse ou de l'enseignement, est abolie.</a:t>
            </a:r>
          </a:p>
          <a:p>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25990440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53268" y="122663"/>
            <a:ext cx="9021337" cy="6432530"/>
          </a:xfrm>
          <a:prstGeom prst="rect">
            <a:avLst/>
          </a:prstGeom>
          <a:noFill/>
        </p:spPr>
        <p:txBody>
          <a:bodyPr wrap="square" rtlCol="0">
            <a:spAutoFit/>
          </a:bodyPr>
          <a:lstStyle/>
          <a:p>
            <a:endParaRPr lang="fr-BE" sz="2200" dirty="0" smtClean="0">
              <a:latin typeface="Georgia" panose="02040502050405020303" pitchFamily="18" charset="0"/>
            </a:endParaRPr>
          </a:p>
          <a:p>
            <a:pPr marL="342900" indent="-342900">
              <a:lnSpc>
                <a:spcPct val="150000"/>
              </a:lnSpc>
              <a:buFontTx/>
              <a:buChar char="-"/>
            </a:pPr>
            <a:r>
              <a:rPr lang="fr-BE" sz="2400" dirty="0" smtClean="0">
                <a:latin typeface="Georgia" panose="02040502050405020303" pitchFamily="18" charset="0"/>
              </a:rPr>
              <a:t>Constitution belge (1831)</a:t>
            </a:r>
          </a:p>
          <a:p>
            <a:pPr marL="342900" indent="-342900">
              <a:lnSpc>
                <a:spcPct val="150000"/>
              </a:lnSpc>
              <a:buFontTx/>
              <a:buChar char="-"/>
            </a:pPr>
            <a:r>
              <a:rPr lang="fr-BE" sz="2400" dirty="0" smtClean="0">
                <a:latin typeface="Georgia" panose="02040502050405020303" pitchFamily="18" charset="0"/>
              </a:rPr>
              <a:t>Déclaration universelle des droits de l’homme (1948)</a:t>
            </a:r>
          </a:p>
          <a:p>
            <a:pPr marL="342900" indent="-342900">
              <a:lnSpc>
                <a:spcPct val="150000"/>
              </a:lnSpc>
              <a:buFontTx/>
              <a:buChar char="-"/>
            </a:pPr>
            <a:r>
              <a:rPr lang="fr-BE" sz="2400" dirty="0" smtClean="0">
                <a:latin typeface="Georgia" panose="02040502050405020303" pitchFamily="18" charset="0"/>
              </a:rPr>
              <a:t>Convention européenne des droits de l’homme (1950)</a:t>
            </a:r>
          </a:p>
          <a:p>
            <a:pPr marL="342900" indent="-342900">
              <a:lnSpc>
                <a:spcPct val="150000"/>
              </a:lnSpc>
              <a:buFontTx/>
              <a:buChar char="-"/>
            </a:pPr>
            <a:r>
              <a:rPr lang="fr-BE" sz="2400" dirty="0" smtClean="0">
                <a:latin typeface="Georgia" panose="02040502050405020303" pitchFamily="18" charset="0"/>
              </a:rPr>
              <a:t>Pacte international relatif aux droits civils et politiques (1966)</a:t>
            </a:r>
          </a:p>
          <a:p>
            <a:pPr marL="342900" indent="-342900">
              <a:lnSpc>
                <a:spcPct val="150000"/>
              </a:lnSpc>
              <a:buFontTx/>
              <a:buChar char="-"/>
            </a:pPr>
            <a:r>
              <a:rPr lang="fr-BE" sz="2400" dirty="0" smtClean="0">
                <a:latin typeface="Georgia" panose="02040502050405020303" pitchFamily="18" charset="0"/>
              </a:rPr>
              <a:t>Pacte international relatif aux droits économiques, sociaux et culturels (1966)</a:t>
            </a:r>
          </a:p>
          <a:p>
            <a:pPr marL="342900" indent="-342900">
              <a:lnSpc>
                <a:spcPct val="150000"/>
              </a:lnSpc>
              <a:buFontTx/>
              <a:buChar char="-"/>
            </a:pPr>
            <a:r>
              <a:rPr lang="fr-BE" sz="2400" dirty="0" smtClean="0">
                <a:latin typeface="Georgia" panose="02040502050405020303" pitchFamily="18" charset="0"/>
              </a:rPr>
              <a:t>Charte des droits fondamentaux de l’Union européenne (2007) </a:t>
            </a:r>
          </a:p>
          <a:p>
            <a:pPr marL="342900" indent="-342900">
              <a:buFontTx/>
              <a:buChar char="-"/>
            </a:pPr>
            <a:endParaRPr lang="fr-BE" sz="2400" dirty="0" smtClean="0">
              <a:latin typeface="Georgia" panose="02040502050405020303" pitchFamily="18" charset="0"/>
            </a:endParaRPr>
          </a:p>
          <a:p>
            <a:pPr marL="342900" indent="-342900">
              <a:buFontTx/>
              <a:buChar char="-"/>
            </a:pPr>
            <a:endParaRPr lang="fr-BE" sz="2400" dirty="0" smtClean="0">
              <a:latin typeface="Georgia" panose="02040502050405020303" pitchFamily="18" charset="0"/>
            </a:endParaRPr>
          </a:p>
          <a:p>
            <a:pPr marL="342900" indent="-342900">
              <a:buFontTx/>
              <a:buChar char="-"/>
            </a:pPr>
            <a:endParaRPr lang="fr-BE" sz="2400" dirty="0">
              <a:latin typeface="Georgia" panose="02040502050405020303" pitchFamily="18" charset="0"/>
            </a:endParaRPr>
          </a:p>
          <a:p>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255841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53268" y="122663"/>
            <a:ext cx="9021337" cy="6370975"/>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UE et C.E.D.H.?</a:t>
            </a:r>
          </a:p>
          <a:p>
            <a:endParaRPr lang="fr-BE" sz="2400" b="1" dirty="0">
              <a:latin typeface="Georgia" panose="02040502050405020303" pitchFamily="18" charset="0"/>
            </a:endParaRPr>
          </a:p>
          <a:p>
            <a:r>
              <a:rPr lang="fr-BE" sz="2400" dirty="0" smtClean="0">
                <a:latin typeface="Georgia" panose="02040502050405020303" pitchFamily="18" charset="0"/>
              </a:rPr>
              <a:t>Article 59, § 2, CEDH (protocole n° 14, 2010) :</a:t>
            </a:r>
          </a:p>
          <a:p>
            <a:r>
              <a:rPr lang="fr-BE" sz="2200" dirty="0">
                <a:latin typeface="Georgia" panose="02040502050405020303" pitchFamily="18" charset="0"/>
              </a:rPr>
              <a:t>« </a:t>
            </a:r>
            <a:r>
              <a:rPr lang="fr-BE" sz="2200" dirty="0" smtClean="0">
                <a:latin typeface="Georgia" panose="02040502050405020303" pitchFamily="18" charset="0"/>
              </a:rPr>
              <a:t>L’Union </a:t>
            </a:r>
            <a:r>
              <a:rPr lang="fr-BE" sz="2200" dirty="0">
                <a:latin typeface="Georgia" panose="02040502050405020303" pitchFamily="18" charset="0"/>
              </a:rPr>
              <a:t>européenne peut adhérer à la présente Convention </a:t>
            </a:r>
            <a:r>
              <a:rPr lang="fr-BE" sz="2200" dirty="0" smtClean="0">
                <a:latin typeface="Georgia" panose="02040502050405020303" pitchFamily="18" charset="0"/>
              </a:rPr>
              <a:t>».</a:t>
            </a:r>
          </a:p>
          <a:p>
            <a:endParaRPr lang="fr-BE" sz="2200" dirty="0">
              <a:latin typeface="Georgia" panose="02040502050405020303" pitchFamily="18" charset="0"/>
            </a:endParaRPr>
          </a:p>
          <a:p>
            <a:r>
              <a:rPr lang="fr-BE" sz="2400" dirty="0" smtClean="0">
                <a:latin typeface="Georgia" panose="02040502050405020303" pitchFamily="18" charset="0"/>
              </a:rPr>
              <a:t>Article </a:t>
            </a:r>
            <a:r>
              <a:rPr lang="fr-BE" sz="2400" dirty="0">
                <a:latin typeface="Georgia" panose="02040502050405020303" pitchFamily="18" charset="0"/>
              </a:rPr>
              <a:t>6, § 2, du Traité sur </a:t>
            </a:r>
            <a:r>
              <a:rPr lang="fr-BE" sz="2400" dirty="0" smtClean="0">
                <a:latin typeface="Georgia" panose="02040502050405020303" pitchFamily="18" charset="0"/>
              </a:rPr>
              <a:t>l’UE (Traité de Lisbonne, 2009)</a:t>
            </a:r>
            <a:r>
              <a:rPr lang="fr-BE" sz="2400" dirty="0">
                <a:latin typeface="Georgia" panose="02040502050405020303" pitchFamily="18" charset="0"/>
              </a:rPr>
              <a:t> : </a:t>
            </a:r>
            <a:endParaRPr lang="fr-BE" sz="2400" dirty="0" smtClean="0">
              <a:latin typeface="Georgia" panose="02040502050405020303" pitchFamily="18" charset="0"/>
            </a:endParaRPr>
          </a:p>
          <a:p>
            <a:r>
              <a:rPr lang="fr-BE" sz="2200" dirty="0" smtClean="0">
                <a:latin typeface="Georgia" panose="02040502050405020303" pitchFamily="18" charset="0"/>
              </a:rPr>
              <a:t>«</a:t>
            </a:r>
            <a:r>
              <a:rPr lang="fr-BE" sz="2200" dirty="0">
                <a:latin typeface="Georgia" panose="02040502050405020303" pitchFamily="18" charset="0"/>
              </a:rPr>
              <a:t> L’Union adhère à la Convention européenne de sauvegarde des droits de l’homme et des libertés fondamentales (…) </a:t>
            </a:r>
            <a:r>
              <a:rPr lang="fr-BE" sz="2200" dirty="0" smtClean="0">
                <a:latin typeface="Georgia" panose="02040502050405020303" pitchFamily="18" charset="0"/>
              </a:rPr>
              <a:t>».</a:t>
            </a:r>
          </a:p>
          <a:p>
            <a:endParaRPr lang="fr-BE" sz="2200" dirty="0">
              <a:latin typeface="Georgia" panose="02040502050405020303" pitchFamily="18" charset="0"/>
            </a:endParaRPr>
          </a:p>
          <a:p>
            <a:pPr lvl="0"/>
            <a:r>
              <a:rPr lang="fr-BE" sz="2400" dirty="0">
                <a:latin typeface="Georgia" panose="02040502050405020303" pitchFamily="18" charset="0"/>
              </a:rPr>
              <a:t>Cour de justice de l’Union européenne, avis 2/13 du 18 décembre 2014</a:t>
            </a:r>
          </a:p>
          <a:p>
            <a:endParaRPr lang="fr-BE" sz="2200" dirty="0" smtClean="0">
              <a:latin typeface="Georgia" panose="02040502050405020303" pitchFamily="18" charset="0"/>
            </a:endParaRPr>
          </a:p>
          <a:p>
            <a:endParaRPr lang="fr-BE" sz="2200" dirty="0">
              <a:latin typeface="Georgia" panose="02040502050405020303" pitchFamily="18" charset="0"/>
            </a:endParaRPr>
          </a:p>
          <a:p>
            <a:endParaRPr lang="fr-BE" sz="2200" dirty="0">
              <a:latin typeface="Georgia" panose="02040502050405020303" pitchFamily="18" charset="0"/>
            </a:endParaRPr>
          </a:p>
          <a:p>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355465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53268" y="122663"/>
            <a:ext cx="9021337" cy="8648521"/>
          </a:xfrm>
          <a:prstGeom prst="rect">
            <a:avLst/>
          </a:prstGeom>
          <a:noFill/>
        </p:spPr>
        <p:txBody>
          <a:bodyPr wrap="square" rtlCol="0">
            <a:spAutoFit/>
          </a:bodyPr>
          <a:lstStyle/>
          <a:p>
            <a:endParaRPr lang="fr-BE" sz="2200" dirty="0" smtClean="0">
              <a:latin typeface="Georgia" panose="02040502050405020303" pitchFamily="18" charset="0"/>
            </a:endParaRPr>
          </a:p>
          <a:p>
            <a:pPr marL="342900" indent="-342900">
              <a:lnSpc>
                <a:spcPct val="150000"/>
              </a:lnSpc>
              <a:buFontTx/>
              <a:buChar char="-"/>
            </a:pPr>
            <a:r>
              <a:rPr lang="fr-BE" sz="2400" dirty="0" smtClean="0">
                <a:latin typeface="Georgia" panose="02040502050405020303" pitchFamily="18" charset="0"/>
              </a:rPr>
              <a:t>Constitution belge (1831)</a:t>
            </a:r>
          </a:p>
          <a:p>
            <a:pPr marL="342900" indent="-342900">
              <a:lnSpc>
                <a:spcPct val="150000"/>
              </a:lnSpc>
              <a:buFontTx/>
              <a:buChar char="-"/>
            </a:pPr>
            <a:r>
              <a:rPr lang="fr-BE" sz="2400" dirty="0" smtClean="0">
                <a:latin typeface="Georgia" panose="02040502050405020303" pitchFamily="18" charset="0"/>
              </a:rPr>
              <a:t>Déclaration universelle des droits de l’homme (1948)</a:t>
            </a:r>
          </a:p>
          <a:p>
            <a:pPr marL="342900" indent="-342900">
              <a:lnSpc>
                <a:spcPct val="150000"/>
              </a:lnSpc>
              <a:buFontTx/>
              <a:buChar char="-"/>
            </a:pPr>
            <a:r>
              <a:rPr lang="fr-BE" sz="2400" dirty="0" smtClean="0">
                <a:latin typeface="Georgia" panose="02040502050405020303" pitchFamily="18" charset="0"/>
              </a:rPr>
              <a:t>Convention européenne des droits de l’homme (1950)</a:t>
            </a:r>
          </a:p>
          <a:p>
            <a:pPr marL="342900" indent="-342900">
              <a:lnSpc>
                <a:spcPct val="150000"/>
              </a:lnSpc>
              <a:buFontTx/>
              <a:buChar char="-"/>
            </a:pPr>
            <a:r>
              <a:rPr lang="fr-BE" sz="2400" dirty="0" smtClean="0">
                <a:latin typeface="Georgia" panose="02040502050405020303" pitchFamily="18" charset="0"/>
              </a:rPr>
              <a:t>Pacte international relatif aux droits civils et politiques (1966)</a:t>
            </a:r>
          </a:p>
          <a:p>
            <a:pPr marL="342900" indent="-342900">
              <a:lnSpc>
                <a:spcPct val="150000"/>
              </a:lnSpc>
              <a:buFontTx/>
              <a:buChar char="-"/>
            </a:pPr>
            <a:r>
              <a:rPr lang="fr-BE" sz="2400" dirty="0" smtClean="0">
                <a:latin typeface="Georgia" panose="02040502050405020303" pitchFamily="18" charset="0"/>
              </a:rPr>
              <a:t>Pacte international relatif aux droits économiques, sociaux et culturels (1966)</a:t>
            </a:r>
          </a:p>
          <a:p>
            <a:pPr marL="342900" indent="-342900">
              <a:lnSpc>
                <a:spcPct val="150000"/>
              </a:lnSpc>
              <a:buFontTx/>
              <a:buChar char="-"/>
            </a:pPr>
            <a:r>
              <a:rPr lang="fr-BE" sz="2400" dirty="0" smtClean="0">
                <a:latin typeface="Georgia" panose="02040502050405020303" pitchFamily="18" charset="0"/>
              </a:rPr>
              <a:t>Charte des droits fondamentaux de l’Union européenne (2007) </a:t>
            </a:r>
          </a:p>
          <a:p>
            <a:pPr marL="342900" indent="-342900">
              <a:lnSpc>
                <a:spcPct val="150000"/>
              </a:lnSpc>
              <a:buFontTx/>
              <a:buChar char="-"/>
            </a:pPr>
            <a:r>
              <a:rPr lang="fr-BE" sz="2400" dirty="0" smtClean="0">
                <a:latin typeface="Georgia" panose="02040502050405020303" pitchFamily="18" charset="0"/>
              </a:rPr>
              <a:t>Autres sources pertinentes pour l’ordre juridique belge :</a:t>
            </a:r>
          </a:p>
          <a:p>
            <a:pPr marL="800100" lvl="1" indent="-342900">
              <a:lnSpc>
                <a:spcPct val="150000"/>
              </a:lnSpc>
              <a:buFontTx/>
              <a:buChar char="-"/>
            </a:pPr>
            <a:r>
              <a:rPr lang="fr-BE" sz="2400" dirty="0" smtClean="0">
                <a:latin typeface="Georgia" panose="02040502050405020303" pitchFamily="18" charset="0"/>
              </a:rPr>
              <a:t>Convention relative aux droits de l’enfant (1989)</a:t>
            </a:r>
          </a:p>
          <a:p>
            <a:pPr marL="800100" lvl="1" indent="-342900">
              <a:lnSpc>
                <a:spcPct val="150000"/>
              </a:lnSpc>
              <a:buFontTx/>
              <a:buChar char="-"/>
            </a:pPr>
            <a:r>
              <a:rPr lang="fr-BE" sz="2400" dirty="0" smtClean="0">
                <a:latin typeface="Georgia" panose="02040502050405020303" pitchFamily="18" charset="0"/>
              </a:rPr>
              <a:t>Convention relative aux droits des personnes handicapées (2003)</a:t>
            </a:r>
          </a:p>
          <a:p>
            <a:pPr marL="342900" indent="-342900">
              <a:buFontTx/>
              <a:buChar char="-"/>
            </a:pPr>
            <a:endParaRPr lang="fr-BE" sz="2400" dirty="0" smtClean="0">
              <a:latin typeface="Georgia" panose="02040502050405020303" pitchFamily="18" charset="0"/>
            </a:endParaRPr>
          </a:p>
          <a:p>
            <a:pPr marL="342900" indent="-342900">
              <a:buFontTx/>
              <a:buChar char="-"/>
            </a:pPr>
            <a:endParaRPr lang="fr-BE" sz="2400" dirty="0" smtClean="0">
              <a:latin typeface="Georgia" panose="02040502050405020303" pitchFamily="18" charset="0"/>
            </a:endParaRPr>
          </a:p>
          <a:p>
            <a:pPr marL="342900" indent="-342900">
              <a:buFontTx/>
              <a:buChar char="-"/>
            </a:pPr>
            <a:endParaRPr lang="fr-BE" sz="2400" dirty="0">
              <a:latin typeface="Georgia" panose="02040502050405020303" pitchFamily="18" charset="0"/>
            </a:endParaRPr>
          </a:p>
          <a:p>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28344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Georgia" panose="02040502050405020303" pitchFamily="18" charset="0"/>
              </a:rPr>
              <a:t>Introduction générale</a:t>
            </a:r>
            <a:endParaRPr lang="fr-BE" dirty="0">
              <a:latin typeface="Georgia" panose="02040502050405020303" pitchFamily="18" charset="0"/>
            </a:endParaRPr>
          </a:p>
        </p:txBody>
      </p:sp>
      <p:sp>
        <p:nvSpPr>
          <p:cNvPr id="3" name="Espace réservé du contenu 2"/>
          <p:cNvSpPr>
            <a:spLocks noGrp="1"/>
          </p:cNvSpPr>
          <p:nvPr>
            <p:ph idx="1"/>
          </p:nvPr>
        </p:nvSpPr>
        <p:spPr/>
        <p:txBody>
          <a:bodyPr/>
          <a:lstStyle/>
          <a:p>
            <a:pPr marL="457200" indent="-457200">
              <a:buAutoNum type="alphaUcPeriod"/>
            </a:pPr>
            <a:r>
              <a:rPr lang="fr-BE" dirty="0" smtClean="0">
                <a:latin typeface="Georgia" panose="02040502050405020303" pitchFamily="18" charset="0"/>
              </a:rPr>
              <a:t>Enjeux des droits de l’homme</a:t>
            </a:r>
          </a:p>
          <a:p>
            <a:pPr marL="457200" indent="-457200">
              <a:buAutoNum type="alphaUcPeriod"/>
            </a:pPr>
            <a:r>
              <a:rPr lang="fr-BE" dirty="0" smtClean="0">
                <a:latin typeface="Georgia" panose="02040502050405020303" pitchFamily="18" charset="0"/>
              </a:rPr>
              <a:t>Présentation générale du cours</a:t>
            </a:r>
          </a:p>
        </p:txBody>
      </p:sp>
    </p:spTree>
    <p:extLst>
      <p:ext uri="{BB962C8B-B14F-4D97-AF65-F5344CB8AC3E}">
        <p14:creationId xmlns:p14="http://schemas.microsoft.com/office/powerpoint/2010/main" val="65322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453268" y="122663"/>
            <a:ext cx="9021337" cy="4031873"/>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Sources pertinentes pour d’autres ordres juridiques</a:t>
            </a:r>
          </a:p>
          <a:p>
            <a:endParaRPr lang="fr-BE" sz="2400" dirty="0">
              <a:latin typeface="Georgia" panose="02040502050405020303" pitchFamily="18" charset="0"/>
            </a:endParaRPr>
          </a:p>
          <a:p>
            <a:pPr marL="342900" indent="-342900">
              <a:buFontTx/>
              <a:buChar char="-"/>
            </a:pPr>
            <a:r>
              <a:rPr lang="fr-BE" sz="2400" dirty="0" smtClean="0">
                <a:latin typeface="Georgia" panose="02040502050405020303" pitchFamily="18" charset="0"/>
              </a:rPr>
              <a:t>Charte africaine des droits de l’homme et des peuples (1981)</a:t>
            </a:r>
          </a:p>
          <a:p>
            <a:pPr marL="342900" indent="-342900">
              <a:buFontTx/>
              <a:buChar char="-"/>
            </a:pPr>
            <a:endParaRPr lang="fr-BE" sz="2400" dirty="0">
              <a:latin typeface="Georgia" panose="02040502050405020303" pitchFamily="18" charset="0"/>
            </a:endParaRPr>
          </a:p>
          <a:p>
            <a:pPr marL="342900" indent="-342900">
              <a:buFontTx/>
              <a:buChar char="-"/>
            </a:pPr>
            <a:r>
              <a:rPr lang="fr-BE" sz="2400" dirty="0" smtClean="0">
                <a:latin typeface="Georgia" panose="02040502050405020303" pitchFamily="18" charset="0"/>
              </a:rPr>
              <a:t>Convention américaine relative aux droits de l’homme (1969)</a:t>
            </a:r>
          </a:p>
          <a:p>
            <a:pPr marL="342900" indent="-342900">
              <a:buFontTx/>
              <a:buChar char="-"/>
            </a:pPr>
            <a:endParaRPr lang="fr-BE" sz="2400" dirty="0" smtClean="0">
              <a:latin typeface="Georgia" panose="02040502050405020303" pitchFamily="18" charset="0"/>
            </a:endParaRPr>
          </a:p>
          <a:p>
            <a:pPr marL="342900" indent="-342900">
              <a:buFontTx/>
              <a:buChar char="-"/>
            </a:pPr>
            <a:endParaRPr lang="fr-BE" sz="2400" dirty="0">
              <a:latin typeface="Georgia" panose="02040502050405020303" pitchFamily="18" charset="0"/>
            </a:endParaRPr>
          </a:p>
          <a:p>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237624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07941" y="122663"/>
            <a:ext cx="9868831" cy="1815882"/>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Constitution belge</a:t>
            </a:r>
            <a:r>
              <a:rPr lang="fr-BE" sz="2400" dirty="0"/>
              <a:t/>
            </a:r>
            <a:br>
              <a:rPr lang="fr-BE" sz="2400" dirty="0"/>
            </a:br>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91831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07941" y="122663"/>
            <a:ext cx="9868831" cy="5740033"/>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Constitution belge / </a:t>
            </a:r>
            <a:r>
              <a:rPr lang="fr-BE" sz="2400" b="1" dirty="0" smtClean="0">
                <a:solidFill>
                  <a:schemeClr val="accent1">
                    <a:lumMod val="75000"/>
                  </a:schemeClr>
                </a:solidFill>
                <a:latin typeface="Georgia" panose="02040502050405020303" pitchFamily="18" charset="0"/>
              </a:rPr>
              <a:t>caractère négatif-positif</a:t>
            </a:r>
          </a:p>
          <a:p>
            <a:endParaRPr lang="fr-BE" sz="1900" dirty="0" smtClean="0">
              <a:solidFill>
                <a:schemeClr val="tx2"/>
              </a:solidFill>
              <a:latin typeface="Georgia" panose="02040502050405020303" pitchFamily="18" charset="0"/>
            </a:endParaRPr>
          </a:p>
          <a:p>
            <a:r>
              <a:rPr lang="fr-BE" sz="2000" dirty="0"/>
              <a:t/>
            </a:r>
            <a:br>
              <a:rPr lang="fr-BE" sz="2000" dirty="0"/>
            </a:br>
            <a:r>
              <a:rPr lang="fr-BE" b="1" dirty="0"/>
              <a:t> </a:t>
            </a:r>
            <a:r>
              <a:rPr lang="fr-BE" dirty="0">
                <a:latin typeface="Georgia" panose="02040502050405020303" pitchFamily="18" charset="0"/>
              </a:rPr>
              <a:t> </a:t>
            </a:r>
            <a:r>
              <a:rPr lang="fr-BE" dirty="0">
                <a:solidFill>
                  <a:schemeClr val="tx2"/>
                </a:solidFill>
                <a:latin typeface="Georgia" panose="02040502050405020303" pitchFamily="18" charset="0"/>
                <a:hlinkClick r:id="rId2"/>
              </a:rPr>
              <a:t>Art.</a:t>
            </a:r>
            <a:r>
              <a:rPr lang="fr-BE" dirty="0">
                <a:solidFill>
                  <a:schemeClr val="tx2"/>
                </a:solidFill>
                <a:latin typeface="Georgia" panose="02040502050405020303" pitchFamily="18" charset="0"/>
              </a:rPr>
              <a:t> </a:t>
            </a:r>
            <a:r>
              <a:rPr lang="fr-BE" dirty="0">
                <a:solidFill>
                  <a:schemeClr val="tx2"/>
                </a:solidFill>
                <a:latin typeface="Georgia" panose="02040502050405020303" pitchFamily="18" charset="0"/>
                <a:hlinkClick r:id="rId3"/>
              </a:rPr>
              <a:t>13</a:t>
            </a:r>
            <a:r>
              <a:rPr lang="fr-BE" dirty="0">
                <a:solidFill>
                  <a:schemeClr val="tx2"/>
                </a:solidFill>
                <a:latin typeface="Georgia" panose="02040502050405020303" pitchFamily="18" charset="0"/>
              </a:rPr>
              <a:t>. </a:t>
            </a:r>
            <a:r>
              <a:rPr lang="fr-BE" dirty="0">
                <a:solidFill>
                  <a:srgbClr val="0070C0"/>
                </a:solidFill>
                <a:latin typeface="Georgia" panose="02040502050405020303" pitchFamily="18" charset="0"/>
              </a:rPr>
              <a:t>Nul ne peut être distrait</a:t>
            </a:r>
            <a:r>
              <a:rPr lang="fr-BE" dirty="0">
                <a:solidFill>
                  <a:schemeClr val="tx2"/>
                </a:solidFill>
                <a:latin typeface="Georgia" panose="02040502050405020303" pitchFamily="18" charset="0"/>
              </a:rPr>
              <a:t>, contre son gré, du juge que la loi lui assigne.</a:t>
            </a:r>
            <a:br>
              <a:rPr lang="fr-BE" dirty="0">
                <a:solidFill>
                  <a:schemeClr val="tx2"/>
                </a:solidFill>
                <a:latin typeface="Georgia" panose="02040502050405020303" pitchFamily="18" charset="0"/>
              </a:rPr>
            </a:br>
            <a:r>
              <a:rPr lang="fr-BE" dirty="0">
                <a:solidFill>
                  <a:schemeClr val="tx2"/>
                </a:solidFill>
                <a:latin typeface="Georgia" panose="02040502050405020303" pitchFamily="18" charset="0"/>
              </a:rPr>
              <a:t/>
            </a:r>
            <a:br>
              <a:rPr lang="fr-BE" dirty="0">
                <a:solidFill>
                  <a:schemeClr val="tx2"/>
                </a:solidFill>
                <a:latin typeface="Georgia" panose="02040502050405020303" pitchFamily="18" charset="0"/>
              </a:rPr>
            </a:br>
            <a:r>
              <a:rPr lang="fr-BE" dirty="0">
                <a:solidFill>
                  <a:schemeClr val="tx2"/>
                </a:solidFill>
                <a:latin typeface="Georgia" panose="02040502050405020303" pitchFamily="18" charset="0"/>
              </a:rPr>
              <a:t>  </a:t>
            </a:r>
            <a:r>
              <a:rPr lang="fr-BE" dirty="0">
                <a:solidFill>
                  <a:schemeClr val="tx2"/>
                </a:solidFill>
                <a:latin typeface="Georgia" panose="02040502050405020303" pitchFamily="18" charset="0"/>
                <a:hlinkClick r:id="rId4"/>
              </a:rPr>
              <a:t>Art.</a:t>
            </a:r>
            <a:r>
              <a:rPr lang="fr-BE" dirty="0">
                <a:solidFill>
                  <a:schemeClr val="tx2"/>
                </a:solidFill>
                <a:latin typeface="Georgia" panose="02040502050405020303" pitchFamily="18" charset="0"/>
              </a:rPr>
              <a:t> </a:t>
            </a:r>
            <a:r>
              <a:rPr lang="fr-BE" dirty="0">
                <a:solidFill>
                  <a:schemeClr val="tx2"/>
                </a:solidFill>
                <a:latin typeface="Georgia" panose="02040502050405020303" pitchFamily="18" charset="0"/>
                <a:hlinkClick r:id="rId5"/>
              </a:rPr>
              <a:t>14</a:t>
            </a:r>
            <a:r>
              <a:rPr lang="fr-BE" dirty="0">
                <a:solidFill>
                  <a:schemeClr val="tx2"/>
                </a:solidFill>
                <a:latin typeface="Georgia" panose="02040502050405020303" pitchFamily="18" charset="0"/>
              </a:rPr>
              <a:t>. </a:t>
            </a:r>
            <a:r>
              <a:rPr lang="fr-BE" dirty="0">
                <a:solidFill>
                  <a:srgbClr val="0070C0"/>
                </a:solidFill>
                <a:latin typeface="Georgia" panose="02040502050405020303" pitchFamily="18" charset="0"/>
              </a:rPr>
              <a:t>Nulle peine ne peut être établie </a:t>
            </a:r>
            <a:r>
              <a:rPr lang="fr-BE" dirty="0">
                <a:solidFill>
                  <a:schemeClr val="tx2"/>
                </a:solidFill>
                <a:latin typeface="Georgia" panose="02040502050405020303" pitchFamily="18" charset="0"/>
              </a:rPr>
              <a:t>ni appliquée qu'en vertu de la loi.</a:t>
            </a:r>
            <a:br>
              <a:rPr lang="fr-BE" dirty="0">
                <a:solidFill>
                  <a:schemeClr val="tx2"/>
                </a:solidFill>
                <a:latin typeface="Georgia" panose="02040502050405020303" pitchFamily="18" charset="0"/>
              </a:rPr>
            </a:br>
            <a:r>
              <a:rPr lang="fr-BE" dirty="0">
                <a:solidFill>
                  <a:schemeClr val="tx2"/>
                </a:solidFill>
                <a:latin typeface="Georgia" panose="02040502050405020303" pitchFamily="18" charset="0"/>
              </a:rPr>
              <a:t/>
            </a:r>
            <a:br>
              <a:rPr lang="fr-BE" dirty="0">
                <a:solidFill>
                  <a:schemeClr val="tx2"/>
                </a:solidFill>
                <a:latin typeface="Georgia" panose="02040502050405020303" pitchFamily="18" charset="0"/>
              </a:rPr>
            </a:br>
            <a:r>
              <a:rPr lang="fr-BE" dirty="0">
                <a:solidFill>
                  <a:schemeClr val="tx2"/>
                </a:solidFill>
                <a:latin typeface="Georgia" panose="02040502050405020303" pitchFamily="18" charset="0"/>
              </a:rPr>
              <a:t>  </a:t>
            </a:r>
            <a:r>
              <a:rPr lang="fr-BE" dirty="0">
                <a:solidFill>
                  <a:schemeClr val="tx2"/>
                </a:solidFill>
                <a:latin typeface="Georgia" panose="02040502050405020303" pitchFamily="18" charset="0"/>
                <a:hlinkClick r:id="rId5"/>
              </a:rPr>
              <a:t>Art.</a:t>
            </a:r>
            <a:r>
              <a:rPr lang="fr-BE" dirty="0">
                <a:solidFill>
                  <a:schemeClr val="tx2"/>
                </a:solidFill>
                <a:latin typeface="Georgia" panose="02040502050405020303" pitchFamily="18" charset="0"/>
              </a:rPr>
              <a:t> </a:t>
            </a:r>
            <a:r>
              <a:rPr lang="fr-BE" dirty="0">
                <a:solidFill>
                  <a:schemeClr val="tx2"/>
                </a:solidFill>
                <a:latin typeface="Georgia" panose="02040502050405020303" pitchFamily="18" charset="0"/>
                <a:hlinkClick r:id="rId6"/>
              </a:rPr>
              <a:t>15</a:t>
            </a:r>
            <a:r>
              <a:rPr lang="fr-BE" dirty="0">
                <a:solidFill>
                  <a:schemeClr val="tx2"/>
                </a:solidFill>
                <a:latin typeface="Georgia" panose="02040502050405020303" pitchFamily="18" charset="0"/>
              </a:rPr>
              <a:t>. </a:t>
            </a:r>
            <a:r>
              <a:rPr lang="fr-BE" dirty="0">
                <a:solidFill>
                  <a:srgbClr val="0070C0"/>
                </a:solidFill>
                <a:latin typeface="Georgia" panose="02040502050405020303" pitchFamily="18" charset="0"/>
              </a:rPr>
              <a:t>Le domicile est inviolable</a:t>
            </a:r>
            <a:r>
              <a:rPr lang="fr-BE" dirty="0">
                <a:solidFill>
                  <a:schemeClr val="tx2"/>
                </a:solidFill>
                <a:latin typeface="Georgia" panose="02040502050405020303" pitchFamily="18" charset="0"/>
              </a:rPr>
              <a:t>; </a:t>
            </a:r>
            <a:r>
              <a:rPr lang="fr-BE" dirty="0">
                <a:solidFill>
                  <a:srgbClr val="0070C0"/>
                </a:solidFill>
                <a:latin typeface="Georgia" panose="02040502050405020303" pitchFamily="18" charset="0"/>
              </a:rPr>
              <a:t>aucune visite domiciliaire ne peut avoir lieu </a:t>
            </a:r>
            <a:r>
              <a:rPr lang="fr-BE" dirty="0">
                <a:solidFill>
                  <a:schemeClr val="tx2"/>
                </a:solidFill>
                <a:latin typeface="Georgia" panose="02040502050405020303" pitchFamily="18" charset="0"/>
              </a:rPr>
              <a:t>que dans les cas prévus par la loi et dans la forme qu'elle prescrit.</a:t>
            </a:r>
            <a:br>
              <a:rPr lang="fr-BE" dirty="0">
                <a:solidFill>
                  <a:schemeClr val="tx2"/>
                </a:solidFill>
                <a:latin typeface="Georgia" panose="02040502050405020303" pitchFamily="18" charset="0"/>
              </a:rPr>
            </a:br>
            <a:r>
              <a:rPr lang="fr-BE" dirty="0">
                <a:solidFill>
                  <a:schemeClr val="tx2"/>
                </a:solidFill>
                <a:latin typeface="Georgia" panose="02040502050405020303" pitchFamily="18" charset="0"/>
              </a:rPr>
              <a:t/>
            </a:r>
            <a:br>
              <a:rPr lang="fr-BE" dirty="0">
                <a:solidFill>
                  <a:schemeClr val="tx2"/>
                </a:solidFill>
                <a:latin typeface="Georgia" panose="02040502050405020303" pitchFamily="18" charset="0"/>
              </a:rPr>
            </a:br>
            <a:r>
              <a:rPr lang="fr-BE" dirty="0">
                <a:solidFill>
                  <a:schemeClr val="tx2"/>
                </a:solidFill>
                <a:latin typeface="Georgia" panose="02040502050405020303" pitchFamily="18" charset="0"/>
              </a:rPr>
              <a:t>  </a:t>
            </a:r>
            <a:r>
              <a:rPr lang="fr-BE" dirty="0">
                <a:solidFill>
                  <a:schemeClr val="tx2"/>
                </a:solidFill>
                <a:latin typeface="Georgia" panose="02040502050405020303" pitchFamily="18" charset="0"/>
                <a:hlinkClick r:id="rId7"/>
              </a:rPr>
              <a:t>Art.</a:t>
            </a:r>
            <a:r>
              <a:rPr lang="fr-BE" dirty="0">
                <a:solidFill>
                  <a:schemeClr val="tx2"/>
                </a:solidFill>
                <a:latin typeface="Georgia" panose="02040502050405020303" pitchFamily="18" charset="0"/>
              </a:rPr>
              <a:t> </a:t>
            </a:r>
            <a:r>
              <a:rPr lang="fr-BE" dirty="0">
                <a:solidFill>
                  <a:schemeClr val="tx2"/>
                </a:solidFill>
                <a:latin typeface="Georgia" panose="02040502050405020303" pitchFamily="18" charset="0"/>
                <a:hlinkClick r:id="rId8"/>
              </a:rPr>
              <a:t>16</a:t>
            </a:r>
            <a:r>
              <a:rPr lang="fr-BE" dirty="0">
                <a:solidFill>
                  <a:schemeClr val="tx2"/>
                </a:solidFill>
                <a:latin typeface="Georgia" panose="02040502050405020303" pitchFamily="18" charset="0"/>
              </a:rPr>
              <a:t>. </a:t>
            </a:r>
            <a:r>
              <a:rPr lang="fr-BE" dirty="0">
                <a:solidFill>
                  <a:srgbClr val="0070C0"/>
                </a:solidFill>
                <a:latin typeface="Georgia" panose="02040502050405020303" pitchFamily="18" charset="0"/>
              </a:rPr>
              <a:t>Nul ne peut être privé </a:t>
            </a:r>
            <a:r>
              <a:rPr lang="fr-BE" dirty="0">
                <a:solidFill>
                  <a:schemeClr val="tx2"/>
                </a:solidFill>
                <a:latin typeface="Georgia" panose="02040502050405020303" pitchFamily="18" charset="0"/>
              </a:rPr>
              <a:t>de sa propriété que pour cause d'utilité publique, dans les cas et de la manière établis par la loi, et moyennant une juste et préalable indemnité.</a:t>
            </a:r>
            <a:r>
              <a:rPr lang="fr-BE" dirty="0" smtClean="0">
                <a:solidFill>
                  <a:schemeClr val="tx2"/>
                </a:solidFill>
                <a:latin typeface="Georgia" panose="02040502050405020303" pitchFamily="18" charset="0"/>
              </a:rPr>
              <a:t>  </a:t>
            </a:r>
            <a:endParaRPr lang="fr-BE" dirty="0">
              <a:solidFill>
                <a:schemeClr val="tx2"/>
              </a:solidFill>
              <a:latin typeface="Georgia" panose="02040502050405020303" pitchFamily="18" charset="0"/>
            </a:endParaRPr>
          </a:p>
          <a:p>
            <a:endParaRPr lang="fr-BE" dirty="0" smtClean="0">
              <a:solidFill>
                <a:schemeClr val="tx2"/>
              </a:solidFill>
              <a:latin typeface="Georgia" panose="02040502050405020303" pitchFamily="18" charset="0"/>
            </a:endParaRPr>
          </a:p>
          <a:p>
            <a:r>
              <a:rPr lang="fr-BE" dirty="0">
                <a:solidFill>
                  <a:schemeClr val="tx2"/>
                </a:solidFill>
                <a:latin typeface="Georgia" panose="02040502050405020303" pitchFamily="18" charset="0"/>
              </a:rPr>
              <a:t>  </a:t>
            </a:r>
            <a:r>
              <a:rPr lang="fr-BE" dirty="0">
                <a:solidFill>
                  <a:schemeClr val="tx2"/>
                </a:solidFill>
                <a:latin typeface="Georgia" panose="02040502050405020303" pitchFamily="18" charset="0"/>
                <a:hlinkClick r:id="rId9"/>
              </a:rPr>
              <a:t>Art.</a:t>
            </a:r>
            <a:r>
              <a:rPr lang="fr-BE" dirty="0">
                <a:solidFill>
                  <a:schemeClr val="tx2"/>
                </a:solidFill>
                <a:latin typeface="Georgia" panose="02040502050405020303" pitchFamily="18" charset="0"/>
              </a:rPr>
              <a:t> </a:t>
            </a:r>
            <a:r>
              <a:rPr lang="fr-BE" dirty="0">
                <a:solidFill>
                  <a:schemeClr val="tx2"/>
                </a:solidFill>
                <a:latin typeface="Georgia" panose="02040502050405020303" pitchFamily="18" charset="0"/>
                <a:hlinkClick r:id="rId10"/>
              </a:rPr>
              <a:t>20</a:t>
            </a:r>
            <a:r>
              <a:rPr lang="fr-BE" dirty="0">
                <a:solidFill>
                  <a:schemeClr val="tx2"/>
                </a:solidFill>
                <a:latin typeface="Georgia" panose="02040502050405020303" pitchFamily="18" charset="0"/>
              </a:rPr>
              <a:t>. </a:t>
            </a:r>
            <a:r>
              <a:rPr lang="fr-BE" dirty="0">
                <a:solidFill>
                  <a:srgbClr val="0070C0"/>
                </a:solidFill>
                <a:latin typeface="Georgia" panose="02040502050405020303" pitchFamily="18" charset="0"/>
              </a:rPr>
              <a:t>Nul ne peut être contraint </a:t>
            </a:r>
            <a:r>
              <a:rPr lang="fr-BE" dirty="0">
                <a:solidFill>
                  <a:schemeClr val="tx2"/>
                </a:solidFill>
                <a:latin typeface="Georgia" panose="02040502050405020303" pitchFamily="18" charset="0"/>
              </a:rPr>
              <a:t>de concourir d'une manière quelconque aux actes et aux cérémonies d'un culte, ni d'en observer les jours de repos.</a:t>
            </a:r>
            <a:r>
              <a:rPr lang="fr-BE" sz="2400" dirty="0"/>
              <a:t/>
            </a:r>
            <a:br>
              <a:rPr lang="fr-BE" sz="2400" dirty="0"/>
            </a:br>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907901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07941" y="122663"/>
            <a:ext cx="9868831" cy="8217634"/>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Constitution belge </a:t>
            </a:r>
            <a:r>
              <a:rPr lang="fr-BE" sz="2400" b="1" dirty="0">
                <a:latin typeface="Georgia" panose="02040502050405020303" pitchFamily="18" charset="0"/>
              </a:rPr>
              <a:t>/ </a:t>
            </a:r>
            <a:r>
              <a:rPr lang="fr-BE" sz="2400" b="1" dirty="0">
                <a:solidFill>
                  <a:schemeClr val="accent1">
                    <a:lumMod val="75000"/>
                  </a:schemeClr>
                </a:solidFill>
                <a:latin typeface="Georgia" panose="02040502050405020303" pitchFamily="18" charset="0"/>
              </a:rPr>
              <a:t>caractère </a:t>
            </a:r>
            <a:r>
              <a:rPr lang="fr-BE" sz="2400" b="1" dirty="0" smtClean="0">
                <a:solidFill>
                  <a:schemeClr val="accent1">
                    <a:lumMod val="75000"/>
                  </a:schemeClr>
                </a:solidFill>
                <a:latin typeface="Georgia" panose="02040502050405020303" pitchFamily="18" charset="0"/>
              </a:rPr>
              <a:t>négatif-positif</a:t>
            </a:r>
          </a:p>
          <a:p>
            <a:endParaRPr lang="fr-BE" sz="1700" dirty="0">
              <a:latin typeface="Georgia" panose="02040502050405020303" pitchFamily="18" charset="0"/>
            </a:endParaRPr>
          </a:p>
          <a:p>
            <a:r>
              <a:rPr lang="fr-BE" dirty="0">
                <a:latin typeface="Georgia" panose="02040502050405020303" pitchFamily="18" charset="0"/>
              </a:rPr>
              <a:t> </a:t>
            </a:r>
            <a:r>
              <a:rPr lang="fr-BE" sz="1900" dirty="0" smtClean="0">
                <a:solidFill>
                  <a:schemeClr val="tx2"/>
                </a:solidFill>
                <a:latin typeface="Georgia" panose="02040502050405020303" pitchFamily="18" charset="0"/>
              </a:rPr>
              <a:t>Article 24 de la Constitution</a:t>
            </a:r>
          </a:p>
          <a:p>
            <a:endParaRPr lang="fr-BE" sz="1900" dirty="0" smtClean="0">
              <a:solidFill>
                <a:schemeClr val="tx2"/>
              </a:solidFill>
              <a:latin typeface="Georgia" panose="02040502050405020303" pitchFamily="18" charset="0"/>
            </a:endParaRPr>
          </a:p>
          <a:p>
            <a:r>
              <a:rPr lang="fr-BE" sz="1900" dirty="0" smtClean="0">
                <a:solidFill>
                  <a:schemeClr val="tx2"/>
                </a:solidFill>
                <a:latin typeface="Georgia" panose="02040502050405020303" pitchFamily="18" charset="0"/>
              </a:rPr>
              <a:t>§ </a:t>
            </a:r>
            <a:r>
              <a:rPr lang="fr-BE" sz="1900" dirty="0">
                <a:solidFill>
                  <a:schemeClr val="tx2"/>
                </a:solidFill>
                <a:latin typeface="Georgia" panose="02040502050405020303" pitchFamily="18" charset="0"/>
              </a:rPr>
              <a:t>1. </a:t>
            </a:r>
            <a:r>
              <a:rPr lang="fr-BE" sz="1900" dirty="0">
                <a:solidFill>
                  <a:srgbClr val="0070C0"/>
                </a:solidFill>
                <a:latin typeface="Georgia" panose="02040502050405020303" pitchFamily="18" charset="0"/>
              </a:rPr>
              <a:t>L'enseignement est libre</a:t>
            </a:r>
            <a:r>
              <a:rPr lang="fr-BE" sz="1900" dirty="0">
                <a:latin typeface="Georgia" panose="02040502050405020303" pitchFamily="18" charset="0"/>
              </a:rPr>
              <a:t>; toute mesure préventive est interdite; </a:t>
            </a:r>
            <a:r>
              <a:rPr lang="fr-BE" sz="1900" dirty="0">
                <a:solidFill>
                  <a:srgbClr val="0070C0"/>
                </a:solidFill>
                <a:latin typeface="Georgia" panose="02040502050405020303" pitchFamily="18" charset="0"/>
              </a:rPr>
              <a:t>la répression des délits n'est réglée que par la loi ou le décret</a:t>
            </a:r>
            <a:r>
              <a:rPr lang="fr-BE" sz="1900" dirty="0" smtClean="0">
                <a:solidFill>
                  <a:srgbClr val="0070C0"/>
                </a:solidFill>
                <a:latin typeface="Georgia" panose="02040502050405020303" pitchFamily="18" charset="0"/>
              </a:rPr>
              <a:t>.</a:t>
            </a:r>
          </a:p>
          <a:p>
            <a:r>
              <a:rPr lang="fr-BE" sz="1900" dirty="0">
                <a:latin typeface="Georgia" panose="02040502050405020303" pitchFamily="18" charset="0"/>
              </a:rPr>
              <a:t>  La communauté </a:t>
            </a:r>
            <a:r>
              <a:rPr lang="fr-BE" sz="1900" dirty="0">
                <a:solidFill>
                  <a:srgbClr val="FF0000"/>
                </a:solidFill>
                <a:latin typeface="Georgia" panose="02040502050405020303" pitchFamily="18" charset="0"/>
              </a:rPr>
              <a:t>assure</a:t>
            </a:r>
            <a:r>
              <a:rPr lang="fr-BE" sz="1900" dirty="0">
                <a:latin typeface="Georgia" panose="02040502050405020303" pitchFamily="18" charset="0"/>
              </a:rPr>
              <a:t> le libre choix des parents.</a:t>
            </a:r>
            <a:br>
              <a:rPr lang="fr-BE" sz="1900" dirty="0">
                <a:latin typeface="Georgia" panose="02040502050405020303" pitchFamily="18" charset="0"/>
              </a:rPr>
            </a:br>
            <a:r>
              <a:rPr lang="fr-BE" sz="1900" dirty="0">
                <a:latin typeface="Georgia" panose="02040502050405020303" pitchFamily="18" charset="0"/>
              </a:rPr>
              <a:t>  La communauté </a:t>
            </a:r>
            <a:r>
              <a:rPr lang="fr-BE" sz="1900" dirty="0">
                <a:solidFill>
                  <a:srgbClr val="FF0000"/>
                </a:solidFill>
                <a:latin typeface="Georgia" panose="02040502050405020303" pitchFamily="18" charset="0"/>
              </a:rPr>
              <a:t>organise</a:t>
            </a:r>
            <a:r>
              <a:rPr lang="fr-BE" sz="1900" dirty="0">
                <a:latin typeface="Georgia" panose="02040502050405020303" pitchFamily="18" charset="0"/>
              </a:rPr>
              <a:t> un enseignement qui est neutre. La neutralité implique notamment le respect des conceptions philosophiques, idéologiques ou religieuses des parents et des élèves.</a:t>
            </a:r>
            <a:br>
              <a:rPr lang="fr-BE" sz="1900" dirty="0">
                <a:latin typeface="Georgia" panose="02040502050405020303" pitchFamily="18" charset="0"/>
              </a:rPr>
            </a:br>
            <a:r>
              <a:rPr lang="fr-BE" sz="1900" dirty="0">
                <a:latin typeface="Georgia" panose="02040502050405020303" pitchFamily="18" charset="0"/>
              </a:rPr>
              <a:t>  </a:t>
            </a:r>
            <a:r>
              <a:rPr lang="fr-BE" sz="1900" dirty="0">
                <a:solidFill>
                  <a:srgbClr val="FF0000"/>
                </a:solidFill>
                <a:latin typeface="Georgia" panose="02040502050405020303" pitchFamily="18" charset="0"/>
              </a:rPr>
              <a:t>Les écoles organisées par les pouvoirs publics offrent</a:t>
            </a:r>
            <a:r>
              <a:rPr lang="fr-BE" sz="1900" dirty="0">
                <a:latin typeface="Georgia" panose="02040502050405020303" pitchFamily="18" charset="0"/>
              </a:rPr>
              <a:t>, jusqu'à la fin de l'obligation scolaire, le choix entre l'enseignement d'une des religions reconnues et celui de la morale non confessionnelle.</a:t>
            </a:r>
            <a:br>
              <a:rPr lang="fr-BE" sz="1900" dirty="0">
                <a:latin typeface="Georgia" panose="02040502050405020303" pitchFamily="18" charset="0"/>
              </a:rPr>
            </a:br>
            <a:r>
              <a:rPr lang="fr-BE" sz="1900" dirty="0">
                <a:latin typeface="Georgia" panose="02040502050405020303" pitchFamily="18" charset="0"/>
              </a:rPr>
              <a:t>  § 2. Si une communauté, en tant que pouvoir organisateur, veut déléguer des compétences à un ou plusieurs organes autonomes, elle ne le pourra que par décret adopté à la majorité des deux tiers des suffrages exprimés.</a:t>
            </a:r>
            <a:br>
              <a:rPr lang="fr-BE" sz="1900" dirty="0">
                <a:latin typeface="Georgia" panose="02040502050405020303" pitchFamily="18" charset="0"/>
              </a:rPr>
            </a:br>
            <a:r>
              <a:rPr lang="fr-BE" sz="1900" dirty="0">
                <a:latin typeface="Georgia" panose="02040502050405020303" pitchFamily="18" charset="0"/>
              </a:rPr>
              <a:t>  § 3. </a:t>
            </a:r>
            <a:r>
              <a:rPr lang="fr-BE" sz="1900" dirty="0">
                <a:solidFill>
                  <a:srgbClr val="FF0000"/>
                </a:solidFill>
                <a:latin typeface="Georgia" panose="02040502050405020303" pitchFamily="18" charset="0"/>
              </a:rPr>
              <a:t>Chacun a droit </a:t>
            </a:r>
            <a:r>
              <a:rPr lang="fr-BE" sz="1900" dirty="0">
                <a:latin typeface="Georgia" panose="02040502050405020303" pitchFamily="18" charset="0"/>
              </a:rPr>
              <a:t>à l'enseignement dans le respect des libertés et droits fondamentaux. </a:t>
            </a:r>
            <a:r>
              <a:rPr lang="fr-BE" sz="1900" dirty="0">
                <a:solidFill>
                  <a:srgbClr val="FF0000"/>
                </a:solidFill>
                <a:latin typeface="Georgia" panose="02040502050405020303" pitchFamily="18" charset="0"/>
              </a:rPr>
              <a:t>L'accès</a:t>
            </a:r>
            <a:r>
              <a:rPr lang="fr-BE" sz="1900" dirty="0">
                <a:latin typeface="Georgia" panose="02040502050405020303" pitchFamily="18" charset="0"/>
              </a:rPr>
              <a:t> à l'enseignement </a:t>
            </a:r>
            <a:r>
              <a:rPr lang="fr-BE" sz="1900" dirty="0">
                <a:solidFill>
                  <a:srgbClr val="FF0000"/>
                </a:solidFill>
                <a:latin typeface="Georgia" panose="02040502050405020303" pitchFamily="18" charset="0"/>
              </a:rPr>
              <a:t>est gratuit </a:t>
            </a:r>
            <a:r>
              <a:rPr lang="fr-BE" sz="1900" dirty="0">
                <a:latin typeface="Georgia" panose="02040502050405020303" pitchFamily="18" charset="0"/>
              </a:rPr>
              <a:t>jusqu'à la fin de l'obligation scolaire.</a:t>
            </a:r>
            <a:br>
              <a:rPr lang="fr-BE" sz="1900" dirty="0">
                <a:latin typeface="Georgia" panose="02040502050405020303" pitchFamily="18" charset="0"/>
              </a:rPr>
            </a:br>
            <a:r>
              <a:rPr lang="fr-BE" sz="1900" dirty="0">
                <a:latin typeface="Georgia" panose="02040502050405020303" pitchFamily="18" charset="0"/>
              </a:rPr>
              <a:t>  </a:t>
            </a:r>
            <a:r>
              <a:rPr lang="fr-BE" sz="1900" dirty="0">
                <a:solidFill>
                  <a:srgbClr val="FF0000"/>
                </a:solidFill>
                <a:latin typeface="Georgia" panose="02040502050405020303" pitchFamily="18" charset="0"/>
              </a:rPr>
              <a:t>Tous les élèves </a:t>
            </a:r>
            <a:r>
              <a:rPr lang="fr-BE" sz="1900" dirty="0">
                <a:latin typeface="Georgia" panose="02040502050405020303" pitchFamily="18" charset="0"/>
              </a:rPr>
              <a:t>soumis à l'obligation scolaire </a:t>
            </a:r>
            <a:r>
              <a:rPr lang="fr-BE" sz="1900" dirty="0">
                <a:solidFill>
                  <a:srgbClr val="FF0000"/>
                </a:solidFill>
                <a:latin typeface="Georgia" panose="02040502050405020303" pitchFamily="18" charset="0"/>
              </a:rPr>
              <a:t>ont droit</a:t>
            </a:r>
            <a:r>
              <a:rPr lang="fr-BE" sz="1900" dirty="0">
                <a:latin typeface="Georgia" panose="02040502050405020303" pitchFamily="18" charset="0"/>
              </a:rPr>
              <a:t>, à charge de la communauté, à une éducation morale ou religieuse.</a:t>
            </a:r>
            <a:br>
              <a:rPr lang="fr-BE" sz="1900" dirty="0">
                <a:latin typeface="Georgia" panose="02040502050405020303" pitchFamily="18" charset="0"/>
              </a:rPr>
            </a:br>
            <a:r>
              <a:rPr lang="fr-BE" sz="1900" dirty="0">
                <a:latin typeface="Georgia" panose="02040502050405020303" pitchFamily="18" charset="0"/>
              </a:rPr>
              <a:t> </a:t>
            </a:r>
            <a:r>
              <a:rPr lang="fr-BE" sz="1900" dirty="0" smtClean="0">
                <a:latin typeface="Georgia" panose="02040502050405020303" pitchFamily="18" charset="0"/>
              </a:rPr>
              <a:t> (…)</a:t>
            </a:r>
          </a:p>
          <a:p>
            <a:r>
              <a:rPr lang="fr-BE" sz="1900" dirty="0">
                <a:latin typeface="Georgia" panose="02040502050405020303" pitchFamily="18" charset="0"/>
              </a:rPr>
              <a:t> </a:t>
            </a:r>
            <a:r>
              <a:rPr lang="fr-BE" sz="1900" dirty="0" smtClean="0">
                <a:latin typeface="Georgia" panose="02040502050405020303" pitchFamily="18" charset="0"/>
              </a:rPr>
              <a:t> </a:t>
            </a:r>
            <a:endParaRPr lang="fr-BE" sz="1900" dirty="0">
              <a:latin typeface="Georgia" panose="02040502050405020303" pitchFamily="18" charset="0"/>
            </a:endParaRPr>
          </a:p>
          <a:p>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302798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07941" y="122663"/>
            <a:ext cx="9868831" cy="5170646"/>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Constitution belge </a:t>
            </a:r>
            <a:r>
              <a:rPr lang="fr-BE" sz="2400" b="1" dirty="0">
                <a:latin typeface="Georgia" panose="02040502050405020303" pitchFamily="18" charset="0"/>
              </a:rPr>
              <a:t>/ </a:t>
            </a:r>
            <a:r>
              <a:rPr lang="fr-BE" sz="2400" b="1" dirty="0">
                <a:solidFill>
                  <a:schemeClr val="accent1">
                    <a:lumMod val="75000"/>
                  </a:schemeClr>
                </a:solidFill>
                <a:latin typeface="Georgia" panose="02040502050405020303" pitchFamily="18" charset="0"/>
              </a:rPr>
              <a:t>caractère </a:t>
            </a:r>
            <a:r>
              <a:rPr lang="fr-BE" sz="2400" b="1" dirty="0" smtClean="0">
                <a:solidFill>
                  <a:schemeClr val="accent1">
                    <a:lumMod val="75000"/>
                  </a:schemeClr>
                </a:solidFill>
                <a:latin typeface="Georgia" panose="02040502050405020303" pitchFamily="18" charset="0"/>
              </a:rPr>
              <a:t>négatif-positif</a:t>
            </a:r>
          </a:p>
          <a:p>
            <a:endParaRPr lang="fr-BE" sz="1700" dirty="0">
              <a:solidFill>
                <a:schemeClr val="accent1">
                  <a:lumMod val="75000"/>
                </a:schemeClr>
              </a:solidFill>
              <a:latin typeface="Georgia" panose="02040502050405020303" pitchFamily="18" charset="0"/>
            </a:endParaRPr>
          </a:p>
          <a:p>
            <a:r>
              <a:rPr lang="fr-BE" dirty="0">
                <a:latin typeface="Georgia" panose="02040502050405020303" pitchFamily="18" charset="0"/>
              </a:rPr>
              <a:t> </a:t>
            </a:r>
            <a:r>
              <a:rPr lang="fr-BE" sz="1900" dirty="0" smtClean="0">
                <a:solidFill>
                  <a:schemeClr val="tx2"/>
                </a:solidFill>
                <a:latin typeface="Georgia" panose="02040502050405020303" pitchFamily="18" charset="0"/>
              </a:rPr>
              <a:t>Article 22</a:t>
            </a:r>
            <a:r>
              <a:rPr lang="fr-BE" sz="1900" i="1" dirty="0" smtClean="0">
                <a:solidFill>
                  <a:schemeClr val="tx2"/>
                </a:solidFill>
                <a:latin typeface="Georgia" panose="02040502050405020303" pitchFamily="18" charset="0"/>
              </a:rPr>
              <a:t>bis</a:t>
            </a:r>
            <a:r>
              <a:rPr lang="fr-BE" sz="1900" dirty="0" smtClean="0">
                <a:solidFill>
                  <a:schemeClr val="tx2"/>
                </a:solidFill>
                <a:latin typeface="Georgia" panose="02040502050405020303" pitchFamily="18" charset="0"/>
              </a:rPr>
              <a:t> de la Constitution</a:t>
            </a:r>
          </a:p>
          <a:p>
            <a:endParaRPr lang="fr-BE" sz="1900" dirty="0" smtClean="0">
              <a:solidFill>
                <a:schemeClr val="tx2"/>
              </a:solidFill>
              <a:latin typeface="Georgia" panose="02040502050405020303" pitchFamily="18" charset="0"/>
            </a:endParaRPr>
          </a:p>
          <a:p>
            <a:r>
              <a:rPr lang="fr-BE" dirty="0">
                <a:solidFill>
                  <a:schemeClr val="tx2"/>
                </a:solidFill>
                <a:latin typeface="Georgia" panose="02040502050405020303" pitchFamily="18" charset="0"/>
              </a:rPr>
              <a:t>Chaque enfant a droit au respect de son intégrité morale, physique, psychique et sexuelle.</a:t>
            </a:r>
            <a:br>
              <a:rPr lang="fr-BE" dirty="0">
                <a:solidFill>
                  <a:schemeClr val="tx2"/>
                </a:solidFill>
                <a:latin typeface="Georgia" panose="02040502050405020303" pitchFamily="18" charset="0"/>
              </a:rPr>
            </a:br>
            <a:r>
              <a:rPr lang="fr-BE" dirty="0" smtClean="0">
                <a:solidFill>
                  <a:schemeClr val="tx2"/>
                </a:solidFill>
                <a:latin typeface="Georgia" panose="02040502050405020303" pitchFamily="18" charset="0"/>
              </a:rPr>
              <a:t>Chaque </a:t>
            </a:r>
            <a:r>
              <a:rPr lang="fr-BE" dirty="0">
                <a:solidFill>
                  <a:schemeClr val="tx2"/>
                </a:solidFill>
                <a:latin typeface="Georgia" panose="02040502050405020303" pitchFamily="18" charset="0"/>
              </a:rPr>
              <a:t>enfant a le droit </a:t>
            </a:r>
            <a:r>
              <a:rPr lang="fr-BE" dirty="0">
                <a:latin typeface="Georgia" panose="02040502050405020303" pitchFamily="18" charset="0"/>
              </a:rPr>
              <a:t>de s'exprimer sur toute question qui le concerne; son opinion est prise en considération, eu égard à son âge et à son discernement.</a:t>
            </a:r>
            <a:br>
              <a:rPr lang="fr-BE" dirty="0">
                <a:latin typeface="Georgia" panose="02040502050405020303" pitchFamily="18" charset="0"/>
              </a:rPr>
            </a:br>
            <a:r>
              <a:rPr lang="fr-BE" dirty="0" smtClean="0">
                <a:solidFill>
                  <a:srgbClr val="FF0000"/>
                </a:solidFill>
                <a:latin typeface="Georgia" panose="02040502050405020303" pitchFamily="18" charset="0"/>
              </a:rPr>
              <a:t>Chaque </a:t>
            </a:r>
            <a:r>
              <a:rPr lang="fr-BE" dirty="0">
                <a:solidFill>
                  <a:srgbClr val="FF0000"/>
                </a:solidFill>
                <a:latin typeface="Georgia" panose="02040502050405020303" pitchFamily="18" charset="0"/>
              </a:rPr>
              <a:t>enfant a le droit de bénéficier des mesures et services </a:t>
            </a:r>
            <a:r>
              <a:rPr lang="fr-BE" dirty="0">
                <a:latin typeface="Georgia" panose="02040502050405020303" pitchFamily="18" charset="0"/>
              </a:rPr>
              <a:t>qui concourent à son développement.</a:t>
            </a:r>
            <a:br>
              <a:rPr lang="fr-BE" dirty="0">
                <a:latin typeface="Georgia" panose="02040502050405020303" pitchFamily="18" charset="0"/>
              </a:rPr>
            </a:br>
            <a:r>
              <a:rPr lang="fr-BE" dirty="0" smtClean="0">
                <a:latin typeface="Georgia" panose="02040502050405020303" pitchFamily="18" charset="0"/>
              </a:rPr>
              <a:t>Dans </a:t>
            </a:r>
            <a:r>
              <a:rPr lang="fr-BE" dirty="0">
                <a:latin typeface="Georgia" panose="02040502050405020303" pitchFamily="18" charset="0"/>
              </a:rPr>
              <a:t>toute décision qui le concerne, l'intérêt de l'enfant est pris en considération de manière primordiale.</a:t>
            </a:r>
            <a:br>
              <a:rPr lang="fr-BE" dirty="0">
                <a:latin typeface="Georgia" panose="02040502050405020303" pitchFamily="18" charset="0"/>
              </a:rPr>
            </a:br>
            <a:r>
              <a:rPr lang="fr-BE" dirty="0" smtClean="0">
                <a:solidFill>
                  <a:srgbClr val="FF0000"/>
                </a:solidFill>
                <a:latin typeface="Georgia" panose="02040502050405020303" pitchFamily="18" charset="0"/>
              </a:rPr>
              <a:t>La </a:t>
            </a:r>
            <a:r>
              <a:rPr lang="fr-BE" dirty="0">
                <a:solidFill>
                  <a:srgbClr val="FF0000"/>
                </a:solidFill>
                <a:latin typeface="Georgia" panose="02040502050405020303" pitchFamily="18" charset="0"/>
              </a:rPr>
              <a:t>loi, le décret ou la règle visée à l'article 134 garantissent ces droits </a:t>
            </a:r>
            <a:r>
              <a:rPr lang="fr-BE" dirty="0">
                <a:latin typeface="Georgia" panose="02040502050405020303" pitchFamily="18" charset="0"/>
              </a:rPr>
              <a:t>de l'enfant</a:t>
            </a:r>
            <a:r>
              <a:rPr lang="fr-BE" dirty="0" smtClean="0">
                <a:latin typeface="Georgia" panose="02040502050405020303" pitchFamily="18" charset="0"/>
              </a:rPr>
              <a:t>.</a:t>
            </a:r>
            <a:endParaRPr lang="fr-BE" dirty="0" smtClean="0">
              <a:solidFill>
                <a:schemeClr val="tx2"/>
              </a:solidFill>
              <a:latin typeface="Georgia" panose="02040502050405020303" pitchFamily="18" charset="0"/>
            </a:endParaRPr>
          </a:p>
          <a:p>
            <a:r>
              <a:rPr lang="fr-BE" sz="1900" dirty="0" smtClean="0">
                <a:latin typeface="Georgia" panose="02040502050405020303" pitchFamily="18" charset="0"/>
              </a:rPr>
              <a:t>  </a:t>
            </a:r>
            <a:endParaRPr lang="fr-BE" sz="1900" dirty="0">
              <a:latin typeface="Georgia" panose="02040502050405020303" pitchFamily="18" charset="0"/>
            </a:endParaRPr>
          </a:p>
          <a:p>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7222516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07941" y="122663"/>
            <a:ext cx="9868831" cy="6817251"/>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Constitution belge</a:t>
            </a:r>
            <a:r>
              <a:rPr lang="fr-BE" sz="2400" b="1" dirty="0">
                <a:latin typeface="Georgia" panose="02040502050405020303" pitchFamily="18" charset="0"/>
              </a:rPr>
              <a:t>/ </a:t>
            </a:r>
            <a:r>
              <a:rPr lang="fr-BE" sz="2400" b="1" dirty="0">
                <a:solidFill>
                  <a:schemeClr val="accent1">
                    <a:lumMod val="75000"/>
                  </a:schemeClr>
                </a:solidFill>
                <a:latin typeface="Georgia" panose="02040502050405020303" pitchFamily="18" charset="0"/>
              </a:rPr>
              <a:t>caractère négatif-positif</a:t>
            </a:r>
          </a:p>
          <a:p>
            <a:endParaRPr lang="fr-BE" sz="1700" dirty="0">
              <a:latin typeface="Georgia" panose="02040502050405020303" pitchFamily="18" charset="0"/>
            </a:endParaRPr>
          </a:p>
          <a:p>
            <a:r>
              <a:rPr lang="fr-BE" dirty="0">
                <a:latin typeface="Georgia" panose="02040502050405020303" pitchFamily="18" charset="0"/>
              </a:rPr>
              <a:t> </a:t>
            </a:r>
            <a:r>
              <a:rPr lang="fr-BE" sz="1900" dirty="0" smtClean="0">
                <a:solidFill>
                  <a:schemeClr val="tx2"/>
                </a:solidFill>
                <a:latin typeface="Georgia" panose="02040502050405020303" pitchFamily="18" charset="0"/>
              </a:rPr>
              <a:t>Article 23 de la Constitution</a:t>
            </a:r>
          </a:p>
          <a:p>
            <a:endParaRPr lang="fr-BE" sz="1900" dirty="0" smtClean="0">
              <a:solidFill>
                <a:schemeClr val="tx2"/>
              </a:solidFill>
              <a:latin typeface="Georgia" panose="02040502050405020303" pitchFamily="18" charset="0"/>
            </a:endParaRPr>
          </a:p>
          <a:p>
            <a:r>
              <a:rPr lang="fr-BE" dirty="0" smtClean="0">
                <a:latin typeface="Georgia" panose="02040502050405020303" pitchFamily="18" charset="0"/>
              </a:rPr>
              <a:t>  Chacun </a:t>
            </a:r>
            <a:r>
              <a:rPr lang="fr-BE" dirty="0">
                <a:latin typeface="Georgia" panose="02040502050405020303" pitchFamily="18" charset="0"/>
              </a:rPr>
              <a:t>a le droit de mener une vie conforme à la dignité humaine.</a:t>
            </a:r>
            <a:br>
              <a:rPr lang="fr-BE" dirty="0">
                <a:latin typeface="Georgia" panose="02040502050405020303" pitchFamily="18" charset="0"/>
              </a:rPr>
            </a:br>
            <a:r>
              <a:rPr lang="fr-BE" dirty="0">
                <a:latin typeface="Georgia" panose="02040502050405020303" pitchFamily="18" charset="0"/>
              </a:rPr>
              <a:t>  A cette fin, la </a:t>
            </a:r>
            <a:r>
              <a:rPr lang="fr-BE" dirty="0">
                <a:solidFill>
                  <a:srgbClr val="FF0000"/>
                </a:solidFill>
                <a:latin typeface="Georgia" panose="02040502050405020303" pitchFamily="18" charset="0"/>
              </a:rPr>
              <a:t>loi, le décret ou la règle visée à l'article 134 garantissent</a:t>
            </a:r>
            <a:r>
              <a:rPr lang="fr-BE" dirty="0">
                <a:latin typeface="Georgia" panose="02040502050405020303" pitchFamily="18" charset="0"/>
              </a:rPr>
              <a:t>, en tenant compte des obligations correspondantes, </a:t>
            </a:r>
            <a:r>
              <a:rPr lang="fr-BE" dirty="0">
                <a:solidFill>
                  <a:srgbClr val="FF0000"/>
                </a:solidFill>
                <a:latin typeface="Georgia" panose="02040502050405020303" pitchFamily="18" charset="0"/>
              </a:rPr>
              <a:t>les droits économiques, sociaux et culturels</a:t>
            </a:r>
            <a:r>
              <a:rPr lang="fr-BE" dirty="0">
                <a:latin typeface="Georgia" panose="02040502050405020303" pitchFamily="18" charset="0"/>
              </a:rPr>
              <a:t>, et déterminent les conditions de leur exercice.</a:t>
            </a:r>
            <a:br>
              <a:rPr lang="fr-BE" dirty="0">
                <a:latin typeface="Georgia" panose="02040502050405020303" pitchFamily="18" charset="0"/>
              </a:rPr>
            </a:br>
            <a:r>
              <a:rPr lang="fr-BE" dirty="0">
                <a:latin typeface="Georgia" panose="02040502050405020303" pitchFamily="18" charset="0"/>
              </a:rPr>
              <a:t>  </a:t>
            </a:r>
            <a:r>
              <a:rPr lang="fr-BE" dirty="0">
                <a:solidFill>
                  <a:srgbClr val="FF0000"/>
                </a:solidFill>
                <a:latin typeface="Georgia" panose="02040502050405020303" pitchFamily="18" charset="0"/>
              </a:rPr>
              <a:t>Ces droits comprennent </a:t>
            </a:r>
            <a:r>
              <a:rPr lang="fr-BE" dirty="0">
                <a:latin typeface="Georgia" panose="02040502050405020303" pitchFamily="18" charset="0"/>
              </a:rPr>
              <a:t>notamment :</a:t>
            </a:r>
            <a:br>
              <a:rPr lang="fr-BE" dirty="0">
                <a:latin typeface="Georgia" panose="02040502050405020303" pitchFamily="18" charset="0"/>
              </a:rPr>
            </a:br>
            <a:r>
              <a:rPr lang="fr-BE" dirty="0">
                <a:latin typeface="Georgia" panose="02040502050405020303" pitchFamily="18" charset="0"/>
              </a:rPr>
              <a:t>  1° le </a:t>
            </a:r>
            <a:r>
              <a:rPr lang="fr-BE" dirty="0">
                <a:solidFill>
                  <a:srgbClr val="FF0000"/>
                </a:solidFill>
                <a:latin typeface="Georgia" panose="02040502050405020303" pitchFamily="18" charset="0"/>
              </a:rPr>
              <a:t>droit au </a:t>
            </a:r>
            <a:r>
              <a:rPr lang="fr-BE" dirty="0">
                <a:latin typeface="Georgia" panose="02040502050405020303" pitchFamily="18" charset="0"/>
              </a:rPr>
              <a:t>travail et au libre choix d'une activité professionnelle dans le cadre d'une politique générale de l'emploi, visant entre autres à assurer un niveau d'emploi aussi stable et élevé que possible, le droit à des conditions de travail et à une rémunération équitables, ainsi que le droit d'information, de consultation et de négociation collective;</a:t>
            </a:r>
            <a:br>
              <a:rPr lang="fr-BE" dirty="0">
                <a:latin typeface="Georgia" panose="02040502050405020303" pitchFamily="18" charset="0"/>
              </a:rPr>
            </a:br>
            <a:r>
              <a:rPr lang="fr-BE" dirty="0">
                <a:latin typeface="Georgia" panose="02040502050405020303" pitchFamily="18" charset="0"/>
              </a:rPr>
              <a:t>  2° le </a:t>
            </a:r>
            <a:r>
              <a:rPr lang="fr-BE" dirty="0">
                <a:solidFill>
                  <a:srgbClr val="FF0000"/>
                </a:solidFill>
                <a:latin typeface="Georgia" panose="02040502050405020303" pitchFamily="18" charset="0"/>
              </a:rPr>
              <a:t>droit à </a:t>
            </a:r>
            <a:r>
              <a:rPr lang="fr-BE" dirty="0">
                <a:latin typeface="Georgia" panose="02040502050405020303" pitchFamily="18" charset="0"/>
              </a:rPr>
              <a:t>la sécurité sociale, à la protection de la santé et à l'aide sociale, médicale et juridique;</a:t>
            </a:r>
            <a:br>
              <a:rPr lang="fr-BE" dirty="0">
                <a:latin typeface="Georgia" panose="02040502050405020303" pitchFamily="18" charset="0"/>
              </a:rPr>
            </a:br>
            <a:r>
              <a:rPr lang="fr-BE" dirty="0">
                <a:latin typeface="Georgia" panose="02040502050405020303" pitchFamily="18" charset="0"/>
              </a:rPr>
              <a:t>  3° le </a:t>
            </a:r>
            <a:r>
              <a:rPr lang="fr-BE" dirty="0">
                <a:solidFill>
                  <a:srgbClr val="FF0000"/>
                </a:solidFill>
                <a:latin typeface="Georgia" panose="02040502050405020303" pitchFamily="18" charset="0"/>
              </a:rPr>
              <a:t>droit à </a:t>
            </a:r>
            <a:r>
              <a:rPr lang="fr-BE" dirty="0">
                <a:latin typeface="Georgia" panose="02040502050405020303" pitchFamily="18" charset="0"/>
              </a:rPr>
              <a:t>un logement décent;</a:t>
            </a:r>
            <a:br>
              <a:rPr lang="fr-BE" dirty="0">
                <a:latin typeface="Georgia" panose="02040502050405020303" pitchFamily="18" charset="0"/>
              </a:rPr>
            </a:br>
            <a:r>
              <a:rPr lang="fr-BE" dirty="0">
                <a:latin typeface="Georgia" panose="02040502050405020303" pitchFamily="18" charset="0"/>
              </a:rPr>
              <a:t>  4° le </a:t>
            </a:r>
            <a:r>
              <a:rPr lang="fr-BE" dirty="0">
                <a:solidFill>
                  <a:srgbClr val="FF0000"/>
                </a:solidFill>
                <a:latin typeface="Georgia" panose="02040502050405020303" pitchFamily="18" charset="0"/>
              </a:rPr>
              <a:t>droit à </a:t>
            </a:r>
            <a:r>
              <a:rPr lang="fr-BE" dirty="0">
                <a:latin typeface="Georgia" panose="02040502050405020303" pitchFamily="18" charset="0"/>
              </a:rPr>
              <a:t>la protection d'un environnement sain;</a:t>
            </a:r>
            <a:br>
              <a:rPr lang="fr-BE" dirty="0">
                <a:latin typeface="Georgia" panose="02040502050405020303" pitchFamily="18" charset="0"/>
              </a:rPr>
            </a:br>
            <a:r>
              <a:rPr lang="fr-BE" dirty="0">
                <a:latin typeface="Georgia" panose="02040502050405020303" pitchFamily="18" charset="0"/>
              </a:rPr>
              <a:t>  5° le </a:t>
            </a:r>
            <a:r>
              <a:rPr lang="fr-BE" dirty="0">
                <a:solidFill>
                  <a:srgbClr val="FF0000"/>
                </a:solidFill>
                <a:latin typeface="Georgia" panose="02040502050405020303" pitchFamily="18" charset="0"/>
              </a:rPr>
              <a:t>droit à </a:t>
            </a:r>
            <a:r>
              <a:rPr lang="fr-BE" dirty="0">
                <a:latin typeface="Georgia" panose="02040502050405020303" pitchFamily="18" charset="0"/>
              </a:rPr>
              <a:t>l'épanouissement culturel et social;</a:t>
            </a:r>
            <a:br>
              <a:rPr lang="fr-BE" dirty="0">
                <a:latin typeface="Georgia" panose="02040502050405020303" pitchFamily="18" charset="0"/>
              </a:rPr>
            </a:br>
            <a:r>
              <a:rPr lang="fr-BE" dirty="0">
                <a:latin typeface="Georgia" panose="02040502050405020303" pitchFamily="18" charset="0"/>
              </a:rPr>
              <a:t>  </a:t>
            </a:r>
            <a:r>
              <a:rPr lang="fr-BE" dirty="0" smtClean="0">
                <a:latin typeface="Georgia" panose="02040502050405020303" pitchFamily="18" charset="0"/>
              </a:rPr>
              <a:t>6</a:t>
            </a:r>
            <a:r>
              <a:rPr lang="fr-BE" dirty="0">
                <a:latin typeface="Georgia" panose="02040502050405020303" pitchFamily="18" charset="0"/>
              </a:rPr>
              <a:t>° le </a:t>
            </a:r>
            <a:r>
              <a:rPr lang="fr-BE" dirty="0">
                <a:solidFill>
                  <a:srgbClr val="FF0000"/>
                </a:solidFill>
                <a:latin typeface="Georgia" panose="02040502050405020303" pitchFamily="18" charset="0"/>
              </a:rPr>
              <a:t>droit aux </a:t>
            </a:r>
            <a:r>
              <a:rPr lang="fr-BE" dirty="0">
                <a:latin typeface="Georgia" panose="02040502050405020303" pitchFamily="18" charset="0"/>
              </a:rPr>
              <a:t>prestations familiales</a:t>
            </a:r>
            <a:r>
              <a:rPr lang="fr-BE" dirty="0" smtClean="0">
                <a:latin typeface="Georgia" panose="02040502050405020303" pitchFamily="18" charset="0"/>
              </a:rPr>
              <a:t>.</a:t>
            </a:r>
            <a:endParaRPr lang="fr-BE" sz="1900" dirty="0">
              <a:latin typeface="Georgia" panose="02040502050405020303" pitchFamily="18" charset="0"/>
            </a:endParaRPr>
          </a:p>
          <a:p>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4035378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07941" y="122663"/>
            <a:ext cx="9868831" cy="7402026"/>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Constitution belge / </a:t>
            </a:r>
            <a:r>
              <a:rPr lang="fr-BE" sz="2400" b="1" dirty="0" smtClean="0">
                <a:solidFill>
                  <a:schemeClr val="accent1">
                    <a:lumMod val="75000"/>
                  </a:schemeClr>
                </a:solidFill>
                <a:latin typeface="Georgia" panose="02040502050405020303" pitchFamily="18" charset="0"/>
              </a:rPr>
              <a:t>caractère répressif</a:t>
            </a:r>
          </a:p>
          <a:p>
            <a:endParaRPr lang="fr-BE" sz="1700" dirty="0">
              <a:latin typeface="Georgia" panose="02040502050405020303" pitchFamily="18" charset="0"/>
            </a:endParaRPr>
          </a:p>
          <a:p>
            <a:r>
              <a:rPr lang="fr-BE" sz="2000" b="1" dirty="0">
                <a:latin typeface="Georgia" panose="02040502050405020303" pitchFamily="18" charset="0"/>
              </a:rPr>
              <a:t>Art. 19</a:t>
            </a:r>
            <a:r>
              <a:rPr lang="fr-BE" sz="2000" dirty="0">
                <a:latin typeface="Georgia" panose="02040502050405020303" pitchFamily="18" charset="0"/>
              </a:rPr>
              <a:t> : « la liberté des cultes, celle de leur exercice public, ainsi que la liberté de manifester ses opinions en toute matière, sont garanties, </a:t>
            </a:r>
            <a:r>
              <a:rPr lang="fr-BE" sz="2000" u="sng" dirty="0">
                <a:solidFill>
                  <a:srgbClr val="00B050"/>
                </a:solidFill>
                <a:latin typeface="Georgia" panose="02040502050405020303" pitchFamily="18" charset="0"/>
              </a:rPr>
              <a:t>sauf la répression</a:t>
            </a:r>
            <a:r>
              <a:rPr lang="fr-BE" sz="2000" dirty="0">
                <a:solidFill>
                  <a:srgbClr val="00B050"/>
                </a:solidFill>
                <a:latin typeface="Georgia" panose="02040502050405020303" pitchFamily="18" charset="0"/>
              </a:rPr>
              <a:t> </a:t>
            </a:r>
            <a:r>
              <a:rPr lang="fr-BE" sz="2000" dirty="0">
                <a:latin typeface="Georgia" panose="02040502050405020303" pitchFamily="18" charset="0"/>
              </a:rPr>
              <a:t>des délits commis à l’occasion de l’usage de ces libertés ».</a:t>
            </a:r>
          </a:p>
          <a:p>
            <a:r>
              <a:rPr lang="fr-BE" sz="600" dirty="0">
                <a:latin typeface="Georgia" panose="02040502050405020303" pitchFamily="18" charset="0"/>
              </a:rPr>
              <a:t> </a:t>
            </a:r>
          </a:p>
          <a:p>
            <a:r>
              <a:rPr lang="fr-BE" sz="2000" b="1" dirty="0">
                <a:latin typeface="Georgia" panose="02040502050405020303" pitchFamily="18" charset="0"/>
              </a:rPr>
              <a:t>Art. 24, § 1</a:t>
            </a:r>
            <a:r>
              <a:rPr lang="fr-BE" sz="2000" b="1" baseline="30000" dirty="0">
                <a:latin typeface="Georgia" panose="02040502050405020303" pitchFamily="18" charset="0"/>
              </a:rPr>
              <a:t>er</a:t>
            </a:r>
            <a:r>
              <a:rPr lang="fr-BE" sz="2000" b="1" dirty="0">
                <a:latin typeface="Georgia" panose="02040502050405020303" pitchFamily="18" charset="0"/>
              </a:rPr>
              <a:t> </a:t>
            </a:r>
            <a:r>
              <a:rPr lang="fr-BE" sz="2000" dirty="0" smtClean="0">
                <a:latin typeface="Georgia" panose="02040502050405020303" pitchFamily="18" charset="0"/>
              </a:rPr>
              <a:t>: </a:t>
            </a:r>
            <a:r>
              <a:rPr lang="fr-BE" sz="2000" dirty="0">
                <a:latin typeface="Georgia" panose="02040502050405020303" pitchFamily="18" charset="0"/>
              </a:rPr>
              <a:t>« L’enseignement est libre ; </a:t>
            </a:r>
            <a:r>
              <a:rPr lang="fr-BE" sz="2000" u="sng" dirty="0">
                <a:solidFill>
                  <a:srgbClr val="00B050"/>
                </a:solidFill>
                <a:latin typeface="Georgia" panose="02040502050405020303" pitchFamily="18" charset="0"/>
              </a:rPr>
              <a:t>toute mesure préventive est interdite</a:t>
            </a:r>
            <a:r>
              <a:rPr lang="fr-BE" sz="2000" dirty="0">
                <a:latin typeface="Georgia" panose="02040502050405020303" pitchFamily="18" charset="0"/>
              </a:rPr>
              <a:t> ; la </a:t>
            </a:r>
            <a:r>
              <a:rPr lang="fr-BE" sz="2000" u="sng" dirty="0">
                <a:solidFill>
                  <a:srgbClr val="00B050"/>
                </a:solidFill>
                <a:latin typeface="Georgia" panose="02040502050405020303" pitchFamily="18" charset="0"/>
              </a:rPr>
              <a:t>répression</a:t>
            </a:r>
            <a:r>
              <a:rPr lang="fr-BE" sz="2000" dirty="0">
                <a:latin typeface="Georgia" panose="02040502050405020303" pitchFamily="18" charset="0"/>
              </a:rPr>
              <a:t> des délits n’est réglée que par la loi ou le décret ».</a:t>
            </a:r>
          </a:p>
          <a:p>
            <a:r>
              <a:rPr lang="fr-BE" sz="600" dirty="0">
                <a:latin typeface="Georgia" panose="02040502050405020303" pitchFamily="18" charset="0"/>
              </a:rPr>
              <a:t> </a:t>
            </a:r>
          </a:p>
          <a:p>
            <a:r>
              <a:rPr lang="fr-BE" sz="2000" b="1" dirty="0">
                <a:latin typeface="Georgia" panose="02040502050405020303" pitchFamily="18" charset="0"/>
              </a:rPr>
              <a:t>Art. 25, al. 1</a:t>
            </a:r>
            <a:r>
              <a:rPr lang="fr-BE" sz="2000" b="1" baseline="30000" dirty="0">
                <a:latin typeface="Georgia" panose="02040502050405020303" pitchFamily="18" charset="0"/>
              </a:rPr>
              <a:t>er</a:t>
            </a:r>
            <a:r>
              <a:rPr lang="fr-BE" sz="2000" dirty="0">
                <a:latin typeface="Georgia" panose="02040502050405020303" pitchFamily="18" charset="0"/>
              </a:rPr>
              <a:t> : « La presse est libre ; la </a:t>
            </a:r>
            <a:r>
              <a:rPr lang="fr-BE" sz="2000" u="sng" dirty="0">
                <a:solidFill>
                  <a:srgbClr val="00B050"/>
                </a:solidFill>
                <a:latin typeface="Georgia" panose="02040502050405020303" pitchFamily="18" charset="0"/>
              </a:rPr>
              <a:t>censure</a:t>
            </a:r>
            <a:r>
              <a:rPr lang="fr-BE" sz="2000" dirty="0">
                <a:latin typeface="Georgia" panose="02040502050405020303" pitchFamily="18" charset="0"/>
              </a:rPr>
              <a:t> ne pourra jamais être rétablie ; il ne peut être exigé de </a:t>
            </a:r>
            <a:r>
              <a:rPr lang="fr-BE" sz="2000" u="sng" dirty="0">
                <a:solidFill>
                  <a:srgbClr val="00B050"/>
                </a:solidFill>
                <a:latin typeface="Georgia" panose="02040502050405020303" pitchFamily="18" charset="0"/>
              </a:rPr>
              <a:t>cautionnement</a:t>
            </a:r>
            <a:r>
              <a:rPr lang="fr-BE" sz="2000" dirty="0">
                <a:latin typeface="Georgia" panose="02040502050405020303" pitchFamily="18" charset="0"/>
              </a:rPr>
              <a:t> des écrivains, éditeurs et imprimeurs ».</a:t>
            </a:r>
          </a:p>
          <a:p>
            <a:r>
              <a:rPr lang="fr-BE" sz="600" dirty="0">
                <a:latin typeface="Georgia" panose="02040502050405020303" pitchFamily="18" charset="0"/>
              </a:rPr>
              <a:t> </a:t>
            </a:r>
          </a:p>
          <a:p>
            <a:r>
              <a:rPr lang="fr-BE" sz="2000" b="1" dirty="0">
                <a:latin typeface="Georgia" panose="02040502050405020303" pitchFamily="18" charset="0"/>
              </a:rPr>
              <a:t>Art. 26, al. 1</a:t>
            </a:r>
            <a:r>
              <a:rPr lang="fr-BE" sz="2000" b="1" baseline="30000" dirty="0">
                <a:latin typeface="Georgia" panose="02040502050405020303" pitchFamily="18" charset="0"/>
              </a:rPr>
              <a:t>er</a:t>
            </a:r>
            <a:r>
              <a:rPr lang="fr-BE" sz="2000" dirty="0">
                <a:latin typeface="Georgia" panose="02040502050405020303" pitchFamily="18" charset="0"/>
              </a:rPr>
              <a:t> : « Les Belges ont le droit de s’assembler paisiblement et sans armes, en se conformant aux lois qui peuvent régler l’exercice de ce droit, </a:t>
            </a:r>
            <a:r>
              <a:rPr lang="fr-BE" sz="2000" u="sng" dirty="0">
                <a:solidFill>
                  <a:srgbClr val="00B050"/>
                </a:solidFill>
                <a:latin typeface="Georgia" panose="02040502050405020303" pitchFamily="18" charset="0"/>
              </a:rPr>
              <a:t>sans néanmoins le soumettre à une autorisation préalable</a:t>
            </a:r>
            <a:r>
              <a:rPr lang="fr-BE" sz="2000" dirty="0">
                <a:latin typeface="Georgia" panose="02040502050405020303" pitchFamily="18" charset="0"/>
              </a:rPr>
              <a:t> »</a:t>
            </a:r>
          </a:p>
          <a:p>
            <a:r>
              <a:rPr lang="fr-BE" sz="600" dirty="0">
                <a:latin typeface="Georgia" panose="02040502050405020303" pitchFamily="18" charset="0"/>
              </a:rPr>
              <a:t> </a:t>
            </a:r>
          </a:p>
          <a:p>
            <a:r>
              <a:rPr lang="fr-BE" sz="2000" b="1" dirty="0">
                <a:latin typeface="Georgia" panose="02040502050405020303" pitchFamily="18" charset="0"/>
              </a:rPr>
              <a:t>Art. 27 </a:t>
            </a:r>
            <a:r>
              <a:rPr lang="fr-BE" sz="2000" dirty="0">
                <a:latin typeface="Georgia" panose="02040502050405020303" pitchFamily="18" charset="0"/>
              </a:rPr>
              <a:t>: « Les Belges ont le droit de s’associer ; ce droit ne peut être soumis à </a:t>
            </a:r>
            <a:r>
              <a:rPr lang="fr-BE" sz="2000" u="sng" dirty="0">
                <a:solidFill>
                  <a:srgbClr val="00B050"/>
                </a:solidFill>
                <a:latin typeface="Georgia" panose="02040502050405020303" pitchFamily="18" charset="0"/>
              </a:rPr>
              <a:t>aucune mesure préventive</a:t>
            </a:r>
            <a:r>
              <a:rPr lang="fr-BE" sz="2000" dirty="0">
                <a:latin typeface="Georgia" panose="02040502050405020303" pitchFamily="18" charset="0"/>
              </a:rPr>
              <a:t> ».</a:t>
            </a:r>
          </a:p>
          <a:p>
            <a:r>
              <a:rPr lang="fr-BE" dirty="0">
                <a:latin typeface="Georgia" panose="02040502050405020303" pitchFamily="18" charset="0"/>
              </a:rPr>
              <a:t> </a:t>
            </a:r>
          </a:p>
          <a:p>
            <a:r>
              <a:rPr lang="fr-BE" sz="2000" i="1" dirty="0" smtClean="0">
                <a:latin typeface="Georgia" panose="02040502050405020303" pitchFamily="18" charset="0"/>
              </a:rPr>
              <a:t>Contre-exemple:</a:t>
            </a:r>
            <a:endParaRPr lang="fr-BE" sz="2000" i="1" dirty="0">
              <a:latin typeface="Georgia" panose="02040502050405020303" pitchFamily="18" charset="0"/>
            </a:endParaRPr>
          </a:p>
          <a:p>
            <a:r>
              <a:rPr lang="fr-BE" sz="600" dirty="0">
                <a:latin typeface="Georgia" panose="02040502050405020303" pitchFamily="18" charset="0"/>
              </a:rPr>
              <a:t> </a:t>
            </a:r>
          </a:p>
          <a:p>
            <a:r>
              <a:rPr lang="fr-BE" sz="2000" b="1" dirty="0">
                <a:latin typeface="Georgia" panose="02040502050405020303" pitchFamily="18" charset="0"/>
              </a:rPr>
              <a:t>Art. 26, al. 2</a:t>
            </a:r>
            <a:r>
              <a:rPr lang="fr-BE" sz="2000" dirty="0">
                <a:latin typeface="Georgia" panose="02040502050405020303" pitchFamily="18" charset="0"/>
              </a:rPr>
              <a:t> : « Cette disposition </a:t>
            </a:r>
            <a:r>
              <a:rPr lang="fr-BE" sz="2000" dirty="0" smtClean="0">
                <a:latin typeface="Georgia" panose="02040502050405020303" pitchFamily="18" charset="0"/>
              </a:rPr>
              <a:t>ne </a:t>
            </a:r>
            <a:r>
              <a:rPr lang="fr-BE" sz="2000" dirty="0">
                <a:latin typeface="Georgia" panose="02040502050405020303" pitchFamily="18" charset="0"/>
              </a:rPr>
              <a:t>s’applique point aux rassemblements en plein air, qui restent entièrement soumis aux lois de police ».</a:t>
            </a:r>
          </a:p>
          <a:p>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31098786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07941" y="122663"/>
            <a:ext cx="9868831" cy="4862870"/>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Constitution belge / </a:t>
            </a:r>
            <a:r>
              <a:rPr lang="fr-BE" sz="2400" b="1" dirty="0" smtClean="0">
                <a:solidFill>
                  <a:schemeClr val="accent1">
                    <a:lumMod val="75000"/>
                  </a:schemeClr>
                </a:solidFill>
                <a:latin typeface="Georgia" panose="02040502050405020303" pitchFamily="18" charset="0"/>
              </a:rPr>
              <a:t>importance de la loi</a:t>
            </a:r>
          </a:p>
          <a:p>
            <a:endParaRPr lang="fr-BE" dirty="0">
              <a:latin typeface="Georgia" panose="02040502050405020303" pitchFamily="18" charset="0"/>
            </a:endParaRPr>
          </a:p>
          <a:p>
            <a:r>
              <a:rPr lang="fr-BE" sz="2000" b="1" dirty="0">
                <a:latin typeface="Georgia" panose="02040502050405020303" pitchFamily="18" charset="0"/>
              </a:rPr>
              <a:t>Art. 15 : </a:t>
            </a:r>
            <a:r>
              <a:rPr lang="fr-BE" sz="2000" dirty="0">
                <a:latin typeface="Georgia" panose="02040502050405020303" pitchFamily="18" charset="0"/>
              </a:rPr>
              <a:t>« Le domicile est inviolable ; aucune visite domiciliaire ne peut avoir lieu que </a:t>
            </a:r>
            <a:r>
              <a:rPr lang="fr-BE" sz="2000" u="sng" dirty="0">
                <a:solidFill>
                  <a:srgbClr val="7030A0"/>
                </a:solidFill>
                <a:latin typeface="Georgia" panose="02040502050405020303" pitchFamily="18" charset="0"/>
              </a:rPr>
              <a:t>dans les cas prévus par la loi</a:t>
            </a:r>
            <a:r>
              <a:rPr lang="fr-BE" sz="2000" dirty="0">
                <a:latin typeface="Georgia" panose="02040502050405020303" pitchFamily="18" charset="0"/>
              </a:rPr>
              <a:t> et dans la forme qu’elle prescrit </a:t>
            </a:r>
            <a:r>
              <a:rPr lang="fr-BE" sz="2000" dirty="0" smtClean="0">
                <a:latin typeface="Georgia" panose="02040502050405020303" pitchFamily="18" charset="0"/>
              </a:rPr>
              <a:t>».</a:t>
            </a:r>
            <a:endParaRPr lang="fr-BE" sz="2000" dirty="0">
              <a:latin typeface="Georgia" panose="02040502050405020303" pitchFamily="18" charset="0"/>
            </a:endParaRPr>
          </a:p>
          <a:p>
            <a:r>
              <a:rPr lang="fr-BE" sz="2000" dirty="0">
                <a:latin typeface="Georgia" panose="02040502050405020303" pitchFamily="18" charset="0"/>
              </a:rPr>
              <a:t> </a:t>
            </a:r>
          </a:p>
          <a:p>
            <a:r>
              <a:rPr lang="fr-BE" sz="2000" b="1" dirty="0">
                <a:latin typeface="Georgia" panose="02040502050405020303" pitchFamily="18" charset="0"/>
              </a:rPr>
              <a:t>Art. 22, al. 1</a:t>
            </a:r>
            <a:r>
              <a:rPr lang="fr-BE" sz="2000" b="1" baseline="30000" dirty="0">
                <a:latin typeface="Georgia" panose="02040502050405020303" pitchFamily="18" charset="0"/>
              </a:rPr>
              <a:t>er</a:t>
            </a:r>
            <a:r>
              <a:rPr lang="fr-BE" sz="2000" b="1" dirty="0">
                <a:latin typeface="Georgia" panose="02040502050405020303" pitchFamily="18" charset="0"/>
              </a:rPr>
              <a:t> : </a:t>
            </a:r>
            <a:r>
              <a:rPr lang="fr-BE" sz="2000" dirty="0">
                <a:latin typeface="Georgia" panose="02040502050405020303" pitchFamily="18" charset="0"/>
              </a:rPr>
              <a:t>« Chacun a droit au respect de sa vie privée et familiale, sauf dans les cas et conditions </a:t>
            </a:r>
            <a:r>
              <a:rPr lang="fr-BE" sz="2000" u="sng" dirty="0">
                <a:solidFill>
                  <a:srgbClr val="7030A0"/>
                </a:solidFill>
                <a:latin typeface="Georgia" panose="02040502050405020303" pitchFamily="18" charset="0"/>
              </a:rPr>
              <a:t>fixés par la loi</a:t>
            </a:r>
            <a:r>
              <a:rPr lang="fr-BE" sz="2000" dirty="0">
                <a:latin typeface="Georgia" panose="02040502050405020303" pitchFamily="18" charset="0"/>
              </a:rPr>
              <a:t> ».</a:t>
            </a:r>
          </a:p>
          <a:p>
            <a:r>
              <a:rPr lang="fr-BE" sz="2000" dirty="0">
                <a:latin typeface="Georgia" panose="02040502050405020303" pitchFamily="18" charset="0"/>
              </a:rPr>
              <a:t> </a:t>
            </a:r>
          </a:p>
          <a:p>
            <a:r>
              <a:rPr lang="fr-BE" sz="2000" b="1" dirty="0">
                <a:latin typeface="Georgia" panose="02040502050405020303" pitchFamily="18" charset="0"/>
              </a:rPr>
              <a:t>Art. 30 : </a:t>
            </a:r>
            <a:r>
              <a:rPr lang="fr-BE" sz="2000" dirty="0">
                <a:latin typeface="Georgia" panose="02040502050405020303" pitchFamily="18" charset="0"/>
              </a:rPr>
              <a:t>« L’emploi des langues usitées en Belgique est facultatif ; il ne peut être réglé </a:t>
            </a:r>
            <a:r>
              <a:rPr lang="fr-BE" sz="2000" u="sng" dirty="0">
                <a:solidFill>
                  <a:srgbClr val="7030A0"/>
                </a:solidFill>
                <a:latin typeface="Georgia" panose="02040502050405020303" pitchFamily="18" charset="0"/>
              </a:rPr>
              <a:t>que par la loi</a:t>
            </a:r>
            <a:r>
              <a:rPr lang="fr-BE" sz="2000" dirty="0">
                <a:latin typeface="Georgia" panose="02040502050405020303" pitchFamily="18" charset="0"/>
              </a:rPr>
              <a:t>, et  seulement pour les actes de l’autorité publique et pour les affaires judiciaires ».</a:t>
            </a:r>
          </a:p>
          <a:p>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31005616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07941" y="122663"/>
            <a:ext cx="9868831" cy="7694414"/>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Constitution belge / </a:t>
            </a:r>
            <a:r>
              <a:rPr lang="fr-BE" sz="2400" b="1" dirty="0" smtClean="0">
                <a:solidFill>
                  <a:schemeClr val="accent1">
                    <a:lumMod val="75000"/>
                  </a:schemeClr>
                </a:solidFill>
                <a:latin typeface="Georgia" panose="02040502050405020303" pitchFamily="18" charset="0"/>
              </a:rPr>
              <a:t>importance de la loi</a:t>
            </a:r>
          </a:p>
          <a:p>
            <a:endParaRPr lang="fr-BE" sz="2200" dirty="0">
              <a:solidFill>
                <a:schemeClr val="accent1">
                  <a:lumMod val="75000"/>
                </a:schemeClr>
              </a:solidFill>
              <a:latin typeface="Georgia" panose="02040502050405020303" pitchFamily="18" charset="0"/>
            </a:endParaRPr>
          </a:p>
          <a:p>
            <a:r>
              <a:rPr lang="fr-BE" sz="2200" dirty="0">
                <a:latin typeface="Georgia" panose="02040502050405020303" pitchFamily="18" charset="0"/>
              </a:rPr>
              <a:t>C.A., arrêt 124/99 du 25 novembre </a:t>
            </a:r>
            <a:r>
              <a:rPr lang="fr-BE" sz="2200" dirty="0" smtClean="0">
                <a:latin typeface="Georgia" panose="02040502050405020303" pitchFamily="18" charset="0"/>
              </a:rPr>
              <a:t>1999 </a:t>
            </a:r>
            <a:r>
              <a:rPr lang="fr-BE" sz="2200" dirty="0" smtClean="0">
                <a:solidFill>
                  <a:srgbClr val="0070C0"/>
                </a:solidFill>
                <a:latin typeface="Georgia" panose="02040502050405020303" pitchFamily="18" charset="0"/>
              </a:rPr>
              <a:t>* 6</a:t>
            </a:r>
          </a:p>
          <a:p>
            <a:endParaRPr lang="fr-BE" sz="600" dirty="0">
              <a:latin typeface="Georgia" panose="02040502050405020303" pitchFamily="18" charset="0"/>
            </a:endParaRPr>
          </a:p>
          <a:p>
            <a:r>
              <a:rPr lang="fr-BE" sz="2200" dirty="0">
                <a:latin typeface="Georgia" panose="02040502050405020303" pitchFamily="18" charset="0"/>
              </a:rPr>
              <a:t>C.A., arrêt 50/2003 du 30 avril </a:t>
            </a:r>
            <a:r>
              <a:rPr lang="fr-BE" sz="2200" dirty="0" smtClean="0">
                <a:latin typeface="Georgia" panose="02040502050405020303" pitchFamily="18" charset="0"/>
              </a:rPr>
              <a:t>2003 </a:t>
            </a:r>
            <a:r>
              <a:rPr lang="fr-BE" sz="2200" dirty="0" smtClean="0">
                <a:solidFill>
                  <a:srgbClr val="0070C0"/>
                </a:solidFill>
                <a:latin typeface="Georgia" panose="02040502050405020303" pitchFamily="18" charset="0"/>
              </a:rPr>
              <a:t>* 7</a:t>
            </a:r>
          </a:p>
          <a:p>
            <a:endParaRPr lang="fr-BE" sz="600" dirty="0">
              <a:latin typeface="Georgia" panose="02040502050405020303" pitchFamily="18" charset="0"/>
            </a:endParaRPr>
          </a:p>
          <a:p>
            <a:r>
              <a:rPr lang="fr-BE" sz="2200" dirty="0" smtClean="0">
                <a:latin typeface="Georgia" panose="02040502050405020303" pitchFamily="18" charset="0"/>
              </a:rPr>
              <a:t>Art. 22, al. 1</a:t>
            </a:r>
            <a:r>
              <a:rPr lang="fr-BE" sz="2200" baseline="30000" dirty="0" smtClean="0">
                <a:latin typeface="Georgia" panose="02040502050405020303" pitchFamily="18" charset="0"/>
              </a:rPr>
              <a:t>er</a:t>
            </a:r>
            <a:r>
              <a:rPr lang="fr-BE" sz="2200" dirty="0" smtClean="0">
                <a:latin typeface="Georgia" panose="02040502050405020303" pitchFamily="18" charset="0"/>
              </a:rPr>
              <a:t>, </a:t>
            </a:r>
            <a:r>
              <a:rPr lang="fr-BE" sz="2200" dirty="0" err="1" smtClean="0">
                <a:latin typeface="Georgia" panose="02040502050405020303" pitchFamily="18" charset="0"/>
              </a:rPr>
              <a:t>Const</a:t>
            </a:r>
            <a:r>
              <a:rPr lang="fr-BE" sz="2200" dirty="0" smtClean="0">
                <a:latin typeface="Georgia" panose="02040502050405020303" pitchFamily="18" charset="0"/>
              </a:rPr>
              <a:t> : « chacun a droit au respect de sa vie privée et familiale, sauf dans les cas et conditions fixés par la loi » (1994)</a:t>
            </a:r>
          </a:p>
          <a:p>
            <a:endParaRPr lang="fr-BE" sz="600" dirty="0">
              <a:latin typeface="Georgia" panose="02040502050405020303" pitchFamily="18" charset="0"/>
            </a:endParaRPr>
          </a:p>
          <a:p>
            <a:pPr algn="just"/>
            <a:r>
              <a:rPr lang="fr-BE" sz="2200" dirty="0">
                <a:latin typeface="Georgia" panose="02040502050405020303" pitchFamily="18" charset="0"/>
              </a:rPr>
              <a:t>« B.8.10. Sans doute découle-t-il de l’article 22, alinéa 1er, de la Constitution que seul le législateur fédéral peut déterminer dans quels cas et à quelles conditions le droit au respect de la vie privée et familiale peut être limité, mais cette compétence ne peut raisonnablement concerner que les restrictions générales à ce droit, applicables dans n’importe quelle matière. En juger autrement signifierait que certaines compétences des communautés et des régions seraient vidées de leur substance. La circonstance qu’une ingérence dans la vie privée et familiale soit la conséquence de la réglementation d’une matière déterminée attribuée au législateur </a:t>
            </a:r>
            <a:r>
              <a:rPr lang="fr-BE" sz="2200" dirty="0" err="1">
                <a:latin typeface="Georgia" panose="02040502050405020303" pitchFamily="18" charset="0"/>
              </a:rPr>
              <a:t>décrétal</a:t>
            </a:r>
            <a:r>
              <a:rPr lang="fr-BE" sz="2200" dirty="0">
                <a:latin typeface="Georgia" panose="02040502050405020303" pitchFamily="18" charset="0"/>
              </a:rPr>
              <a:t> n’affecte pas la compétence de celui-ci ».</a:t>
            </a:r>
          </a:p>
          <a:p>
            <a:pPr algn="just"/>
            <a:r>
              <a:rPr lang="fr-BE" dirty="0"/>
              <a:t> </a:t>
            </a:r>
          </a:p>
          <a:p>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3435381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07941" y="122663"/>
            <a:ext cx="9868831" cy="4524315"/>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Constitution belge / </a:t>
            </a:r>
            <a:r>
              <a:rPr lang="fr-BE" sz="2400" b="1" dirty="0" smtClean="0">
                <a:solidFill>
                  <a:schemeClr val="accent1">
                    <a:lumMod val="75000"/>
                  </a:schemeClr>
                </a:solidFill>
                <a:latin typeface="Georgia" panose="02040502050405020303" pitchFamily="18" charset="0"/>
              </a:rPr>
              <a:t>importance de la loi</a:t>
            </a:r>
          </a:p>
          <a:p>
            <a:endParaRPr lang="fr-BE" sz="2200" dirty="0">
              <a:latin typeface="Georgia" panose="02040502050405020303" pitchFamily="18" charset="0"/>
            </a:endParaRPr>
          </a:p>
          <a:p>
            <a:r>
              <a:rPr lang="fr-BE" sz="2200" b="1" dirty="0">
                <a:latin typeface="Georgia" panose="02040502050405020303" pitchFamily="18" charset="0"/>
              </a:rPr>
              <a:t>Art. 19</a:t>
            </a:r>
            <a:r>
              <a:rPr lang="fr-BE" sz="2200" dirty="0">
                <a:latin typeface="Georgia" panose="02040502050405020303" pitchFamily="18" charset="0"/>
              </a:rPr>
              <a:t> : « la liberté des cultes, celle de leur exercice public, ainsi que la liberté de manifester ses opinions en toute matière, sont garanties, sauf la répression des délits commis à l’occasion de l’usage de ces libertés ».</a:t>
            </a:r>
          </a:p>
          <a:p>
            <a:r>
              <a:rPr lang="fr-BE" sz="2200" dirty="0">
                <a:latin typeface="Georgia" panose="02040502050405020303" pitchFamily="18" charset="0"/>
              </a:rPr>
              <a:t> </a:t>
            </a:r>
          </a:p>
          <a:p>
            <a:r>
              <a:rPr lang="fr-BE" sz="2200" b="1" dirty="0">
                <a:latin typeface="Georgia" panose="02040502050405020303" pitchFamily="18" charset="0"/>
              </a:rPr>
              <a:t>Art. 29</a:t>
            </a:r>
            <a:r>
              <a:rPr lang="fr-BE" sz="2200" dirty="0">
                <a:latin typeface="Georgia" panose="02040502050405020303" pitchFamily="18" charset="0"/>
              </a:rPr>
              <a:t> : « le secret des lettres est inviolable ».</a:t>
            </a:r>
          </a:p>
          <a:p>
            <a:pPr algn="just"/>
            <a:endParaRPr lang="fr-BE" sz="2200" dirty="0" smtClean="0">
              <a:latin typeface="Georgia" panose="02040502050405020303" pitchFamily="18" charset="0"/>
            </a:endParaRPr>
          </a:p>
          <a:p>
            <a:pPr algn="just"/>
            <a:r>
              <a:rPr lang="fr-BE" sz="2200" dirty="0" smtClean="0">
                <a:latin typeface="Georgia" panose="02040502050405020303" pitchFamily="18" charset="0"/>
              </a:rPr>
              <a:t>C.A., </a:t>
            </a:r>
            <a:r>
              <a:rPr lang="fr-BE" sz="2200" dirty="0">
                <a:latin typeface="Georgia" panose="02040502050405020303" pitchFamily="18" charset="0"/>
              </a:rPr>
              <a:t>arrêt 202/2004 du 21 décembre 2004. </a:t>
            </a:r>
          </a:p>
          <a:p>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1382702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0" y="295509"/>
            <a:ext cx="10018713" cy="708102"/>
          </a:xfrm>
        </p:spPr>
        <p:txBody>
          <a:bodyPr/>
          <a:lstStyle/>
          <a:p>
            <a:r>
              <a:rPr lang="fr-BE" dirty="0" smtClean="0">
                <a:latin typeface="Georgia" panose="02040502050405020303" pitchFamily="18" charset="0"/>
              </a:rPr>
              <a:t>Calendrier indicatif et provisoire</a:t>
            </a:r>
            <a:endParaRPr lang="fr-BE" dirty="0">
              <a:latin typeface="Georgia" panose="02040502050405020303" pitchFamily="18" charset="0"/>
            </a:endParaRPr>
          </a:p>
        </p:txBody>
      </p:sp>
      <p:sp>
        <p:nvSpPr>
          <p:cNvPr id="3" name="Espace réservé du contenu 2"/>
          <p:cNvSpPr>
            <a:spLocks noGrp="1"/>
          </p:cNvSpPr>
          <p:nvPr>
            <p:ph idx="1"/>
          </p:nvPr>
        </p:nvSpPr>
        <p:spPr>
          <a:xfrm>
            <a:off x="1484310" y="1115122"/>
            <a:ext cx="10018713" cy="5597911"/>
          </a:xfrm>
        </p:spPr>
        <p:txBody>
          <a:bodyPr/>
          <a:lstStyle/>
          <a:p>
            <a:pPr marL="0" indent="0">
              <a:buNone/>
            </a:pPr>
            <a:endParaRPr lang="fr-BE" dirty="0" smtClean="0">
              <a:latin typeface="Georgia" panose="02040502050405020303" pitchFamily="18"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2835889488"/>
              </p:ext>
            </p:extLst>
          </p:nvPr>
        </p:nvGraphicFramePr>
        <p:xfrm>
          <a:off x="2429666" y="1115122"/>
          <a:ext cx="8127999" cy="5191760"/>
        </p:xfrm>
        <a:graphic>
          <a:graphicData uri="http://schemas.openxmlformats.org/drawingml/2006/table">
            <a:tbl>
              <a:tblPr firstRow="1" bandRow="1">
                <a:tableStyleId>{5C22544A-7EE6-4342-B048-85BDC9FD1C3A}</a:tableStyleId>
              </a:tblPr>
              <a:tblGrid>
                <a:gridCol w="1491785">
                  <a:extLst>
                    <a:ext uri="{9D8B030D-6E8A-4147-A177-3AD203B41FA5}">
                      <a16:colId xmlns:a16="http://schemas.microsoft.com/office/drawing/2014/main" val="1335100714"/>
                    </a:ext>
                  </a:extLst>
                </a:gridCol>
                <a:gridCol w="791737">
                  <a:extLst>
                    <a:ext uri="{9D8B030D-6E8A-4147-A177-3AD203B41FA5}">
                      <a16:colId xmlns:a16="http://schemas.microsoft.com/office/drawing/2014/main" val="2686629133"/>
                    </a:ext>
                  </a:extLst>
                </a:gridCol>
                <a:gridCol w="5844477">
                  <a:extLst>
                    <a:ext uri="{9D8B030D-6E8A-4147-A177-3AD203B41FA5}">
                      <a16:colId xmlns:a16="http://schemas.microsoft.com/office/drawing/2014/main" val="2542255752"/>
                    </a:ext>
                  </a:extLst>
                </a:gridCol>
              </a:tblGrid>
              <a:tr h="370840">
                <a:tc>
                  <a:txBody>
                    <a:bodyPr/>
                    <a:lstStyle/>
                    <a:p>
                      <a:r>
                        <a:rPr lang="fr-BE" dirty="0" smtClean="0"/>
                        <a:t>Date</a:t>
                      </a:r>
                      <a:endParaRPr lang="fr-BE" dirty="0"/>
                    </a:p>
                  </a:txBody>
                  <a:tcPr/>
                </a:tc>
                <a:tc>
                  <a:txBody>
                    <a:bodyPr/>
                    <a:lstStyle/>
                    <a:p>
                      <a:r>
                        <a:rPr lang="fr-BE" dirty="0" smtClean="0"/>
                        <a:t>Cours</a:t>
                      </a:r>
                      <a:endParaRPr lang="fr-BE" dirty="0"/>
                    </a:p>
                  </a:txBody>
                  <a:tcPr/>
                </a:tc>
                <a:tc>
                  <a:txBody>
                    <a:bodyPr/>
                    <a:lstStyle/>
                    <a:p>
                      <a:r>
                        <a:rPr lang="fr-BE" dirty="0" smtClean="0"/>
                        <a:t>Contenu</a:t>
                      </a:r>
                      <a:endParaRPr lang="fr-BE" dirty="0"/>
                    </a:p>
                  </a:txBody>
                  <a:tcPr/>
                </a:tc>
                <a:extLst>
                  <a:ext uri="{0D108BD9-81ED-4DB2-BD59-A6C34878D82A}">
                    <a16:rowId xmlns:a16="http://schemas.microsoft.com/office/drawing/2014/main" val="100191537"/>
                  </a:ext>
                </a:extLst>
              </a:tr>
              <a:tr h="370840">
                <a:tc>
                  <a:txBody>
                    <a:bodyPr/>
                    <a:lstStyle/>
                    <a:p>
                      <a:r>
                        <a:rPr lang="fr-BE" dirty="0" smtClean="0"/>
                        <a:t>19 septembre</a:t>
                      </a:r>
                      <a:endParaRPr lang="fr-BE" dirty="0"/>
                    </a:p>
                  </a:txBody>
                  <a:tcPr/>
                </a:tc>
                <a:tc>
                  <a:txBody>
                    <a:bodyPr/>
                    <a:lstStyle/>
                    <a:p>
                      <a:r>
                        <a:rPr lang="fr-BE" dirty="0" smtClean="0"/>
                        <a:t>1</a:t>
                      </a:r>
                      <a:endParaRPr lang="fr-BE" dirty="0"/>
                    </a:p>
                  </a:txBody>
                  <a:tcPr/>
                </a:tc>
                <a:tc>
                  <a:txBody>
                    <a:bodyPr/>
                    <a:lstStyle/>
                    <a:p>
                      <a:r>
                        <a:rPr lang="fr-BE" dirty="0" smtClean="0"/>
                        <a:t>Introduction générale</a:t>
                      </a:r>
                      <a:endParaRPr lang="fr-BE" dirty="0"/>
                    </a:p>
                  </a:txBody>
                  <a:tcPr/>
                </a:tc>
                <a:extLst>
                  <a:ext uri="{0D108BD9-81ED-4DB2-BD59-A6C34878D82A}">
                    <a16:rowId xmlns:a16="http://schemas.microsoft.com/office/drawing/2014/main" val="2268257191"/>
                  </a:ext>
                </a:extLst>
              </a:tr>
              <a:tr h="370840">
                <a:tc>
                  <a:txBody>
                    <a:bodyPr/>
                    <a:lstStyle/>
                    <a:p>
                      <a:r>
                        <a:rPr lang="fr-BE" dirty="0" smtClean="0"/>
                        <a:t>26 septembre</a:t>
                      </a:r>
                      <a:endParaRPr lang="fr-BE" dirty="0"/>
                    </a:p>
                  </a:txBody>
                  <a:tcPr/>
                </a:tc>
                <a:tc>
                  <a:txBody>
                    <a:bodyPr/>
                    <a:lstStyle/>
                    <a:p>
                      <a:r>
                        <a:rPr lang="fr-BE" dirty="0" smtClean="0"/>
                        <a:t>2</a:t>
                      </a:r>
                      <a:endParaRPr lang="fr-B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dirty="0" smtClean="0"/>
                        <a:t>P</a:t>
                      </a:r>
                      <a:r>
                        <a:rPr lang="fr-BE" baseline="0" dirty="0" smtClean="0"/>
                        <a:t>1 – Sources des droits fondamentaux</a:t>
                      </a:r>
                      <a:endParaRPr lang="fr-BE" dirty="0" smtClean="0"/>
                    </a:p>
                  </a:txBody>
                  <a:tcPr/>
                </a:tc>
                <a:extLst>
                  <a:ext uri="{0D108BD9-81ED-4DB2-BD59-A6C34878D82A}">
                    <a16:rowId xmlns:a16="http://schemas.microsoft.com/office/drawing/2014/main" val="1651809744"/>
                  </a:ext>
                </a:extLst>
              </a:tr>
              <a:tr h="370840">
                <a:tc>
                  <a:txBody>
                    <a:bodyPr/>
                    <a:lstStyle/>
                    <a:p>
                      <a:r>
                        <a:rPr lang="fr-BE" dirty="0" smtClean="0"/>
                        <a:t>3 octobre</a:t>
                      </a:r>
                      <a:endParaRPr lang="fr-BE" dirty="0"/>
                    </a:p>
                  </a:txBody>
                  <a:tcPr/>
                </a:tc>
                <a:tc>
                  <a:txBody>
                    <a:bodyPr/>
                    <a:lstStyle/>
                    <a:p>
                      <a:r>
                        <a:rPr lang="fr-BE" dirty="0" smtClean="0"/>
                        <a:t>3</a:t>
                      </a:r>
                      <a:endParaRPr lang="fr-BE" dirty="0"/>
                    </a:p>
                  </a:txBody>
                  <a:tcPr/>
                </a:tc>
                <a:tc>
                  <a:txBody>
                    <a:bodyPr/>
                    <a:lstStyle/>
                    <a:p>
                      <a:r>
                        <a:rPr lang="fr-BE" dirty="0" smtClean="0"/>
                        <a:t>P1 – Relations </a:t>
                      </a:r>
                      <a:r>
                        <a:rPr lang="fr-BE" dirty="0" err="1" smtClean="0"/>
                        <a:t>dr</a:t>
                      </a:r>
                      <a:r>
                        <a:rPr lang="fr-BE" dirty="0" smtClean="0"/>
                        <a:t>. interne</a:t>
                      </a:r>
                      <a:r>
                        <a:rPr lang="fr-BE" baseline="0" dirty="0" smtClean="0"/>
                        <a:t> et </a:t>
                      </a:r>
                      <a:r>
                        <a:rPr lang="fr-BE" baseline="0" dirty="0" err="1" smtClean="0"/>
                        <a:t>dr</a:t>
                      </a:r>
                      <a:r>
                        <a:rPr lang="fr-BE" baseline="0" dirty="0" smtClean="0"/>
                        <a:t>. international (</a:t>
                      </a:r>
                      <a:r>
                        <a:rPr lang="fr-BE" b="1" baseline="0" dirty="0" smtClean="0"/>
                        <a:t>G. ROSOUX</a:t>
                      </a:r>
                      <a:r>
                        <a:rPr lang="fr-BE" baseline="0" dirty="0" smtClean="0"/>
                        <a:t>)</a:t>
                      </a:r>
                      <a:endParaRPr lang="fr-BE" dirty="0"/>
                    </a:p>
                  </a:txBody>
                  <a:tcPr/>
                </a:tc>
                <a:extLst>
                  <a:ext uri="{0D108BD9-81ED-4DB2-BD59-A6C34878D82A}">
                    <a16:rowId xmlns:a16="http://schemas.microsoft.com/office/drawing/2014/main" val="3593590735"/>
                  </a:ext>
                </a:extLst>
              </a:tr>
              <a:tr h="370840">
                <a:tc>
                  <a:txBody>
                    <a:bodyPr/>
                    <a:lstStyle/>
                    <a:p>
                      <a:r>
                        <a:rPr lang="fr-BE" dirty="0" smtClean="0"/>
                        <a:t>10 octobre </a:t>
                      </a:r>
                      <a:endParaRPr lang="fr-BE" dirty="0"/>
                    </a:p>
                  </a:txBody>
                  <a:tcPr/>
                </a:tc>
                <a:tc>
                  <a:txBody>
                    <a:bodyPr/>
                    <a:lstStyle/>
                    <a:p>
                      <a:r>
                        <a:rPr lang="fr-BE" dirty="0" smtClean="0"/>
                        <a:t>4</a:t>
                      </a:r>
                      <a:endParaRPr lang="fr-BE" dirty="0"/>
                    </a:p>
                  </a:txBody>
                  <a:tcPr/>
                </a:tc>
                <a:tc>
                  <a:txBody>
                    <a:bodyPr/>
                    <a:lstStyle/>
                    <a:p>
                      <a:r>
                        <a:rPr lang="fr-BE" dirty="0" smtClean="0"/>
                        <a:t>P1 – Modes de contrôle du</a:t>
                      </a:r>
                      <a:r>
                        <a:rPr lang="fr-BE" baseline="0" dirty="0" smtClean="0"/>
                        <a:t> respect des droits fondamentaux</a:t>
                      </a:r>
                      <a:endParaRPr lang="fr-BE" dirty="0"/>
                    </a:p>
                  </a:txBody>
                  <a:tcPr/>
                </a:tc>
                <a:extLst>
                  <a:ext uri="{0D108BD9-81ED-4DB2-BD59-A6C34878D82A}">
                    <a16:rowId xmlns:a16="http://schemas.microsoft.com/office/drawing/2014/main" val="3552697356"/>
                  </a:ext>
                </a:extLst>
              </a:tr>
              <a:tr h="370840">
                <a:tc>
                  <a:txBody>
                    <a:bodyPr/>
                    <a:lstStyle/>
                    <a:p>
                      <a:r>
                        <a:rPr lang="fr-BE" dirty="0" smtClean="0"/>
                        <a:t>17 octobre</a:t>
                      </a:r>
                      <a:endParaRPr lang="fr-BE" dirty="0"/>
                    </a:p>
                  </a:txBody>
                  <a:tcPr/>
                </a:tc>
                <a:tc>
                  <a:txBody>
                    <a:bodyPr/>
                    <a:lstStyle/>
                    <a:p>
                      <a:r>
                        <a:rPr lang="fr-BE" dirty="0" smtClean="0"/>
                        <a:t>5</a:t>
                      </a:r>
                      <a:endParaRPr lang="fr-BE" dirty="0"/>
                    </a:p>
                  </a:txBody>
                  <a:tcPr/>
                </a:tc>
                <a:tc>
                  <a:txBody>
                    <a:bodyPr/>
                    <a:lstStyle/>
                    <a:p>
                      <a:r>
                        <a:rPr lang="fr-BE" dirty="0" smtClean="0"/>
                        <a:t>P1 – Sujets des droits fondamentaux</a:t>
                      </a:r>
                      <a:endParaRPr lang="fr-BE" dirty="0"/>
                    </a:p>
                  </a:txBody>
                  <a:tcPr/>
                </a:tc>
                <a:extLst>
                  <a:ext uri="{0D108BD9-81ED-4DB2-BD59-A6C34878D82A}">
                    <a16:rowId xmlns:a16="http://schemas.microsoft.com/office/drawing/2014/main" val="705530953"/>
                  </a:ext>
                </a:extLst>
              </a:tr>
              <a:tr h="370840">
                <a:tc>
                  <a:txBody>
                    <a:bodyPr/>
                    <a:lstStyle/>
                    <a:p>
                      <a:r>
                        <a:rPr lang="fr-BE" dirty="0" smtClean="0"/>
                        <a:t>24 octobre</a:t>
                      </a:r>
                      <a:endParaRPr lang="fr-BE" dirty="0"/>
                    </a:p>
                  </a:txBody>
                  <a:tcPr/>
                </a:tc>
                <a:tc>
                  <a:txBody>
                    <a:bodyPr/>
                    <a:lstStyle/>
                    <a:p>
                      <a:r>
                        <a:rPr lang="fr-BE" dirty="0" smtClean="0"/>
                        <a:t>6</a:t>
                      </a:r>
                      <a:endParaRPr lang="fr-BE" dirty="0"/>
                    </a:p>
                  </a:txBody>
                  <a:tcPr/>
                </a:tc>
                <a:tc>
                  <a:txBody>
                    <a:bodyPr/>
                    <a:lstStyle/>
                    <a:p>
                      <a:r>
                        <a:rPr lang="fr-BE" dirty="0" smtClean="0"/>
                        <a:t>P2 – Droit à la vie (art. 2 CEDH)</a:t>
                      </a:r>
                      <a:endParaRPr lang="fr-BE" dirty="0"/>
                    </a:p>
                  </a:txBody>
                  <a:tcPr/>
                </a:tc>
                <a:extLst>
                  <a:ext uri="{0D108BD9-81ED-4DB2-BD59-A6C34878D82A}">
                    <a16:rowId xmlns:a16="http://schemas.microsoft.com/office/drawing/2014/main" val="2483698031"/>
                  </a:ext>
                </a:extLst>
              </a:tr>
              <a:tr h="370840">
                <a:tc>
                  <a:txBody>
                    <a:bodyPr/>
                    <a:lstStyle/>
                    <a:p>
                      <a:r>
                        <a:rPr lang="fr-BE" dirty="0" smtClean="0"/>
                        <a:t>31</a:t>
                      </a:r>
                      <a:r>
                        <a:rPr lang="fr-BE" baseline="0" dirty="0" smtClean="0"/>
                        <a:t> </a:t>
                      </a:r>
                      <a:r>
                        <a:rPr lang="fr-BE" dirty="0" smtClean="0"/>
                        <a:t>octobre</a:t>
                      </a:r>
                      <a:endParaRPr lang="fr-BE" dirty="0"/>
                    </a:p>
                  </a:txBody>
                  <a:tcPr/>
                </a:tc>
                <a:tc>
                  <a:txBody>
                    <a:bodyPr/>
                    <a:lstStyle/>
                    <a:p>
                      <a:r>
                        <a:rPr lang="fr-BE" dirty="0" smtClean="0"/>
                        <a:t>7</a:t>
                      </a:r>
                      <a:endParaRPr lang="fr-BE" dirty="0"/>
                    </a:p>
                  </a:txBody>
                  <a:tcPr/>
                </a:tc>
                <a:tc>
                  <a:txBody>
                    <a:bodyPr/>
                    <a:lstStyle/>
                    <a:p>
                      <a:r>
                        <a:rPr lang="fr-BE" dirty="0" smtClean="0"/>
                        <a:t>P2</a:t>
                      </a:r>
                      <a:r>
                        <a:rPr lang="fr-BE" baseline="0" dirty="0" smtClean="0"/>
                        <a:t> – Interdiction de la torture </a:t>
                      </a:r>
                      <a:r>
                        <a:rPr lang="fr-BE" i="1" baseline="0" dirty="0" err="1" smtClean="0"/>
                        <a:t>etc</a:t>
                      </a:r>
                      <a:r>
                        <a:rPr lang="fr-BE" i="1" baseline="0" dirty="0" smtClean="0"/>
                        <a:t> </a:t>
                      </a:r>
                      <a:r>
                        <a:rPr lang="fr-BE" i="0" baseline="0" dirty="0" smtClean="0"/>
                        <a:t>(art. 3 CEDH) + Art. 4</a:t>
                      </a:r>
                      <a:endParaRPr lang="fr-BE" dirty="0"/>
                    </a:p>
                  </a:txBody>
                  <a:tcPr/>
                </a:tc>
                <a:extLst>
                  <a:ext uri="{0D108BD9-81ED-4DB2-BD59-A6C34878D82A}">
                    <a16:rowId xmlns:a16="http://schemas.microsoft.com/office/drawing/2014/main" val="1115984172"/>
                  </a:ext>
                </a:extLst>
              </a:tr>
              <a:tr h="370840">
                <a:tc>
                  <a:txBody>
                    <a:bodyPr/>
                    <a:lstStyle/>
                    <a:p>
                      <a:r>
                        <a:rPr lang="fr-BE" dirty="0" smtClean="0"/>
                        <a:t>7 novembre</a:t>
                      </a:r>
                      <a:endParaRPr lang="fr-BE" dirty="0"/>
                    </a:p>
                  </a:txBody>
                  <a:tcPr/>
                </a:tc>
                <a:tc>
                  <a:txBody>
                    <a:bodyPr/>
                    <a:lstStyle/>
                    <a:p>
                      <a:r>
                        <a:rPr lang="fr-BE" dirty="0" smtClean="0"/>
                        <a:t>8</a:t>
                      </a:r>
                      <a:endParaRPr lang="fr-BE" dirty="0"/>
                    </a:p>
                  </a:txBody>
                  <a:tcPr/>
                </a:tc>
                <a:tc>
                  <a:txBody>
                    <a:bodyPr/>
                    <a:lstStyle/>
                    <a:p>
                      <a:r>
                        <a:rPr lang="fr-BE" dirty="0" smtClean="0"/>
                        <a:t>P2 –</a:t>
                      </a:r>
                      <a:r>
                        <a:rPr lang="fr-BE" baseline="0" dirty="0" smtClean="0"/>
                        <a:t> Droit à la justice (art. 5, 6, 7 et 13 CEDH)</a:t>
                      </a:r>
                      <a:endParaRPr lang="fr-BE" dirty="0"/>
                    </a:p>
                  </a:txBody>
                  <a:tcPr/>
                </a:tc>
                <a:extLst>
                  <a:ext uri="{0D108BD9-81ED-4DB2-BD59-A6C34878D82A}">
                    <a16:rowId xmlns:a16="http://schemas.microsoft.com/office/drawing/2014/main" val="2076994035"/>
                  </a:ext>
                </a:extLst>
              </a:tr>
              <a:tr h="370840">
                <a:tc>
                  <a:txBody>
                    <a:bodyPr/>
                    <a:lstStyle/>
                    <a:p>
                      <a:r>
                        <a:rPr lang="fr-BE" dirty="0" smtClean="0"/>
                        <a:t>14 novembre</a:t>
                      </a:r>
                      <a:endParaRPr lang="fr-BE" dirty="0"/>
                    </a:p>
                  </a:txBody>
                  <a:tcPr/>
                </a:tc>
                <a:tc>
                  <a:txBody>
                    <a:bodyPr/>
                    <a:lstStyle/>
                    <a:p>
                      <a:r>
                        <a:rPr lang="fr-BE" dirty="0" smtClean="0"/>
                        <a:t>9</a:t>
                      </a:r>
                      <a:endParaRPr lang="fr-BE" dirty="0"/>
                    </a:p>
                  </a:txBody>
                  <a:tcPr/>
                </a:tc>
                <a:tc>
                  <a:txBody>
                    <a:bodyPr/>
                    <a:lstStyle/>
                    <a:p>
                      <a:r>
                        <a:rPr lang="fr-BE" dirty="0" smtClean="0"/>
                        <a:t>P2 – Droit à la justice (</a:t>
                      </a:r>
                      <a:r>
                        <a:rPr lang="fr-BE" b="1" dirty="0" smtClean="0"/>
                        <a:t>M. NEVE</a:t>
                      </a:r>
                      <a:r>
                        <a:rPr lang="fr-BE" dirty="0" smtClean="0"/>
                        <a:t>)</a:t>
                      </a:r>
                      <a:endParaRPr lang="fr-BE" dirty="0"/>
                    </a:p>
                  </a:txBody>
                  <a:tcPr/>
                </a:tc>
                <a:extLst>
                  <a:ext uri="{0D108BD9-81ED-4DB2-BD59-A6C34878D82A}">
                    <a16:rowId xmlns:a16="http://schemas.microsoft.com/office/drawing/2014/main" val="2415923239"/>
                  </a:ext>
                </a:extLst>
              </a:tr>
              <a:tr h="370840">
                <a:tc>
                  <a:txBody>
                    <a:bodyPr/>
                    <a:lstStyle/>
                    <a:p>
                      <a:r>
                        <a:rPr lang="fr-BE" dirty="0" smtClean="0"/>
                        <a:t>21 novembre </a:t>
                      </a:r>
                      <a:endParaRPr lang="fr-BE" dirty="0"/>
                    </a:p>
                  </a:txBody>
                  <a:tcPr/>
                </a:tc>
                <a:tc>
                  <a:txBody>
                    <a:bodyPr/>
                    <a:lstStyle/>
                    <a:p>
                      <a:r>
                        <a:rPr lang="fr-BE" dirty="0" smtClean="0"/>
                        <a:t>10</a:t>
                      </a:r>
                      <a:endParaRPr lang="fr-B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aseline="0" dirty="0" smtClean="0"/>
                        <a:t>P2 – Protection vie privée et familiale (not. art. 8 CEDH) </a:t>
                      </a:r>
                      <a:endParaRPr lang="fr-BE" dirty="0" smtClean="0"/>
                    </a:p>
                  </a:txBody>
                  <a:tcPr/>
                </a:tc>
                <a:extLst>
                  <a:ext uri="{0D108BD9-81ED-4DB2-BD59-A6C34878D82A}">
                    <a16:rowId xmlns:a16="http://schemas.microsoft.com/office/drawing/2014/main" val="1525750426"/>
                  </a:ext>
                </a:extLst>
              </a:tr>
              <a:tr h="370840">
                <a:tc>
                  <a:txBody>
                    <a:bodyPr/>
                    <a:lstStyle/>
                    <a:p>
                      <a:r>
                        <a:rPr lang="fr-BE" dirty="0" smtClean="0"/>
                        <a:t>28 novembre </a:t>
                      </a:r>
                      <a:endParaRPr lang="fr-BE" dirty="0"/>
                    </a:p>
                  </a:txBody>
                  <a:tcPr/>
                </a:tc>
                <a:tc>
                  <a:txBody>
                    <a:bodyPr/>
                    <a:lstStyle/>
                    <a:p>
                      <a:r>
                        <a:rPr lang="fr-BE" dirty="0" smtClean="0"/>
                        <a:t>11</a:t>
                      </a:r>
                      <a:endParaRPr lang="fr-BE" dirty="0"/>
                    </a:p>
                  </a:txBody>
                  <a:tcPr/>
                </a:tc>
                <a:tc>
                  <a:txBody>
                    <a:bodyPr/>
                    <a:lstStyle/>
                    <a:p>
                      <a:r>
                        <a:rPr lang="fr-BE" dirty="0" smtClean="0"/>
                        <a:t>P2 – Liberté</a:t>
                      </a:r>
                      <a:r>
                        <a:rPr lang="fr-BE" baseline="0" dirty="0" smtClean="0"/>
                        <a:t> d’expression (art. 10 CEDH)</a:t>
                      </a:r>
                      <a:endParaRPr lang="fr-BE" dirty="0"/>
                    </a:p>
                  </a:txBody>
                  <a:tcPr/>
                </a:tc>
                <a:extLst>
                  <a:ext uri="{0D108BD9-81ED-4DB2-BD59-A6C34878D82A}">
                    <a16:rowId xmlns:a16="http://schemas.microsoft.com/office/drawing/2014/main" val="2861767001"/>
                  </a:ext>
                </a:extLst>
              </a:tr>
              <a:tr h="370840">
                <a:tc>
                  <a:txBody>
                    <a:bodyPr/>
                    <a:lstStyle/>
                    <a:p>
                      <a:r>
                        <a:rPr lang="fr-BE" dirty="0" smtClean="0"/>
                        <a:t>5 décembre</a:t>
                      </a:r>
                      <a:r>
                        <a:rPr lang="fr-BE" baseline="0" dirty="0" smtClean="0"/>
                        <a:t> </a:t>
                      </a:r>
                      <a:endParaRPr lang="fr-BE" dirty="0"/>
                    </a:p>
                  </a:txBody>
                  <a:tcPr/>
                </a:tc>
                <a:tc>
                  <a:txBody>
                    <a:bodyPr/>
                    <a:lstStyle/>
                    <a:p>
                      <a:r>
                        <a:rPr lang="fr-BE" dirty="0" smtClean="0"/>
                        <a:t>12</a:t>
                      </a:r>
                      <a:endParaRPr lang="fr-BE" dirty="0"/>
                    </a:p>
                  </a:txBody>
                  <a:tcPr/>
                </a:tc>
                <a:tc>
                  <a:txBody>
                    <a:bodyPr/>
                    <a:lstStyle/>
                    <a:p>
                      <a:r>
                        <a:rPr lang="fr-BE" dirty="0" smtClean="0"/>
                        <a:t>P2</a:t>
                      </a:r>
                      <a:r>
                        <a:rPr lang="fr-BE" baseline="0" dirty="0" smtClean="0"/>
                        <a:t> – Liberté de pensée, de conscience et de religion (art. 9)</a:t>
                      </a:r>
                      <a:endParaRPr lang="fr-BE" dirty="0"/>
                    </a:p>
                  </a:txBody>
                  <a:tcPr/>
                </a:tc>
                <a:extLst>
                  <a:ext uri="{0D108BD9-81ED-4DB2-BD59-A6C34878D82A}">
                    <a16:rowId xmlns:a16="http://schemas.microsoft.com/office/drawing/2014/main" val="2406168496"/>
                  </a:ext>
                </a:extLst>
              </a:tr>
              <a:tr h="370840">
                <a:tc>
                  <a:txBody>
                    <a:bodyPr/>
                    <a:lstStyle/>
                    <a:p>
                      <a:r>
                        <a:rPr lang="fr-BE" dirty="0" smtClean="0"/>
                        <a:t>12 décembre</a:t>
                      </a:r>
                      <a:endParaRPr lang="fr-BE" dirty="0"/>
                    </a:p>
                  </a:txBody>
                  <a:tcPr/>
                </a:tc>
                <a:tc>
                  <a:txBody>
                    <a:bodyPr/>
                    <a:lstStyle/>
                    <a:p>
                      <a:r>
                        <a:rPr lang="fr-BE" dirty="0" smtClean="0"/>
                        <a:t>13</a:t>
                      </a:r>
                      <a:endParaRPr lang="fr-BE" dirty="0"/>
                    </a:p>
                  </a:txBody>
                  <a:tcPr/>
                </a:tc>
                <a:tc>
                  <a:txBody>
                    <a:bodyPr/>
                    <a:lstStyle/>
                    <a:p>
                      <a:r>
                        <a:rPr lang="fr-BE" baseline="0" dirty="0" smtClean="0"/>
                        <a:t>P2 - Liberté et politique (not. art. 11 CEDH et 3 PA)</a:t>
                      </a:r>
                      <a:endParaRPr lang="fr-BE" dirty="0"/>
                    </a:p>
                  </a:txBody>
                  <a:tcPr/>
                </a:tc>
                <a:extLst>
                  <a:ext uri="{0D108BD9-81ED-4DB2-BD59-A6C34878D82A}">
                    <a16:rowId xmlns:a16="http://schemas.microsoft.com/office/drawing/2014/main" val="3096782139"/>
                  </a:ext>
                </a:extLst>
              </a:tr>
            </a:tbl>
          </a:graphicData>
        </a:graphic>
      </p:graphicFrame>
    </p:spTree>
    <p:extLst>
      <p:ext uri="{BB962C8B-B14F-4D97-AF65-F5344CB8AC3E}">
        <p14:creationId xmlns:p14="http://schemas.microsoft.com/office/powerpoint/2010/main" val="38798664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07941" y="122663"/>
            <a:ext cx="9868831" cy="3170099"/>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Constitution belge / </a:t>
            </a:r>
            <a:r>
              <a:rPr lang="fr-BE" sz="2400" b="1" dirty="0" smtClean="0">
                <a:solidFill>
                  <a:schemeClr val="accent1">
                    <a:lumMod val="75000"/>
                  </a:schemeClr>
                </a:solidFill>
                <a:latin typeface="Georgia" panose="02040502050405020303" pitchFamily="18" charset="0"/>
              </a:rPr>
              <a:t>rôle du juge</a:t>
            </a:r>
          </a:p>
          <a:p>
            <a:endParaRPr lang="fr-BE" sz="2200" dirty="0">
              <a:latin typeface="Georgia" panose="02040502050405020303" pitchFamily="18" charset="0"/>
            </a:endParaRPr>
          </a:p>
          <a:p>
            <a:r>
              <a:rPr lang="fr-BE" b="1" dirty="0"/>
              <a:t>  </a:t>
            </a:r>
            <a:r>
              <a:rPr lang="fr-BE" sz="2200" b="1" dirty="0" smtClean="0">
                <a:latin typeface="Georgia" panose="02040502050405020303" pitchFamily="18" charset="0"/>
              </a:rPr>
              <a:t>Article 12, al. 3 </a:t>
            </a:r>
            <a:r>
              <a:rPr lang="fr-BE" sz="2200" dirty="0" smtClean="0">
                <a:latin typeface="Georgia" panose="02040502050405020303" pitchFamily="18" charset="0"/>
              </a:rPr>
              <a:t>: « Hors </a:t>
            </a:r>
            <a:r>
              <a:rPr lang="fr-BE" sz="2200" dirty="0">
                <a:latin typeface="Georgia" panose="02040502050405020303" pitchFamily="18" charset="0"/>
              </a:rPr>
              <a:t>le cas de flagrant délit, nul ne peut être arrêté qu'en vertu de l'ordonnance motivée du juge, qui doit être signifiée au moment de l'arrestation, ou au plus tard dans les vingt-quatre </a:t>
            </a:r>
            <a:r>
              <a:rPr lang="fr-BE" sz="2200" dirty="0" smtClean="0">
                <a:latin typeface="Georgia" panose="02040502050405020303" pitchFamily="18" charset="0"/>
              </a:rPr>
              <a:t>heures ».</a:t>
            </a:r>
            <a:r>
              <a:rPr lang="fr-BE" sz="2400" dirty="0"/>
              <a:t/>
            </a:r>
            <a:br>
              <a:rPr lang="fr-BE" sz="2400" dirty="0"/>
            </a:br>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12299213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07941" y="122663"/>
            <a:ext cx="9868831" cy="2092881"/>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Convention européenne des droits de l’homme</a:t>
            </a:r>
            <a:endParaRPr lang="fr-BE" sz="2200" dirty="0">
              <a:latin typeface="Georgia" panose="02040502050405020303" pitchFamily="18" charset="0"/>
            </a:endParaRPr>
          </a:p>
          <a:p>
            <a:r>
              <a:rPr lang="fr-BE" b="1" dirty="0"/>
              <a:t> </a:t>
            </a:r>
            <a:r>
              <a:rPr lang="fr-BE" sz="2400" dirty="0"/>
              <a:t/>
            </a:r>
            <a:br>
              <a:rPr lang="fr-BE" sz="2400" dirty="0"/>
            </a:br>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302843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07941" y="122663"/>
            <a:ext cx="9868831" cy="2800767"/>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C.E.D.H. / </a:t>
            </a:r>
            <a:r>
              <a:rPr lang="fr-BE" sz="2400" b="1" dirty="0" smtClean="0">
                <a:solidFill>
                  <a:schemeClr val="accent1">
                    <a:lumMod val="75000"/>
                  </a:schemeClr>
                </a:solidFill>
                <a:latin typeface="Georgia" panose="02040502050405020303" pitchFamily="18" charset="0"/>
              </a:rPr>
              <a:t>Protocoles additionnels</a:t>
            </a:r>
            <a:endParaRPr lang="fr-BE" sz="2400" dirty="0" smtClean="0">
              <a:solidFill>
                <a:schemeClr val="accent1">
                  <a:lumMod val="75000"/>
                </a:schemeClr>
              </a:solidFill>
              <a:latin typeface="Georgia" panose="02040502050405020303" pitchFamily="18" charset="0"/>
            </a:endParaRPr>
          </a:p>
          <a:p>
            <a:endParaRPr lang="fr-BE" sz="2400" dirty="0">
              <a:latin typeface="Georgia" panose="02040502050405020303" pitchFamily="18" charset="0"/>
            </a:endParaRPr>
          </a:p>
          <a:p>
            <a:endParaRPr lang="fr-BE" sz="2200" dirty="0">
              <a:latin typeface="Georgia" panose="02040502050405020303" pitchFamily="18" charset="0"/>
            </a:endParaRPr>
          </a:p>
          <a:p>
            <a:r>
              <a:rPr lang="fr-BE" b="1" dirty="0"/>
              <a:t> </a:t>
            </a:r>
            <a:r>
              <a:rPr lang="fr-BE" sz="2400" dirty="0"/>
              <a:t/>
            </a:r>
            <a:br>
              <a:rPr lang="fr-BE" sz="2400" dirty="0"/>
            </a:br>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533437389"/>
              </p:ext>
            </p:extLst>
          </p:nvPr>
        </p:nvGraphicFramePr>
        <p:xfrm>
          <a:off x="2006600" y="2091266"/>
          <a:ext cx="8127999" cy="33223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301061706"/>
                    </a:ext>
                  </a:extLst>
                </a:gridCol>
                <a:gridCol w="2933700">
                  <a:extLst>
                    <a:ext uri="{9D8B030D-6E8A-4147-A177-3AD203B41FA5}">
                      <a16:colId xmlns:a16="http://schemas.microsoft.com/office/drawing/2014/main" val="3715021817"/>
                    </a:ext>
                  </a:extLst>
                </a:gridCol>
                <a:gridCol w="3136899">
                  <a:extLst>
                    <a:ext uri="{9D8B030D-6E8A-4147-A177-3AD203B41FA5}">
                      <a16:colId xmlns:a16="http://schemas.microsoft.com/office/drawing/2014/main" val="880342884"/>
                    </a:ext>
                  </a:extLst>
                </a:gridCol>
              </a:tblGrid>
              <a:tr h="370840">
                <a:tc>
                  <a:txBody>
                    <a:bodyPr/>
                    <a:lstStyle/>
                    <a:p>
                      <a:endParaRPr lang="fr-BE" sz="2200" dirty="0">
                        <a:latin typeface="Georgia" panose="02040502050405020303" pitchFamily="18" charset="0"/>
                      </a:endParaRPr>
                    </a:p>
                  </a:txBody>
                  <a:tcPr/>
                </a:tc>
                <a:tc>
                  <a:txBody>
                    <a:bodyPr/>
                    <a:lstStyle/>
                    <a:p>
                      <a:r>
                        <a:rPr lang="fr-BE" sz="2200" dirty="0" smtClean="0">
                          <a:latin typeface="Georgia" panose="02040502050405020303" pitchFamily="18" charset="0"/>
                        </a:rPr>
                        <a:t>Signature</a:t>
                      </a:r>
                      <a:endParaRPr lang="fr-BE" sz="2200" dirty="0">
                        <a:latin typeface="Georgia" panose="02040502050405020303" pitchFamily="18" charset="0"/>
                      </a:endParaRPr>
                    </a:p>
                  </a:txBody>
                  <a:tcPr/>
                </a:tc>
                <a:tc>
                  <a:txBody>
                    <a:bodyPr/>
                    <a:lstStyle/>
                    <a:p>
                      <a:r>
                        <a:rPr lang="fr-BE" sz="2200" dirty="0" smtClean="0">
                          <a:latin typeface="Georgia" panose="02040502050405020303" pitchFamily="18" charset="0"/>
                        </a:rPr>
                        <a:t>Ratification par la</a:t>
                      </a:r>
                      <a:r>
                        <a:rPr lang="fr-BE" sz="2200" baseline="0" dirty="0" smtClean="0">
                          <a:latin typeface="Georgia" panose="02040502050405020303" pitchFamily="18" charset="0"/>
                        </a:rPr>
                        <a:t> Belgique</a:t>
                      </a:r>
                      <a:endParaRPr lang="fr-BE" sz="2200" dirty="0">
                        <a:latin typeface="Georgia" panose="02040502050405020303" pitchFamily="18" charset="0"/>
                      </a:endParaRPr>
                    </a:p>
                  </a:txBody>
                  <a:tcPr/>
                </a:tc>
                <a:extLst>
                  <a:ext uri="{0D108BD9-81ED-4DB2-BD59-A6C34878D82A}">
                    <a16:rowId xmlns:a16="http://schemas.microsoft.com/office/drawing/2014/main" val="4264169619"/>
                  </a:ext>
                </a:extLst>
              </a:tr>
              <a:tr h="370840">
                <a:tc>
                  <a:txBody>
                    <a:bodyPr/>
                    <a:lstStyle/>
                    <a:p>
                      <a:r>
                        <a:rPr lang="fr-BE" sz="2200" dirty="0" smtClean="0">
                          <a:latin typeface="Georgia" panose="02040502050405020303" pitchFamily="18" charset="0"/>
                        </a:rPr>
                        <a:t>n°</a:t>
                      </a:r>
                      <a:r>
                        <a:rPr lang="fr-BE" sz="2200" baseline="0" dirty="0" smtClean="0">
                          <a:latin typeface="Georgia" panose="02040502050405020303" pitchFamily="18" charset="0"/>
                        </a:rPr>
                        <a:t> 1</a:t>
                      </a:r>
                      <a:endParaRPr lang="fr-BE" sz="2200" dirty="0">
                        <a:latin typeface="Georgia" panose="02040502050405020303" pitchFamily="18" charset="0"/>
                      </a:endParaRPr>
                    </a:p>
                  </a:txBody>
                  <a:tcPr/>
                </a:tc>
                <a:tc>
                  <a:txBody>
                    <a:bodyPr/>
                    <a:lstStyle/>
                    <a:p>
                      <a:r>
                        <a:rPr lang="fr-BE" sz="2200" dirty="0" smtClean="0">
                          <a:latin typeface="Georgia" panose="02040502050405020303" pitchFamily="18" charset="0"/>
                        </a:rPr>
                        <a:t>1952</a:t>
                      </a:r>
                      <a:endParaRPr lang="fr-BE" sz="2200" dirty="0">
                        <a:latin typeface="Georgia" panose="02040502050405020303" pitchFamily="18" charset="0"/>
                      </a:endParaRPr>
                    </a:p>
                  </a:txBody>
                  <a:tcPr/>
                </a:tc>
                <a:tc>
                  <a:txBody>
                    <a:bodyPr/>
                    <a:lstStyle/>
                    <a:p>
                      <a:r>
                        <a:rPr lang="fr-BE" sz="2200" dirty="0" smtClean="0">
                          <a:latin typeface="Georgia" panose="02040502050405020303" pitchFamily="18" charset="0"/>
                        </a:rPr>
                        <a:t>1955</a:t>
                      </a:r>
                      <a:endParaRPr lang="fr-BE" sz="2200" dirty="0">
                        <a:latin typeface="Georgia" panose="02040502050405020303" pitchFamily="18" charset="0"/>
                      </a:endParaRPr>
                    </a:p>
                  </a:txBody>
                  <a:tcPr/>
                </a:tc>
                <a:extLst>
                  <a:ext uri="{0D108BD9-81ED-4DB2-BD59-A6C34878D82A}">
                    <a16:rowId xmlns:a16="http://schemas.microsoft.com/office/drawing/2014/main" val="1721952205"/>
                  </a:ext>
                </a:extLst>
              </a:tr>
              <a:tr h="370840">
                <a:tc>
                  <a:txBody>
                    <a:bodyPr/>
                    <a:lstStyle/>
                    <a:p>
                      <a:r>
                        <a:rPr lang="fr-BE" sz="2200" dirty="0" smtClean="0">
                          <a:latin typeface="Georgia" panose="02040502050405020303" pitchFamily="18" charset="0"/>
                        </a:rPr>
                        <a:t>n°</a:t>
                      </a:r>
                      <a:r>
                        <a:rPr lang="fr-BE" sz="2200" baseline="0" dirty="0" smtClean="0">
                          <a:latin typeface="Georgia" panose="02040502050405020303" pitchFamily="18" charset="0"/>
                        </a:rPr>
                        <a:t> 4</a:t>
                      </a:r>
                      <a:endParaRPr lang="fr-BE" sz="2200" dirty="0">
                        <a:latin typeface="Georgia" panose="02040502050405020303" pitchFamily="18" charset="0"/>
                      </a:endParaRPr>
                    </a:p>
                  </a:txBody>
                  <a:tcPr/>
                </a:tc>
                <a:tc>
                  <a:txBody>
                    <a:bodyPr/>
                    <a:lstStyle/>
                    <a:p>
                      <a:r>
                        <a:rPr lang="fr-BE" sz="2200" dirty="0" smtClean="0">
                          <a:latin typeface="Georgia" panose="02040502050405020303" pitchFamily="18" charset="0"/>
                        </a:rPr>
                        <a:t>1963</a:t>
                      </a:r>
                      <a:endParaRPr lang="fr-BE" sz="2200" dirty="0">
                        <a:latin typeface="Georgia" panose="02040502050405020303" pitchFamily="18" charset="0"/>
                      </a:endParaRPr>
                    </a:p>
                  </a:txBody>
                  <a:tcPr/>
                </a:tc>
                <a:tc>
                  <a:txBody>
                    <a:bodyPr/>
                    <a:lstStyle/>
                    <a:p>
                      <a:r>
                        <a:rPr lang="fr-BE" sz="2200" dirty="0" smtClean="0">
                          <a:latin typeface="Georgia" panose="02040502050405020303" pitchFamily="18" charset="0"/>
                        </a:rPr>
                        <a:t>1970</a:t>
                      </a:r>
                      <a:endParaRPr lang="fr-BE" sz="2200" dirty="0">
                        <a:latin typeface="Georgia" panose="02040502050405020303" pitchFamily="18" charset="0"/>
                      </a:endParaRPr>
                    </a:p>
                  </a:txBody>
                  <a:tcPr/>
                </a:tc>
                <a:extLst>
                  <a:ext uri="{0D108BD9-81ED-4DB2-BD59-A6C34878D82A}">
                    <a16:rowId xmlns:a16="http://schemas.microsoft.com/office/drawing/2014/main" val="616540289"/>
                  </a:ext>
                </a:extLst>
              </a:tr>
              <a:tr h="370840">
                <a:tc>
                  <a:txBody>
                    <a:bodyPr/>
                    <a:lstStyle/>
                    <a:p>
                      <a:r>
                        <a:rPr lang="fr-BE" sz="2200" dirty="0" smtClean="0">
                          <a:latin typeface="Georgia" panose="02040502050405020303" pitchFamily="18" charset="0"/>
                        </a:rPr>
                        <a:t>n° 6</a:t>
                      </a:r>
                      <a:endParaRPr lang="fr-BE" sz="2200" dirty="0">
                        <a:latin typeface="Georgia" panose="02040502050405020303" pitchFamily="18" charset="0"/>
                      </a:endParaRPr>
                    </a:p>
                  </a:txBody>
                  <a:tcPr/>
                </a:tc>
                <a:tc>
                  <a:txBody>
                    <a:bodyPr/>
                    <a:lstStyle/>
                    <a:p>
                      <a:r>
                        <a:rPr lang="fr-BE" sz="2200" dirty="0" smtClean="0">
                          <a:latin typeface="Georgia" panose="02040502050405020303" pitchFamily="18" charset="0"/>
                        </a:rPr>
                        <a:t>1983</a:t>
                      </a:r>
                      <a:endParaRPr lang="fr-BE" sz="2200" dirty="0">
                        <a:latin typeface="Georgia" panose="02040502050405020303" pitchFamily="18" charset="0"/>
                      </a:endParaRPr>
                    </a:p>
                  </a:txBody>
                  <a:tcPr/>
                </a:tc>
                <a:tc>
                  <a:txBody>
                    <a:bodyPr/>
                    <a:lstStyle/>
                    <a:p>
                      <a:r>
                        <a:rPr lang="fr-BE" sz="2200" dirty="0" smtClean="0">
                          <a:latin typeface="Georgia" panose="02040502050405020303" pitchFamily="18" charset="0"/>
                        </a:rPr>
                        <a:t>1998</a:t>
                      </a:r>
                      <a:endParaRPr lang="fr-BE" sz="2200" dirty="0">
                        <a:latin typeface="Georgia" panose="02040502050405020303" pitchFamily="18" charset="0"/>
                      </a:endParaRPr>
                    </a:p>
                  </a:txBody>
                  <a:tcPr/>
                </a:tc>
                <a:extLst>
                  <a:ext uri="{0D108BD9-81ED-4DB2-BD59-A6C34878D82A}">
                    <a16:rowId xmlns:a16="http://schemas.microsoft.com/office/drawing/2014/main" val="3683529542"/>
                  </a:ext>
                </a:extLst>
              </a:tr>
              <a:tr h="370840">
                <a:tc>
                  <a:txBody>
                    <a:bodyPr/>
                    <a:lstStyle/>
                    <a:p>
                      <a:r>
                        <a:rPr lang="fr-BE" sz="2200" dirty="0" smtClean="0">
                          <a:latin typeface="Georgia" panose="02040502050405020303" pitchFamily="18" charset="0"/>
                        </a:rPr>
                        <a:t>n° 7</a:t>
                      </a:r>
                      <a:endParaRPr lang="fr-BE" sz="2200" dirty="0">
                        <a:latin typeface="Georgia" panose="02040502050405020303" pitchFamily="18" charset="0"/>
                      </a:endParaRPr>
                    </a:p>
                  </a:txBody>
                  <a:tcPr/>
                </a:tc>
                <a:tc>
                  <a:txBody>
                    <a:bodyPr/>
                    <a:lstStyle/>
                    <a:p>
                      <a:r>
                        <a:rPr lang="fr-BE" sz="2200" dirty="0" smtClean="0">
                          <a:latin typeface="Georgia" panose="02040502050405020303" pitchFamily="18" charset="0"/>
                        </a:rPr>
                        <a:t>1984</a:t>
                      </a:r>
                      <a:endParaRPr lang="fr-BE" sz="2200" dirty="0">
                        <a:latin typeface="Georgia" panose="02040502050405020303" pitchFamily="18" charset="0"/>
                      </a:endParaRPr>
                    </a:p>
                  </a:txBody>
                  <a:tcPr/>
                </a:tc>
                <a:tc>
                  <a:txBody>
                    <a:bodyPr/>
                    <a:lstStyle/>
                    <a:p>
                      <a:r>
                        <a:rPr lang="fr-BE" sz="2200" dirty="0" smtClean="0">
                          <a:latin typeface="Georgia" panose="02040502050405020303" pitchFamily="18" charset="0"/>
                        </a:rPr>
                        <a:t>2012</a:t>
                      </a:r>
                      <a:endParaRPr lang="fr-BE" sz="2200" dirty="0">
                        <a:latin typeface="Georgia" panose="02040502050405020303" pitchFamily="18" charset="0"/>
                      </a:endParaRPr>
                    </a:p>
                  </a:txBody>
                  <a:tcPr/>
                </a:tc>
                <a:extLst>
                  <a:ext uri="{0D108BD9-81ED-4DB2-BD59-A6C34878D82A}">
                    <a16:rowId xmlns:a16="http://schemas.microsoft.com/office/drawing/2014/main" val="2504605815"/>
                  </a:ext>
                </a:extLst>
              </a:tr>
              <a:tr h="370840">
                <a:tc>
                  <a:txBody>
                    <a:bodyPr/>
                    <a:lstStyle/>
                    <a:p>
                      <a:r>
                        <a:rPr lang="fr-BE" sz="2200" dirty="0" smtClean="0">
                          <a:latin typeface="Georgia" panose="02040502050405020303" pitchFamily="18" charset="0"/>
                        </a:rPr>
                        <a:t>n° 12</a:t>
                      </a:r>
                      <a:endParaRPr lang="fr-BE" sz="2200" dirty="0">
                        <a:latin typeface="Georgia" panose="02040502050405020303" pitchFamily="18" charset="0"/>
                      </a:endParaRPr>
                    </a:p>
                  </a:txBody>
                  <a:tcPr/>
                </a:tc>
                <a:tc>
                  <a:txBody>
                    <a:bodyPr/>
                    <a:lstStyle/>
                    <a:p>
                      <a:r>
                        <a:rPr lang="fr-BE" sz="2200" dirty="0" smtClean="0">
                          <a:latin typeface="Georgia" panose="02040502050405020303" pitchFamily="18" charset="0"/>
                        </a:rPr>
                        <a:t>2000</a:t>
                      </a:r>
                      <a:endParaRPr lang="fr-BE" sz="2200" dirty="0">
                        <a:latin typeface="Georgia" panose="02040502050405020303" pitchFamily="18" charset="0"/>
                      </a:endParaRPr>
                    </a:p>
                  </a:txBody>
                  <a:tcPr/>
                </a:tc>
                <a:tc>
                  <a:txBody>
                    <a:bodyPr/>
                    <a:lstStyle/>
                    <a:p>
                      <a:r>
                        <a:rPr lang="fr-BE" sz="2200" dirty="0" smtClean="0">
                          <a:latin typeface="Georgia" panose="02040502050405020303" pitchFamily="18" charset="0"/>
                        </a:rPr>
                        <a:t>?</a:t>
                      </a:r>
                      <a:endParaRPr lang="fr-BE" sz="2200" dirty="0">
                        <a:latin typeface="Georgia" panose="02040502050405020303" pitchFamily="18" charset="0"/>
                      </a:endParaRPr>
                    </a:p>
                  </a:txBody>
                  <a:tcPr/>
                </a:tc>
                <a:extLst>
                  <a:ext uri="{0D108BD9-81ED-4DB2-BD59-A6C34878D82A}">
                    <a16:rowId xmlns:a16="http://schemas.microsoft.com/office/drawing/2014/main" val="1139299050"/>
                  </a:ext>
                </a:extLst>
              </a:tr>
              <a:tr h="370840">
                <a:tc>
                  <a:txBody>
                    <a:bodyPr/>
                    <a:lstStyle/>
                    <a:p>
                      <a:r>
                        <a:rPr lang="fr-BE" sz="2200" dirty="0" smtClean="0">
                          <a:latin typeface="Georgia" panose="02040502050405020303" pitchFamily="18" charset="0"/>
                        </a:rPr>
                        <a:t>n° 13</a:t>
                      </a:r>
                      <a:endParaRPr lang="fr-BE" sz="2200" dirty="0">
                        <a:latin typeface="Georgia" panose="02040502050405020303" pitchFamily="18" charset="0"/>
                      </a:endParaRPr>
                    </a:p>
                  </a:txBody>
                  <a:tcPr/>
                </a:tc>
                <a:tc>
                  <a:txBody>
                    <a:bodyPr/>
                    <a:lstStyle/>
                    <a:p>
                      <a:r>
                        <a:rPr lang="fr-BE" sz="2200" dirty="0" smtClean="0">
                          <a:latin typeface="Georgia" panose="02040502050405020303" pitchFamily="18" charset="0"/>
                        </a:rPr>
                        <a:t>2002</a:t>
                      </a:r>
                      <a:endParaRPr lang="fr-BE" sz="2200" dirty="0">
                        <a:latin typeface="Georgia" panose="02040502050405020303" pitchFamily="18" charset="0"/>
                      </a:endParaRPr>
                    </a:p>
                  </a:txBody>
                  <a:tcPr/>
                </a:tc>
                <a:tc>
                  <a:txBody>
                    <a:bodyPr/>
                    <a:lstStyle/>
                    <a:p>
                      <a:r>
                        <a:rPr lang="fr-BE" sz="2200" dirty="0" smtClean="0">
                          <a:latin typeface="Georgia" panose="02040502050405020303" pitchFamily="18" charset="0"/>
                        </a:rPr>
                        <a:t>2003</a:t>
                      </a:r>
                      <a:endParaRPr lang="fr-BE" sz="2200" dirty="0">
                        <a:latin typeface="Georgia" panose="02040502050405020303" pitchFamily="18" charset="0"/>
                      </a:endParaRPr>
                    </a:p>
                  </a:txBody>
                  <a:tcPr/>
                </a:tc>
                <a:extLst>
                  <a:ext uri="{0D108BD9-81ED-4DB2-BD59-A6C34878D82A}">
                    <a16:rowId xmlns:a16="http://schemas.microsoft.com/office/drawing/2014/main" val="1868116899"/>
                  </a:ext>
                </a:extLst>
              </a:tr>
            </a:tbl>
          </a:graphicData>
        </a:graphic>
      </p:graphicFrame>
    </p:spTree>
    <p:extLst>
      <p:ext uri="{BB962C8B-B14F-4D97-AF65-F5344CB8AC3E}">
        <p14:creationId xmlns:p14="http://schemas.microsoft.com/office/powerpoint/2010/main" val="336378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20641" y="122663"/>
            <a:ext cx="9868831" cy="5539978"/>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C.E.D.H. / </a:t>
            </a:r>
            <a:r>
              <a:rPr lang="fr-BE" sz="2400" b="1" dirty="0" smtClean="0">
                <a:solidFill>
                  <a:schemeClr val="accent1">
                    <a:lumMod val="75000"/>
                  </a:schemeClr>
                </a:solidFill>
                <a:latin typeface="Georgia" panose="02040502050405020303" pitchFamily="18" charset="0"/>
              </a:rPr>
              <a:t>Interprétation évolutive</a:t>
            </a:r>
          </a:p>
          <a:p>
            <a:endParaRPr lang="fr-BE" sz="2400" b="1" dirty="0">
              <a:latin typeface="Georgia" panose="02040502050405020303" pitchFamily="18" charset="0"/>
            </a:endParaRPr>
          </a:p>
          <a:p>
            <a:r>
              <a:rPr lang="fr-BE" sz="2200" dirty="0">
                <a:latin typeface="Georgia" panose="02040502050405020303" pitchFamily="18" charset="0"/>
              </a:rPr>
              <a:t>« La Convention s'interprète à la lumière des conceptions prévalant de nos jours dans les Etats contractants » </a:t>
            </a:r>
            <a:endParaRPr lang="fr-BE" sz="2200" dirty="0" smtClean="0">
              <a:latin typeface="Georgia" panose="02040502050405020303" pitchFamily="18" charset="0"/>
            </a:endParaRPr>
          </a:p>
          <a:p>
            <a:r>
              <a:rPr lang="fr-BE" sz="2200" i="1" dirty="0" err="1" smtClean="0">
                <a:latin typeface="Georgia" panose="02040502050405020303" pitchFamily="18" charset="0"/>
              </a:rPr>
              <a:t>Guzzardi</a:t>
            </a:r>
            <a:r>
              <a:rPr lang="fr-BE" sz="2200" i="1" dirty="0" smtClean="0">
                <a:latin typeface="Georgia" panose="02040502050405020303" pitchFamily="18" charset="0"/>
              </a:rPr>
              <a:t> c. Italie</a:t>
            </a:r>
            <a:r>
              <a:rPr lang="fr-BE" sz="2200" dirty="0" smtClean="0">
                <a:latin typeface="Georgia" panose="02040502050405020303" pitchFamily="18" charset="0"/>
              </a:rPr>
              <a:t>, 6 nov. 1980</a:t>
            </a:r>
            <a:r>
              <a:rPr lang="fr-BE" sz="2200" dirty="0">
                <a:latin typeface="Georgia" panose="02040502050405020303" pitchFamily="18" charset="0"/>
              </a:rPr>
              <a:t>, § </a:t>
            </a:r>
            <a:r>
              <a:rPr lang="fr-BE" sz="2200" dirty="0" smtClean="0">
                <a:latin typeface="Georgia" panose="02040502050405020303" pitchFamily="18" charset="0"/>
              </a:rPr>
              <a:t>95</a:t>
            </a:r>
          </a:p>
          <a:p>
            <a:endParaRPr lang="fr-BE" sz="2200" dirty="0">
              <a:latin typeface="Georgia" panose="02040502050405020303" pitchFamily="18" charset="0"/>
            </a:endParaRPr>
          </a:p>
          <a:p>
            <a:r>
              <a:rPr lang="fr-BE" sz="2200" i="1" dirty="0" err="1" smtClean="0">
                <a:latin typeface="Georgia" panose="02040502050405020303" pitchFamily="18" charset="0"/>
              </a:rPr>
              <a:t>Marckx</a:t>
            </a:r>
            <a:r>
              <a:rPr lang="fr-BE" sz="2200" i="1" dirty="0" smtClean="0">
                <a:latin typeface="Georgia" panose="02040502050405020303" pitchFamily="18" charset="0"/>
              </a:rPr>
              <a:t> c. Belgique</a:t>
            </a:r>
            <a:r>
              <a:rPr lang="fr-BE" sz="2200" dirty="0" smtClean="0">
                <a:latin typeface="Georgia" panose="02040502050405020303" pitchFamily="18" charset="0"/>
              </a:rPr>
              <a:t>, 13 juin 1979</a:t>
            </a:r>
          </a:p>
          <a:p>
            <a:endParaRPr lang="fr-BE" sz="2200" dirty="0">
              <a:latin typeface="Georgia" panose="02040502050405020303" pitchFamily="18" charset="0"/>
            </a:endParaRPr>
          </a:p>
          <a:p>
            <a:r>
              <a:rPr lang="fr-BE" sz="2200" i="1" dirty="0" err="1" smtClean="0">
                <a:latin typeface="Georgia" panose="02040502050405020303" pitchFamily="18" charset="0"/>
              </a:rPr>
              <a:t>Goodwin</a:t>
            </a:r>
            <a:r>
              <a:rPr lang="fr-BE" sz="2200" i="1" dirty="0" smtClean="0">
                <a:latin typeface="Georgia" panose="02040502050405020303" pitchFamily="18" charset="0"/>
              </a:rPr>
              <a:t> c. Royaume-Uni</a:t>
            </a:r>
            <a:r>
              <a:rPr lang="fr-BE" sz="2200" dirty="0" smtClean="0">
                <a:latin typeface="Georgia" panose="02040502050405020303" pitchFamily="18" charset="0"/>
              </a:rPr>
              <a:t>, 11 juillet 2002</a:t>
            </a:r>
            <a:endParaRPr lang="fr-BE" sz="2200" dirty="0">
              <a:latin typeface="Georgia" panose="02040502050405020303" pitchFamily="18" charset="0"/>
            </a:endParaRPr>
          </a:p>
          <a:p>
            <a:endParaRPr lang="fr-BE" sz="2400" dirty="0">
              <a:latin typeface="Georgia" panose="02040502050405020303" pitchFamily="18" charset="0"/>
            </a:endParaRPr>
          </a:p>
          <a:p>
            <a:endParaRPr lang="fr-BE" sz="2200" dirty="0">
              <a:latin typeface="Georgia" panose="02040502050405020303" pitchFamily="18" charset="0"/>
            </a:endParaRPr>
          </a:p>
          <a:p>
            <a:r>
              <a:rPr lang="fr-BE" b="1" dirty="0"/>
              <a:t> </a:t>
            </a:r>
            <a:r>
              <a:rPr lang="fr-BE" sz="2400" dirty="0"/>
              <a:t/>
            </a:r>
            <a:br>
              <a:rPr lang="fr-BE" sz="2400" dirty="0"/>
            </a:br>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347586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20641" y="122663"/>
            <a:ext cx="9868831" cy="5370701"/>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C.E.D.H. / </a:t>
            </a:r>
            <a:r>
              <a:rPr lang="fr-BE" sz="2400" b="1" dirty="0" smtClean="0">
                <a:solidFill>
                  <a:schemeClr val="accent1">
                    <a:lumMod val="75000"/>
                  </a:schemeClr>
                </a:solidFill>
                <a:latin typeface="Georgia" panose="02040502050405020303" pitchFamily="18" charset="0"/>
              </a:rPr>
              <a:t>Droits civils et politiques</a:t>
            </a:r>
          </a:p>
          <a:p>
            <a:endParaRPr lang="fr-BE" sz="2400" b="1" dirty="0">
              <a:latin typeface="Georgia" panose="02040502050405020303" pitchFamily="18" charset="0"/>
            </a:endParaRPr>
          </a:p>
          <a:p>
            <a:r>
              <a:rPr lang="fr-BE" sz="2200" dirty="0" smtClean="0">
                <a:latin typeface="Georgia" panose="02040502050405020303" pitchFamily="18" charset="0"/>
              </a:rPr>
              <a:t>Mais…</a:t>
            </a:r>
          </a:p>
          <a:p>
            <a:endParaRPr lang="fr-BE" sz="2200" dirty="0">
              <a:latin typeface="Georgia" panose="02040502050405020303" pitchFamily="18" charset="0"/>
            </a:endParaRPr>
          </a:p>
          <a:p>
            <a:pPr marL="342900" indent="-342900">
              <a:lnSpc>
                <a:spcPct val="150000"/>
              </a:lnSpc>
              <a:buFontTx/>
              <a:buChar char="-"/>
            </a:pPr>
            <a:r>
              <a:rPr lang="fr-BE" sz="2200" dirty="0" smtClean="0">
                <a:latin typeface="Georgia" panose="02040502050405020303" pitchFamily="18" charset="0"/>
              </a:rPr>
              <a:t>Premier protocole additionnel</a:t>
            </a:r>
          </a:p>
          <a:p>
            <a:pPr marL="342900" indent="-342900">
              <a:lnSpc>
                <a:spcPct val="150000"/>
              </a:lnSpc>
              <a:buFontTx/>
              <a:buChar char="-"/>
            </a:pPr>
            <a:r>
              <a:rPr lang="fr-BE" sz="2200" dirty="0" smtClean="0">
                <a:latin typeface="Georgia" panose="02040502050405020303" pitchFamily="18" charset="0"/>
              </a:rPr>
              <a:t>Développement d’obligations positives</a:t>
            </a:r>
          </a:p>
          <a:p>
            <a:pPr marL="342900" indent="-342900">
              <a:lnSpc>
                <a:spcPct val="150000"/>
              </a:lnSpc>
              <a:buFontTx/>
              <a:buChar char="-"/>
            </a:pPr>
            <a:r>
              <a:rPr lang="fr-BE" sz="2200" dirty="0" smtClean="0">
                <a:latin typeface="Georgia" panose="02040502050405020303" pitchFamily="18" charset="0"/>
              </a:rPr>
              <a:t>Charte sociale européenne (1961- révisée en 1996)</a:t>
            </a:r>
            <a:endParaRPr lang="fr-BE" sz="2200" dirty="0">
              <a:latin typeface="Georgia" panose="02040502050405020303" pitchFamily="18" charset="0"/>
            </a:endParaRPr>
          </a:p>
          <a:p>
            <a:endParaRPr lang="fr-BE" sz="2400" dirty="0">
              <a:latin typeface="Georgia" panose="02040502050405020303" pitchFamily="18" charset="0"/>
            </a:endParaRPr>
          </a:p>
          <a:p>
            <a:endParaRPr lang="fr-BE" sz="2200" dirty="0">
              <a:latin typeface="Georgia" panose="02040502050405020303" pitchFamily="18" charset="0"/>
            </a:endParaRPr>
          </a:p>
          <a:p>
            <a:r>
              <a:rPr lang="fr-BE" b="1" dirty="0"/>
              <a:t> </a:t>
            </a:r>
            <a:r>
              <a:rPr lang="fr-BE" sz="2400" dirty="0"/>
              <a:t/>
            </a:r>
            <a:br>
              <a:rPr lang="fr-BE" sz="2400" dirty="0"/>
            </a:br>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16612350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20641" y="122663"/>
            <a:ext cx="9868831" cy="8125301"/>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C.E.D.H. / </a:t>
            </a:r>
            <a:r>
              <a:rPr lang="fr-BE" sz="2400" b="1" dirty="0" smtClean="0">
                <a:solidFill>
                  <a:schemeClr val="accent1">
                    <a:lumMod val="75000"/>
                  </a:schemeClr>
                </a:solidFill>
                <a:latin typeface="Georgia" panose="02040502050405020303" pitchFamily="18" charset="0"/>
              </a:rPr>
              <a:t>Droits concrets et effectifs</a:t>
            </a:r>
          </a:p>
          <a:p>
            <a:endParaRPr lang="fr-BE" sz="2400" b="1" dirty="0">
              <a:latin typeface="Georgia" panose="02040502050405020303" pitchFamily="18" charset="0"/>
            </a:endParaRPr>
          </a:p>
          <a:p>
            <a:endParaRPr lang="fr-BE" sz="2400" dirty="0">
              <a:latin typeface="Georgia" panose="02040502050405020303" pitchFamily="18" charset="0"/>
            </a:endParaRPr>
          </a:p>
          <a:p>
            <a:r>
              <a:rPr lang="fr-BE" sz="2200" dirty="0">
                <a:latin typeface="Georgia" panose="02040502050405020303" pitchFamily="18" charset="0"/>
              </a:rPr>
              <a:t>« le rôle des institutions de la Convention ne consiste pas à examiner dans l'abstrait la compatibilité des dispositions législatives ou constitutionnelles internes avec les exigences de la Convention ».</a:t>
            </a:r>
          </a:p>
          <a:p>
            <a:r>
              <a:rPr lang="fr-BE" sz="2200" i="1" dirty="0" smtClean="0">
                <a:latin typeface="Georgia" panose="02040502050405020303" pitchFamily="18" charset="0"/>
              </a:rPr>
              <a:t>Klass </a:t>
            </a:r>
            <a:r>
              <a:rPr lang="fr-BE" sz="2200" i="1" dirty="0">
                <a:latin typeface="Georgia" panose="02040502050405020303" pitchFamily="18" charset="0"/>
              </a:rPr>
              <a:t>et</a:t>
            </a:r>
            <a:r>
              <a:rPr lang="fr-BE" sz="2200" dirty="0">
                <a:latin typeface="Georgia" panose="02040502050405020303" pitchFamily="18" charset="0"/>
              </a:rPr>
              <a:t> </a:t>
            </a:r>
            <a:r>
              <a:rPr lang="fr-BE" sz="2200" i="1" dirty="0">
                <a:latin typeface="Georgia" panose="02040502050405020303" pitchFamily="18" charset="0"/>
              </a:rPr>
              <a:t>autres c. Allemagne</a:t>
            </a:r>
            <a:r>
              <a:rPr lang="fr-BE" sz="2200" dirty="0">
                <a:latin typeface="Georgia" panose="02040502050405020303" pitchFamily="18" charset="0"/>
              </a:rPr>
              <a:t>, 6 sept. 1978, § 33 </a:t>
            </a:r>
            <a:r>
              <a:rPr lang="fr-BE" sz="2200" dirty="0">
                <a:solidFill>
                  <a:schemeClr val="accent1">
                    <a:lumMod val="75000"/>
                  </a:schemeClr>
                </a:solidFill>
                <a:latin typeface="Georgia" panose="02040502050405020303" pitchFamily="18" charset="0"/>
              </a:rPr>
              <a:t>* 214</a:t>
            </a:r>
          </a:p>
          <a:p>
            <a:endParaRPr lang="fr-BE" sz="2200" dirty="0" smtClean="0">
              <a:latin typeface="Georgia" panose="02040502050405020303" pitchFamily="18" charset="0"/>
            </a:endParaRPr>
          </a:p>
          <a:p>
            <a:r>
              <a:rPr lang="fr-BE" sz="2200" dirty="0" smtClean="0">
                <a:latin typeface="Georgia" panose="02040502050405020303" pitchFamily="18" charset="0"/>
              </a:rPr>
              <a:t>«</a:t>
            </a:r>
            <a:r>
              <a:rPr lang="fr-BE" sz="2200" dirty="0">
                <a:latin typeface="Georgia" panose="02040502050405020303" pitchFamily="18" charset="0"/>
              </a:rPr>
              <a:t> La Convention a pour but de protéger des droits non pas théoriques ou illusoires, mais concrets et effectifs </a:t>
            </a:r>
            <a:r>
              <a:rPr lang="fr-BE" sz="2200" dirty="0" smtClean="0">
                <a:latin typeface="Georgia" panose="02040502050405020303" pitchFamily="18" charset="0"/>
              </a:rPr>
              <a:t>».</a:t>
            </a:r>
            <a:r>
              <a:rPr lang="fr-BE" sz="2200" i="1" dirty="0">
                <a:latin typeface="Georgia" panose="02040502050405020303" pitchFamily="18" charset="0"/>
              </a:rPr>
              <a:t> </a:t>
            </a:r>
            <a:endParaRPr lang="fr-BE" sz="2200" i="1" dirty="0" smtClean="0">
              <a:latin typeface="Georgia" panose="02040502050405020303" pitchFamily="18" charset="0"/>
            </a:endParaRPr>
          </a:p>
          <a:p>
            <a:r>
              <a:rPr lang="fr-BE" sz="2200" i="1" dirty="0" err="1" smtClean="0">
                <a:latin typeface="Georgia" panose="02040502050405020303" pitchFamily="18" charset="0"/>
              </a:rPr>
              <a:t>Airey</a:t>
            </a:r>
            <a:r>
              <a:rPr lang="fr-BE" sz="2200" i="1" dirty="0" smtClean="0">
                <a:latin typeface="Georgia" panose="02040502050405020303" pitchFamily="18" charset="0"/>
              </a:rPr>
              <a:t> </a:t>
            </a:r>
            <a:r>
              <a:rPr lang="fr-BE" sz="2200" i="1" dirty="0">
                <a:latin typeface="Georgia" panose="02040502050405020303" pitchFamily="18" charset="0"/>
              </a:rPr>
              <a:t>c. </a:t>
            </a:r>
            <a:r>
              <a:rPr lang="fr-BE" sz="2200" i="1" dirty="0" smtClean="0">
                <a:latin typeface="Georgia" panose="02040502050405020303" pitchFamily="18" charset="0"/>
              </a:rPr>
              <a:t>Irlande, </a:t>
            </a:r>
            <a:r>
              <a:rPr lang="fr-BE" sz="2200" dirty="0" smtClean="0">
                <a:latin typeface="Georgia" panose="02040502050405020303" pitchFamily="18" charset="0"/>
              </a:rPr>
              <a:t> 9 oct. 1979, § 24 </a:t>
            </a:r>
            <a:r>
              <a:rPr lang="fr-BE" sz="2200" dirty="0" smtClean="0">
                <a:solidFill>
                  <a:schemeClr val="accent1">
                    <a:lumMod val="75000"/>
                  </a:schemeClr>
                </a:solidFill>
                <a:latin typeface="Georgia" panose="02040502050405020303" pitchFamily="18" charset="0"/>
              </a:rPr>
              <a:t>* 164</a:t>
            </a:r>
            <a:endParaRPr lang="fr-BE" sz="2200" dirty="0">
              <a:solidFill>
                <a:schemeClr val="accent1">
                  <a:lumMod val="75000"/>
                </a:schemeClr>
              </a:solidFill>
              <a:latin typeface="Georgia" panose="02040502050405020303" pitchFamily="18" charset="0"/>
            </a:endParaRPr>
          </a:p>
          <a:p>
            <a:endParaRPr lang="fr-BE" sz="2200" b="1" dirty="0">
              <a:solidFill>
                <a:schemeClr val="accent1">
                  <a:lumMod val="75000"/>
                </a:schemeClr>
              </a:solidFill>
              <a:latin typeface="Georgia" panose="02040502050405020303" pitchFamily="18" charset="0"/>
            </a:endParaRPr>
          </a:p>
          <a:p>
            <a:r>
              <a:rPr lang="fr-BE" sz="2200" i="1" dirty="0" err="1" smtClean="0">
                <a:latin typeface="Georgia" panose="02040502050405020303" pitchFamily="18" charset="0"/>
              </a:rPr>
              <a:t>Tomasi</a:t>
            </a:r>
            <a:r>
              <a:rPr lang="fr-BE" sz="2200" i="1" dirty="0" smtClean="0">
                <a:latin typeface="Georgia" panose="02040502050405020303" pitchFamily="18" charset="0"/>
              </a:rPr>
              <a:t> c. France</a:t>
            </a:r>
            <a:r>
              <a:rPr lang="fr-BE" sz="2200" dirty="0" smtClean="0">
                <a:latin typeface="Georgia" panose="02040502050405020303" pitchFamily="18" charset="0"/>
              </a:rPr>
              <a:t>, 27 août 1992 :</a:t>
            </a:r>
          </a:p>
          <a:p>
            <a:r>
              <a:rPr lang="fr-BE" sz="2000" dirty="0">
                <a:latin typeface="Georgia" panose="02040502050405020303" pitchFamily="18" charset="0"/>
              </a:rPr>
              <a:t>§§ 108 et s. : « lorsqu'un individu est placé en garde à vue alors qu'il se trouve en bonne santé et que l'on constate qu'il est blessé au moment de sa libération, il incombe à l'Etat de fournir une explication plausible pour l'origine des blessures, à défaut de quoi l'article 3 de la Convention trouve manifestement à s'appliquer ».</a:t>
            </a:r>
          </a:p>
          <a:p>
            <a:endParaRPr lang="fr-BE" sz="2200" dirty="0" smtClean="0">
              <a:latin typeface="Georgia" panose="02040502050405020303" pitchFamily="18" charset="0"/>
            </a:endParaRPr>
          </a:p>
          <a:p>
            <a:endParaRPr lang="fr-BE" sz="2200" b="1" dirty="0">
              <a:latin typeface="Georgia" panose="02040502050405020303" pitchFamily="18" charset="0"/>
            </a:endParaRPr>
          </a:p>
          <a:p>
            <a:r>
              <a:rPr lang="fr-BE" b="1" dirty="0"/>
              <a:t> </a:t>
            </a:r>
            <a:r>
              <a:rPr lang="fr-BE" sz="2400" dirty="0"/>
              <a:t/>
            </a:r>
            <a:br>
              <a:rPr lang="fr-BE" sz="2400" dirty="0"/>
            </a:br>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365081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20641" y="122663"/>
            <a:ext cx="9868831" cy="3939540"/>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C.E.D.H. / </a:t>
            </a:r>
            <a:r>
              <a:rPr lang="fr-BE" sz="2400" b="1" dirty="0" smtClean="0">
                <a:solidFill>
                  <a:schemeClr val="accent1">
                    <a:lumMod val="75000"/>
                  </a:schemeClr>
                </a:solidFill>
                <a:latin typeface="Georgia" panose="02040502050405020303" pitchFamily="18" charset="0"/>
              </a:rPr>
              <a:t>Droits concrets et effectifs</a:t>
            </a:r>
          </a:p>
          <a:p>
            <a:endParaRPr lang="fr-BE" sz="2400" b="1" dirty="0">
              <a:latin typeface="Georgia" panose="02040502050405020303" pitchFamily="18" charset="0"/>
            </a:endParaRPr>
          </a:p>
          <a:p>
            <a:r>
              <a:rPr lang="fr-BE" sz="2400" dirty="0" smtClean="0">
                <a:latin typeface="Georgia" panose="02040502050405020303" pitchFamily="18" charset="0"/>
              </a:rPr>
              <a:t>Mais…</a:t>
            </a:r>
          </a:p>
          <a:p>
            <a:endParaRPr lang="fr-BE" sz="2400" dirty="0">
              <a:latin typeface="Georgia" panose="02040502050405020303" pitchFamily="18" charset="0"/>
            </a:endParaRPr>
          </a:p>
          <a:p>
            <a:r>
              <a:rPr lang="fr-BE" sz="2200" i="1" dirty="0" err="1" smtClean="0">
                <a:latin typeface="Georgia" panose="02040502050405020303" pitchFamily="18" charset="0"/>
              </a:rPr>
              <a:t>Ferrazinni</a:t>
            </a:r>
            <a:r>
              <a:rPr lang="fr-BE" sz="2200" i="1" dirty="0" smtClean="0">
                <a:latin typeface="Georgia" panose="02040502050405020303" pitchFamily="18" charset="0"/>
              </a:rPr>
              <a:t> c. Italie</a:t>
            </a:r>
            <a:r>
              <a:rPr lang="fr-BE" sz="2200" dirty="0" smtClean="0">
                <a:latin typeface="Georgia" panose="02040502050405020303" pitchFamily="18" charset="0"/>
              </a:rPr>
              <a:t>, 12 juillet 2001 </a:t>
            </a:r>
            <a:r>
              <a:rPr lang="fr-BE" sz="2200" dirty="0" smtClean="0">
                <a:solidFill>
                  <a:srgbClr val="0070C0"/>
                </a:solidFill>
                <a:latin typeface="Georgia" panose="02040502050405020303" pitchFamily="18" charset="0"/>
              </a:rPr>
              <a:t>* 189</a:t>
            </a:r>
          </a:p>
          <a:p>
            <a:endParaRPr lang="fr-BE" sz="2200" b="1" dirty="0">
              <a:solidFill>
                <a:srgbClr val="0070C0"/>
              </a:solidFill>
              <a:latin typeface="Georgia" panose="02040502050405020303" pitchFamily="18" charset="0"/>
            </a:endParaRPr>
          </a:p>
          <a:p>
            <a:r>
              <a:rPr lang="fr-BE" sz="2200" i="1" dirty="0" err="1" smtClean="0">
                <a:latin typeface="Georgia" panose="02040502050405020303" pitchFamily="18" charset="0"/>
              </a:rPr>
              <a:t>Yumak</a:t>
            </a:r>
            <a:r>
              <a:rPr lang="fr-BE" sz="2200" i="1" dirty="0" smtClean="0">
                <a:latin typeface="Georgia" panose="02040502050405020303" pitchFamily="18" charset="0"/>
              </a:rPr>
              <a:t> et </a:t>
            </a:r>
            <a:r>
              <a:rPr lang="fr-BE" sz="2200" i="1" dirty="0" err="1" smtClean="0">
                <a:latin typeface="Georgia" panose="02040502050405020303" pitchFamily="18" charset="0"/>
              </a:rPr>
              <a:t>Sadak</a:t>
            </a:r>
            <a:r>
              <a:rPr lang="fr-BE" sz="2200" i="1" dirty="0" smtClean="0">
                <a:latin typeface="Georgia" panose="02040502050405020303" pitchFamily="18" charset="0"/>
              </a:rPr>
              <a:t> c. Turquie</a:t>
            </a:r>
            <a:r>
              <a:rPr lang="fr-BE" sz="2200" dirty="0" smtClean="0">
                <a:latin typeface="Georgia" panose="02040502050405020303" pitchFamily="18" charset="0"/>
              </a:rPr>
              <a:t>, 8 juillet 2008</a:t>
            </a:r>
            <a:r>
              <a:rPr lang="fr-BE" sz="2200" dirty="0" smtClean="0">
                <a:solidFill>
                  <a:srgbClr val="0070C0"/>
                </a:solidFill>
                <a:latin typeface="Georgia" panose="02040502050405020303" pitchFamily="18" charset="0"/>
              </a:rPr>
              <a:t> * 540</a:t>
            </a:r>
            <a:r>
              <a:rPr lang="fr-BE" b="1" dirty="0"/>
              <a:t> </a:t>
            </a:r>
            <a:r>
              <a:rPr lang="fr-BE" sz="2400" dirty="0"/>
              <a:t/>
            </a:r>
            <a:br>
              <a:rPr lang="fr-BE" sz="2400" dirty="0"/>
            </a:br>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72629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20641" y="122663"/>
            <a:ext cx="9868831" cy="8433078"/>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C.E.D.H. / </a:t>
            </a:r>
            <a:r>
              <a:rPr lang="fr-BE" sz="2400" b="1" dirty="0" smtClean="0">
                <a:solidFill>
                  <a:schemeClr val="accent1">
                    <a:lumMod val="75000"/>
                  </a:schemeClr>
                </a:solidFill>
                <a:latin typeface="Georgia" panose="02040502050405020303" pitchFamily="18" charset="0"/>
              </a:rPr>
              <a:t>Droits concrets et effectifs</a:t>
            </a:r>
          </a:p>
          <a:p>
            <a:endParaRPr lang="fr-BE" sz="2400" b="1" dirty="0">
              <a:latin typeface="Georgia" panose="02040502050405020303" pitchFamily="18" charset="0"/>
            </a:endParaRPr>
          </a:p>
          <a:p>
            <a:r>
              <a:rPr lang="fr-BE" sz="2400" dirty="0" smtClean="0">
                <a:latin typeface="Georgia" panose="02040502050405020303" pitchFamily="18" charset="0"/>
              </a:rPr>
              <a:t>Conséquences…</a:t>
            </a:r>
          </a:p>
          <a:p>
            <a:endParaRPr lang="fr-BE" sz="2400" b="1" dirty="0">
              <a:latin typeface="Georgia" panose="02040502050405020303" pitchFamily="18" charset="0"/>
            </a:endParaRPr>
          </a:p>
          <a:p>
            <a:pPr marL="342900" indent="-342900">
              <a:buFontTx/>
              <a:buChar char="-"/>
            </a:pPr>
            <a:r>
              <a:rPr lang="fr-BE" sz="2400" dirty="0" smtClean="0">
                <a:latin typeface="Georgia" panose="02040502050405020303" pitchFamily="18" charset="0"/>
              </a:rPr>
              <a:t>Droits sociaux et économiques : </a:t>
            </a:r>
          </a:p>
          <a:p>
            <a:pPr marL="800100" lvl="1" indent="-342900">
              <a:buFontTx/>
              <a:buChar char="-"/>
            </a:pPr>
            <a:r>
              <a:rPr lang="fr-BE" sz="2400" i="1" dirty="0" err="1">
                <a:latin typeface="Georgia" panose="02040502050405020303" pitchFamily="18" charset="0"/>
              </a:rPr>
              <a:t>Airey</a:t>
            </a:r>
            <a:r>
              <a:rPr lang="fr-BE" sz="2400" i="1" dirty="0">
                <a:latin typeface="Georgia" panose="02040502050405020303" pitchFamily="18" charset="0"/>
              </a:rPr>
              <a:t> c. </a:t>
            </a:r>
            <a:r>
              <a:rPr lang="fr-BE" sz="2400" i="1" dirty="0" smtClean="0">
                <a:latin typeface="Georgia" panose="02040502050405020303" pitchFamily="18" charset="0"/>
              </a:rPr>
              <a:t>Irlande</a:t>
            </a:r>
            <a:r>
              <a:rPr lang="fr-BE" sz="2400" dirty="0" smtClean="0">
                <a:latin typeface="Georgia" panose="02040502050405020303" pitchFamily="18" charset="0"/>
              </a:rPr>
              <a:t> </a:t>
            </a:r>
            <a:r>
              <a:rPr lang="fr-BE" sz="2400" dirty="0" smtClean="0">
                <a:solidFill>
                  <a:srgbClr val="0070C0"/>
                </a:solidFill>
                <a:latin typeface="Georgia" panose="02040502050405020303" pitchFamily="18" charset="0"/>
              </a:rPr>
              <a:t>* 164</a:t>
            </a:r>
            <a:endParaRPr lang="fr-BE" sz="2400" dirty="0">
              <a:solidFill>
                <a:srgbClr val="0070C0"/>
              </a:solidFill>
              <a:latin typeface="Georgia" panose="02040502050405020303" pitchFamily="18" charset="0"/>
            </a:endParaRPr>
          </a:p>
          <a:p>
            <a:pPr marL="800100" lvl="1" indent="-342900">
              <a:buFontTx/>
              <a:buChar char="-"/>
            </a:pPr>
            <a:r>
              <a:rPr lang="fr-BE" sz="2400" i="1" dirty="0" err="1">
                <a:latin typeface="Georgia" panose="02040502050405020303" pitchFamily="18" charset="0"/>
              </a:rPr>
              <a:t>Stec</a:t>
            </a:r>
            <a:r>
              <a:rPr lang="fr-BE" sz="2400" i="1" dirty="0">
                <a:latin typeface="Georgia" panose="02040502050405020303" pitchFamily="18" charset="0"/>
              </a:rPr>
              <a:t> c. </a:t>
            </a:r>
            <a:r>
              <a:rPr lang="fr-BE" sz="2400" i="1" dirty="0" smtClean="0">
                <a:latin typeface="Georgia" panose="02040502050405020303" pitchFamily="18" charset="0"/>
              </a:rPr>
              <a:t>Royaume-Uni</a:t>
            </a:r>
            <a:r>
              <a:rPr lang="fr-BE" sz="2400" dirty="0" smtClean="0">
                <a:latin typeface="Georgia" panose="02040502050405020303" pitchFamily="18" charset="0"/>
              </a:rPr>
              <a:t>, 12 </a:t>
            </a:r>
            <a:r>
              <a:rPr lang="fr-BE" sz="2400" dirty="0">
                <a:latin typeface="Georgia" panose="02040502050405020303" pitchFamily="18" charset="0"/>
              </a:rPr>
              <a:t>avril </a:t>
            </a:r>
            <a:r>
              <a:rPr lang="fr-BE" sz="2400" dirty="0" smtClean="0">
                <a:latin typeface="Georgia" panose="02040502050405020303" pitchFamily="18" charset="0"/>
              </a:rPr>
              <a:t>2006</a:t>
            </a:r>
          </a:p>
          <a:p>
            <a:pPr lvl="1"/>
            <a:endParaRPr lang="fr-BE" sz="2400" dirty="0">
              <a:latin typeface="Georgia" panose="02040502050405020303" pitchFamily="18" charset="0"/>
            </a:endParaRPr>
          </a:p>
          <a:p>
            <a:pPr marL="342900" indent="-342900">
              <a:buFontTx/>
              <a:buChar char="-"/>
            </a:pPr>
            <a:r>
              <a:rPr lang="fr-BE" sz="2400" dirty="0" smtClean="0">
                <a:latin typeface="Georgia" panose="02040502050405020303" pitchFamily="18" charset="0"/>
              </a:rPr>
              <a:t>Exigences </a:t>
            </a:r>
            <a:r>
              <a:rPr lang="fr-BE" sz="2400" dirty="0">
                <a:latin typeface="Georgia" panose="02040502050405020303" pitchFamily="18" charset="0"/>
              </a:rPr>
              <a:t>procédurales : </a:t>
            </a:r>
            <a:endParaRPr lang="fr-BE" sz="2400" dirty="0" smtClean="0">
              <a:latin typeface="Georgia" panose="02040502050405020303" pitchFamily="18" charset="0"/>
            </a:endParaRPr>
          </a:p>
          <a:p>
            <a:pPr marL="800100" lvl="2" indent="-342900">
              <a:buFontTx/>
              <a:buChar char="-"/>
            </a:pPr>
            <a:r>
              <a:rPr lang="fr-BE" sz="2400" i="1" dirty="0" err="1">
                <a:latin typeface="Georgia" panose="02040502050405020303" pitchFamily="18" charset="0"/>
              </a:rPr>
              <a:t>McCann</a:t>
            </a:r>
            <a:r>
              <a:rPr lang="fr-BE" sz="2400" dirty="0">
                <a:latin typeface="Georgia" panose="02040502050405020303" pitchFamily="18" charset="0"/>
              </a:rPr>
              <a:t> </a:t>
            </a:r>
            <a:r>
              <a:rPr lang="fr-BE" sz="2400" i="1" dirty="0">
                <a:latin typeface="Georgia" panose="02040502050405020303" pitchFamily="18" charset="0"/>
              </a:rPr>
              <a:t>c. Royaume-Uni</a:t>
            </a:r>
            <a:r>
              <a:rPr lang="fr-BE" sz="2400" dirty="0">
                <a:latin typeface="Georgia" panose="02040502050405020303" pitchFamily="18" charset="0"/>
              </a:rPr>
              <a:t>, 27 septembre 1995, § 161 </a:t>
            </a:r>
            <a:r>
              <a:rPr lang="fr-BE" sz="2400" dirty="0">
                <a:solidFill>
                  <a:srgbClr val="0070C0"/>
                </a:solidFill>
                <a:latin typeface="Georgia" panose="02040502050405020303" pitchFamily="18" charset="0"/>
              </a:rPr>
              <a:t>* </a:t>
            </a:r>
            <a:r>
              <a:rPr lang="fr-BE" sz="2400" dirty="0" smtClean="0">
                <a:solidFill>
                  <a:srgbClr val="0070C0"/>
                </a:solidFill>
                <a:latin typeface="Georgia" panose="02040502050405020303" pitchFamily="18" charset="0"/>
              </a:rPr>
              <a:t>22</a:t>
            </a:r>
          </a:p>
          <a:p>
            <a:pPr marL="457200" lvl="2"/>
            <a:endParaRPr lang="fr-BE" sz="2400" dirty="0">
              <a:solidFill>
                <a:srgbClr val="0070C0"/>
              </a:solidFill>
              <a:latin typeface="Georgia" panose="02040502050405020303" pitchFamily="18" charset="0"/>
            </a:endParaRPr>
          </a:p>
          <a:p>
            <a:pPr marL="342900" indent="-342900">
              <a:buFontTx/>
              <a:buChar char="-"/>
            </a:pPr>
            <a:r>
              <a:rPr lang="fr-BE" sz="2400" dirty="0" smtClean="0">
                <a:latin typeface="Georgia" panose="02040502050405020303" pitchFamily="18" charset="0"/>
              </a:rPr>
              <a:t>Obligations positives :</a:t>
            </a:r>
          </a:p>
          <a:p>
            <a:pPr marL="800100" lvl="1" indent="-342900">
              <a:buFontTx/>
              <a:buChar char="-"/>
            </a:pPr>
            <a:r>
              <a:rPr lang="fr-BE" sz="2200" i="1" dirty="0">
                <a:latin typeface="Georgia" panose="02040502050405020303" pitchFamily="18" charset="0"/>
              </a:rPr>
              <a:t>L.C.B. c. Royaume-Uni</a:t>
            </a:r>
            <a:r>
              <a:rPr lang="fr-BE" sz="2200" dirty="0">
                <a:latin typeface="Georgia" panose="02040502050405020303" pitchFamily="18" charset="0"/>
              </a:rPr>
              <a:t>, 9 juin 1998, § 36</a:t>
            </a:r>
          </a:p>
          <a:p>
            <a:pPr marL="800100" lvl="1" indent="-342900">
              <a:buFontTx/>
              <a:buChar char="-"/>
            </a:pPr>
            <a:r>
              <a:rPr lang="fr-BE" sz="2400" i="1" dirty="0" err="1">
                <a:latin typeface="Georgia" panose="02040502050405020303" pitchFamily="18" charset="0"/>
              </a:rPr>
              <a:t>Opuz</a:t>
            </a:r>
            <a:r>
              <a:rPr lang="fr-BE" sz="2400" i="1" dirty="0">
                <a:latin typeface="Georgia" panose="02040502050405020303" pitchFamily="18" charset="0"/>
              </a:rPr>
              <a:t> c. Turquie</a:t>
            </a:r>
            <a:r>
              <a:rPr lang="fr-BE" sz="2400" dirty="0">
                <a:latin typeface="Georgia" panose="02040502050405020303" pitchFamily="18" charset="0"/>
              </a:rPr>
              <a:t>, 9 juin 2009, § 128, </a:t>
            </a:r>
            <a:r>
              <a:rPr lang="fr-BE" sz="2400" dirty="0">
                <a:solidFill>
                  <a:srgbClr val="0070C0"/>
                </a:solidFill>
                <a:latin typeface="Georgia" panose="02040502050405020303" pitchFamily="18" charset="0"/>
              </a:rPr>
              <a:t>* 39</a:t>
            </a:r>
          </a:p>
          <a:p>
            <a:pPr marL="800100" lvl="1" indent="-342900">
              <a:buFontTx/>
              <a:buChar char="-"/>
            </a:pPr>
            <a:r>
              <a:rPr lang="fr-BE" sz="2400" i="1" dirty="0" err="1">
                <a:latin typeface="Georgia" panose="02040502050405020303" pitchFamily="18" charset="0"/>
              </a:rPr>
              <a:t>López</a:t>
            </a:r>
            <a:r>
              <a:rPr lang="fr-BE" sz="2400" i="1" dirty="0">
                <a:latin typeface="Georgia" panose="02040502050405020303" pitchFamily="18" charset="0"/>
              </a:rPr>
              <a:t> </a:t>
            </a:r>
            <a:r>
              <a:rPr lang="fr-BE" sz="2400" i="1" dirty="0" err="1">
                <a:latin typeface="Georgia" panose="02040502050405020303" pitchFamily="18" charset="0"/>
              </a:rPr>
              <a:t>Ostra</a:t>
            </a:r>
            <a:r>
              <a:rPr lang="fr-BE" sz="2400" i="1" dirty="0">
                <a:latin typeface="Georgia" panose="02040502050405020303" pitchFamily="18" charset="0"/>
              </a:rPr>
              <a:t> c. Espagne</a:t>
            </a:r>
            <a:r>
              <a:rPr lang="fr-BE" sz="2400" dirty="0">
                <a:latin typeface="Georgia" panose="02040502050405020303" pitchFamily="18" charset="0"/>
              </a:rPr>
              <a:t>, 9 décembre 1994, § 55, </a:t>
            </a:r>
            <a:r>
              <a:rPr lang="fr-BE" sz="2400" dirty="0">
                <a:solidFill>
                  <a:srgbClr val="0070C0"/>
                </a:solidFill>
                <a:latin typeface="Georgia" panose="02040502050405020303" pitchFamily="18" charset="0"/>
              </a:rPr>
              <a:t>* </a:t>
            </a:r>
            <a:r>
              <a:rPr lang="fr-BE" sz="2400" dirty="0" smtClean="0">
                <a:solidFill>
                  <a:srgbClr val="0070C0"/>
                </a:solidFill>
                <a:latin typeface="Georgia" panose="02040502050405020303" pitchFamily="18" charset="0"/>
              </a:rPr>
              <a:t>238</a:t>
            </a:r>
          </a:p>
          <a:p>
            <a:pPr marL="800100" lvl="1" indent="-342900">
              <a:buFontTx/>
              <a:buChar char="-"/>
            </a:pPr>
            <a:endParaRPr lang="fr-BE" sz="2400" i="1" dirty="0">
              <a:solidFill>
                <a:srgbClr val="0070C0"/>
              </a:solidFill>
              <a:latin typeface="Georgia" panose="02040502050405020303" pitchFamily="18" charset="0"/>
            </a:endParaRPr>
          </a:p>
          <a:p>
            <a:pPr marL="342900" indent="-342900">
              <a:buFontTx/>
              <a:buChar char="-"/>
            </a:pPr>
            <a:r>
              <a:rPr lang="fr-BE" sz="2400" dirty="0" smtClean="0">
                <a:latin typeface="Georgia" panose="02040502050405020303" pitchFamily="18" charset="0"/>
              </a:rPr>
              <a:t>Effet « horizontal »? (voir </a:t>
            </a:r>
            <a:r>
              <a:rPr lang="fr-BE" sz="2400" i="1" dirty="0" smtClean="0">
                <a:latin typeface="Georgia" panose="02040502050405020303" pitchFamily="18" charset="0"/>
              </a:rPr>
              <a:t>infra </a:t>
            </a:r>
            <a:r>
              <a:rPr lang="fr-BE" sz="2400" dirty="0" smtClean="0">
                <a:latin typeface="Georgia" panose="02040502050405020303" pitchFamily="18" charset="0"/>
              </a:rPr>
              <a:t>: sujet des droits fondamentaux)</a:t>
            </a:r>
          </a:p>
          <a:p>
            <a:pPr lvl="1"/>
            <a:endParaRPr lang="fr-BE" sz="2400" i="1" dirty="0" smtClean="0">
              <a:solidFill>
                <a:srgbClr val="0070C0"/>
              </a:solidFill>
              <a:latin typeface="Georgia" panose="02040502050405020303" pitchFamily="18" charset="0"/>
            </a:endParaRPr>
          </a:p>
          <a:p>
            <a:pPr lvl="1"/>
            <a:r>
              <a:rPr lang="fr-BE" sz="2400" dirty="0"/>
              <a:t/>
            </a:r>
            <a:br>
              <a:rPr lang="fr-BE" sz="2400" dirty="0"/>
            </a:br>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208730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20641" y="122663"/>
            <a:ext cx="9868831" cy="2923877"/>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C.E.D.H. / </a:t>
            </a:r>
            <a:r>
              <a:rPr lang="fr-BE" sz="2400" b="1" dirty="0" smtClean="0">
                <a:solidFill>
                  <a:schemeClr val="accent1">
                    <a:lumMod val="75000"/>
                  </a:schemeClr>
                </a:solidFill>
                <a:latin typeface="Georgia" panose="02040502050405020303" pitchFamily="18" charset="0"/>
              </a:rPr>
              <a:t>Notions autonomes</a:t>
            </a:r>
          </a:p>
          <a:p>
            <a:endParaRPr lang="fr-BE" sz="2400" b="1" i="1" dirty="0">
              <a:solidFill>
                <a:schemeClr val="accent1">
                  <a:lumMod val="75000"/>
                </a:schemeClr>
              </a:solidFill>
              <a:latin typeface="Georgia" panose="02040502050405020303" pitchFamily="18" charset="0"/>
            </a:endParaRPr>
          </a:p>
          <a:p>
            <a:r>
              <a:rPr lang="fr-BE" sz="2400" i="1" dirty="0">
                <a:latin typeface="Georgia" panose="02040502050405020303" pitchFamily="18" charset="0"/>
              </a:rPr>
              <a:t>Le Compte, Van Leuven et De </a:t>
            </a:r>
            <a:r>
              <a:rPr lang="fr-BE" sz="2400" i="1" dirty="0" err="1">
                <a:latin typeface="Georgia" panose="02040502050405020303" pitchFamily="18" charset="0"/>
              </a:rPr>
              <a:t>Meyere</a:t>
            </a:r>
            <a:r>
              <a:rPr lang="fr-BE" sz="2400" i="1" dirty="0">
                <a:latin typeface="Georgia" panose="02040502050405020303" pitchFamily="18" charset="0"/>
              </a:rPr>
              <a:t> c. </a:t>
            </a:r>
            <a:r>
              <a:rPr lang="fr-BE" sz="2400" i="1" dirty="0" smtClean="0">
                <a:latin typeface="Georgia" panose="02040502050405020303" pitchFamily="18" charset="0"/>
              </a:rPr>
              <a:t>Belgique, </a:t>
            </a:r>
            <a:r>
              <a:rPr lang="fr-BE" sz="2400" dirty="0" smtClean="0">
                <a:latin typeface="Georgia" panose="02040502050405020303" pitchFamily="18" charset="0"/>
              </a:rPr>
              <a:t>23 </a:t>
            </a:r>
            <a:r>
              <a:rPr lang="fr-BE" sz="2400" dirty="0">
                <a:latin typeface="Georgia" panose="02040502050405020303" pitchFamily="18" charset="0"/>
              </a:rPr>
              <a:t>juin 1981</a:t>
            </a:r>
            <a:endParaRPr lang="fr-BE" sz="2400" i="1" dirty="0" smtClean="0">
              <a:solidFill>
                <a:srgbClr val="0070C0"/>
              </a:solidFill>
              <a:latin typeface="Georgia" panose="02040502050405020303" pitchFamily="18" charset="0"/>
            </a:endParaRPr>
          </a:p>
          <a:p>
            <a:pPr lvl="1"/>
            <a:r>
              <a:rPr lang="fr-BE" sz="2400" dirty="0"/>
              <a:t/>
            </a:r>
            <a:br>
              <a:rPr lang="fr-BE" sz="2400" dirty="0"/>
            </a:br>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12612774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20641" y="122663"/>
            <a:ext cx="9868831" cy="7140416"/>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C.E.D.H. / </a:t>
            </a:r>
            <a:r>
              <a:rPr lang="fr-BE" sz="2400" b="1" dirty="0" err="1" smtClean="0">
                <a:solidFill>
                  <a:schemeClr val="accent1">
                    <a:lumMod val="75000"/>
                  </a:schemeClr>
                </a:solidFill>
                <a:latin typeface="Georgia" panose="02040502050405020303" pitchFamily="18" charset="0"/>
              </a:rPr>
              <a:t>Interprét</a:t>
            </a:r>
            <a:r>
              <a:rPr lang="fr-BE" sz="2400" b="1" dirty="0">
                <a:solidFill>
                  <a:schemeClr val="accent1">
                    <a:lumMod val="75000"/>
                  </a:schemeClr>
                </a:solidFill>
                <a:latin typeface="Georgia" panose="02040502050405020303" pitchFamily="18" charset="0"/>
              </a:rPr>
              <a:t>.</a:t>
            </a:r>
            <a:r>
              <a:rPr lang="fr-BE" sz="2400" b="1" dirty="0" smtClean="0">
                <a:solidFill>
                  <a:schemeClr val="accent1">
                    <a:lumMod val="75000"/>
                  </a:schemeClr>
                </a:solidFill>
                <a:latin typeface="Georgia" panose="02040502050405020303" pitchFamily="18" charset="0"/>
              </a:rPr>
              <a:t> restrictive des limitations</a:t>
            </a:r>
            <a:endParaRPr lang="fr-BE" sz="2400" b="1" dirty="0">
              <a:solidFill>
                <a:schemeClr val="accent1">
                  <a:lumMod val="75000"/>
                </a:schemeClr>
              </a:solidFill>
              <a:latin typeface="Georgia" panose="02040502050405020303" pitchFamily="18" charset="0"/>
            </a:endParaRPr>
          </a:p>
          <a:p>
            <a:endParaRPr lang="fr-BE" sz="2400" b="1" dirty="0" smtClean="0">
              <a:solidFill>
                <a:schemeClr val="accent1">
                  <a:lumMod val="75000"/>
                </a:schemeClr>
              </a:solidFill>
              <a:latin typeface="Georgia" panose="02040502050405020303" pitchFamily="18" charset="0"/>
            </a:endParaRPr>
          </a:p>
          <a:p>
            <a:r>
              <a:rPr lang="fr-BE" sz="2400" dirty="0" smtClean="0">
                <a:latin typeface="Georgia" panose="02040502050405020303" pitchFamily="18" charset="0"/>
              </a:rPr>
              <a:t>Des limitations aux droits fondamentaux sont envisageables : </a:t>
            </a:r>
          </a:p>
          <a:p>
            <a:r>
              <a:rPr lang="fr-BE" sz="2400" dirty="0">
                <a:latin typeface="Georgia" panose="02040502050405020303" pitchFamily="18" charset="0"/>
              </a:rPr>
              <a:t>	</a:t>
            </a:r>
            <a:r>
              <a:rPr lang="fr-BE" sz="2400" dirty="0" smtClean="0">
                <a:latin typeface="Georgia" panose="02040502050405020303" pitchFamily="18" charset="0"/>
              </a:rPr>
              <a:t>- art. 17 CEDH</a:t>
            </a:r>
          </a:p>
          <a:p>
            <a:r>
              <a:rPr lang="fr-BE" sz="2400" dirty="0">
                <a:latin typeface="Georgia" panose="02040502050405020303" pitchFamily="18" charset="0"/>
              </a:rPr>
              <a:t>	</a:t>
            </a:r>
            <a:r>
              <a:rPr lang="fr-BE" sz="2400" dirty="0" smtClean="0">
                <a:latin typeface="Georgia" panose="02040502050405020303" pitchFamily="18" charset="0"/>
              </a:rPr>
              <a:t>- art. 15 CEDH</a:t>
            </a:r>
          </a:p>
          <a:p>
            <a:r>
              <a:rPr lang="fr-BE" sz="2400" dirty="0">
                <a:latin typeface="Georgia" panose="02040502050405020303" pitchFamily="18" charset="0"/>
              </a:rPr>
              <a:t>	</a:t>
            </a:r>
            <a:r>
              <a:rPr lang="fr-BE" sz="2400" dirty="0" smtClean="0">
                <a:latin typeface="Georgia" panose="02040502050405020303" pitchFamily="18" charset="0"/>
              </a:rPr>
              <a:t>- autres limitations</a:t>
            </a:r>
          </a:p>
          <a:p>
            <a:r>
              <a:rPr lang="fr-BE" sz="2400" dirty="0">
                <a:latin typeface="Georgia" panose="02040502050405020303" pitchFamily="18" charset="0"/>
              </a:rPr>
              <a:t>	</a:t>
            </a:r>
            <a:r>
              <a:rPr lang="fr-BE" sz="2400" dirty="0" smtClean="0">
                <a:latin typeface="Georgia" panose="02040502050405020303" pitchFamily="18" charset="0"/>
              </a:rPr>
              <a:t>- exception : caractère absolu de l’article 3</a:t>
            </a:r>
          </a:p>
          <a:p>
            <a:r>
              <a:rPr lang="fr-BE" sz="2400" dirty="0">
                <a:latin typeface="Georgia" panose="02040502050405020303" pitchFamily="18" charset="0"/>
              </a:rPr>
              <a:t>	</a:t>
            </a:r>
            <a:r>
              <a:rPr lang="fr-BE" sz="2400" i="1" dirty="0" smtClean="0">
                <a:latin typeface="Georgia" panose="02040502050405020303" pitchFamily="18" charset="0"/>
              </a:rPr>
              <a:t>M.S.S</a:t>
            </a:r>
            <a:r>
              <a:rPr lang="fr-BE" sz="2400" i="1" dirty="0">
                <a:latin typeface="Georgia" panose="02040502050405020303" pitchFamily="18" charset="0"/>
              </a:rPr>
              <a:t>. c. Belgique et </a:t>
            </a:r>
            <a:r>
              <a:rPr lang="fr-BE" sz="2400" i="1" dirty="0" smtClean="0">
                <a:latin typeface="Georgia" panose="02040502050405020303" pitchFamily="18" charset="0"/>
              </a:rPr>
              <a:t>Grèce,</a:t>
            </a:r>
            <a:r>
              <a:rPr lang="fr-BE" sz="2400" dirty="0" smtClean="0">
                <a:latin typeface="Georgia" panose="02040502050405020303" pitchFamily="18" charset="0"/>
              </a:rPr>
              <a:t>21 </a:t>
            </a:r>
            <a:r>
              <a:rPr lang="fr-BE" sz="2400" dirty="0">
                <a:latin typeface="Georgia" panose="02040502050405020303" pitchFamily="18" charset="0"/>
              </a:rPr>
              <a:t>janvier </a:t>
            </a:r>
            <a:r>
              <a:rPr lang="fr-BE" sz="2400" dirty="0" smtClean="0">
                <a:latin typeface="Georgia" panose="02040502050405020303" pitchFamily="18" charset="0"/>
              </a:rPr>
              <a:t>2011, §§ 223 et s. </a:t>
            </a:r>
            <a:r>
              <a:rPr lang="fr-BE" sz="2400" dirty="0" smtClean="0">
                <a:solidFill>
                  <a:srgbClr val="0070C0"/>
                </a:solidFill>
                <a:latin typeface="Georgia" panose="02040502050405020303" pitchFamily="18" charset="0"/>
              </a:rPr>
              <a:t>* 100 </a:t>
            </a:r>
            <a:endParaRPr lang="fr-BE" sz="2400" dirty="0">
              <a:solidFill>
                <a:srgbClr val="0070C0"/>
              </a:solidFill>
              <a:latin typeface="Georgia" panose="02040502050405020303" pitchFamily="18" charset="0"/>
            </a:endParaRPr>
          </a:p>
          <a:p>
            <a:pPr algn="just"/>
            <a:r>
              <a:rPr lang="fr-BE" sz="2400" dirty="0"/>
              <a:t/>
            </a:r>
            <a:br>
              <a:rPr lang="fr-BE" sz="2400" dirty="0"/>
            </a:br>
            <a:r>
              <a:rPr lang="fr-BE" sz="2200" dirty="0" smtClean="0">
                <a:latin typeface="Georgia" panose="02040502050405020303" pitchFamily="18" charset="0"/>
              </a:rPr>
              <a:t>« La </a:t>
            </a:r>
            <a:r>
              <a:rPr lang="fr-BE" sz="2200" dirty="0">
                <a:latin typeface="Georgia" panose="02040502050405020303" pitchFamily="18" charset="0"/>
              </a:rPr>
              <a:t>Cour note tout d’abord que les Etats situés aux frontières extérieures de l’Union européenne rencontrent actuellement des difficultés considérables pour faire face à un flux croissant de migrants et de demandeurs d’asile. </a:t>
            </a:r>
            <a:r>
              <a:rPr lang="fr-BE" sz="2200" dirty="0" smtClean="0">
                <a:latin typeface="Georgia" panose="02040502050405020303" pitchFamily="18" charset="0"/>
              </a:rPr>
              <a:t>[…] </a:t>
            </a:r>
            <a:r>
              <a:rPr lang="fr-BE" sz="2200" dirty="0">
                <a:latin typeface="Georgia" panose="02040502050405020303" pitchFamily="18" charset="0"/>
              </a:rPr>
              <a:t>La Cour ne saurait sous-estimer le poids et la pression que cette situation fait peser sur les pays concernés, d’autant plus lourds qu’elle s’inscrit dans un contexte de crise économique. </a:t>
            </a:r>
            <a:r>
              <a:rPr lang="fr-BE" sz="2200" dirty="0" smtClean="0">
                <a:latin typeface="Georgia" panose="02040502050405020303" pitchFamily="18" charset="0"/>
              </a:rPr>
              <a:t>[…] </a:t>
            </a:r>
            <a:r>
              <a:rPr lang="fr-BE" sz="2200" dirty="0">
                <a:latin typeface="Georgia" panose="02040502050405020303" pitchFamily="18" charset="0"/>
              </a:rPr>
              <a:t>Toutefois, vu le caractère absolu de l’article 3, cela ne saurait exonérer un Etat de ses obligations au regard de cette </a:t>
            </a:r>
            <a:r>
              <a:rPr lang="fr-BE" sz="2200" dirty="0" smtClean="0">
                <a:latin typeface="Georgia" panose="02040502050405020303" pitchFamily="18" charset="0"/>
              </a:rPr>
              <a:t>disposition ». </a:t>
            </a:r>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263967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0" y="295509"/>
            <a:ext cx="10018713" cy="708102"/>
          </a:xfrm>
        </p:spPr>
        <p:txBody>
          <a:bodyPr/>
          <a:lstStyle/>
          <a:p>
            <a:r>
              <a:rPr lang="fr-BE" dirty="0" smtClean="0">
                <a:latin typeface="Georgia" panose="02040502050405020303" pitchFamily="18" charset="0"/>
              </a:rPr>
              <a:t>Séances complémentaires</a:t>
            </a:r>
            <a:endParaRPr lang="fr-BE" dirty="0">
              <a:latin typeface="Georgia" panose="02040502050405020303" pitchFamily="18" charset="0"/>
            </a:endParaRPr>
          </a:p>
        </p:txBody>
      </p:sp>
      <p:sp>
        <p:nvSpPr>
          <p:cNvPr id="3" name="Espace réservé du contenu 2"/>
          <p:cNvSpPr>
            <a:spLocks noGrp="1"/>
          </p:cNvSpPr>
          <p:nvPr>
            <p:ph idx="1"/>
          </p:nvPr>
        </p:nvSpPr>
        <p:spPr>
          <a:xfrm>
            <a:off x="1484310" y="1115122"/>
            <a:ext cx="10018713" cy="5597911"/>
          </a:xfrm>
        </p:spPr>
        <p:txBody>
          <a:bodyPr/>
          <a:lstStyle/>
          <a:p>
            <a:pPr marL="0" indent="0">
              <a:buNone/>
            </a:pPr>
            <a:endParaRPr lang="fr-BE" dirty="0" smtClean="0">
              <a:latin typeface="Georgia" panose="02040502050405020303" pitchFamily="18"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1809186403"/>
              </p:ext>
            </p:extLst>
          </p:nvPr>
        </p:nvGraphicFramePr>
        <p:xfrm>
          <a:off x="2429666" y="1115122"/>
          <a:ext cx="8127999" cy="1483360"/>
        </p:xfrm>
        <a:graphic>
          <a:graphicData uri="http://schemas.openxmlformats.org/drawingml/2006/table">
            <a:tbl>
              <a:tblPr firstRow="1" bandRow="1">
                <a:tableStyleId>{5C22544A-7EE6-4342-B048-85BDC9FD1C3A}</a:tableStyleId>
              </a:tblPr>
              <a:tblGrid>
                <a:gridCol w="1491785">
                  <a:extLst>
                    <a:ext uri="{9D8B030D-6E8A-4147-A177-3AD203B41FA5}">
                      <a16:colId xmlns:a16="http://schemas.microsoft.com/office/drawing/2014/main" val="1335100714"/>
                    </a:ext>
                  </a:extLst>
                </a:gridCol>
                <a:gridCol w="791737">
                  <a:extLst>
                    <a:ext uri="{9D8B030D-6E8A-4147-A177-3AD203B41FA5}">
                      <a16:colId xmlns:a16="http://schemas.microsoft.com/office/drawing/2014/main" val="2686629133"/>
                    </a:ext>
                  </a:extLst>
                </a:gridCol>
                <a:gridCol w="5844477">
                  <a:extLst>
                    <a:ext uri="{9D8B030D-6E8A-4147-A177-3AD203B41FA5}">
                      <a16:colId xmlns:a16="http://schemas.microsoft.com/office/drawing/2014/main" val="2542255752"/>
                    </a:ext>
                  </a:extLst>
                </a:gridCol>
              </a:tblGrid>
              <a:tr h="370840">
                <a:tc>
                  <a:txBody>
                    <a:bodyPr/>
                    <a:lstStyle/>
                    <a:p>
                      <a:r>
                        <a:rPr lang="fr-BE" dirty="0" smtClean="0"/>
                        <a:t>Date</a:t>
                      </a:r>
                      <a:endParaRPr lang="fr-BE" dirty="0"/>
                    </a:p>
                  </a:txBody>
                  <a:tcPr/>
                </a:tc>
                <a:tc>
                  <a:txBody>
                    <a:bodyPr/>
                    <a:lstStyle/>
                    <a:p>
                      <a:r>
                        <a:rPr lang="fr-BE" dirty="0" smtClean="0"/>
                        <a:t>Cours</a:t>
                      </a:r>
                      <a:endParaRPr lang="fr-BE" dirty="0"/>
                    </a:p>
                  </a:txBody>
                  <a:tcPr/>
                </a:tc>
                <a:tc>
                  <a:txBody>
                    <a:bodyPr/>
                    <a:lstStyle/>
                    <a:p>
                      <a:r>
                        <a:rPr lang="fr-BE" dirty="0" smtClean="0"/>
                        <a:t>Contenu</a:t>
                      </a:r>
                      <a:endParaRPr lang="fr-BE" dirty="0"/>
                    </a:p>
                  </a:txBody>
                  <a:tcPr/>
                </a:tc>
                <a:extLst>
                  <a:ext uri="{0D108BD9-81ED-4DB2-BD59-A6C34878D82A}">
                    <a16:rowId xmlns:a16="http://schemas.microsoft.com/office/drawing/2014/main" val="100191537"/>
                  </a:ext>
                </a:extLst>
              </a:tr>
              <a:tr h="370840">
                <a:tc>
                  <a:txBody>
                    <a:bodyPr/>
                    <a:lstStyle/>
                    <a:p>
                      <a:r>
                        <a:rPr lang="fr-BE" dirty="0" smtClean="0"/>
                        <a:t>4 octobre</a:t>
                      </a:r>
                      <a:endParaRPr lang="fr-BE" dirty="0"/>
                    </a:p>
                  </a:txBody>
                  <a:tcPr/>
                </a:tc>
                <a:tc>
                  <a:txBody>
                    <a:bodyPr/>
                    <a:lstStyle/>
                    <a:p>
                      <a:r>
                        <a:rPr lang="fr-BE" dirty="0" smtClean="0"/>
                        <a:t>1</a:t>
                      </a:r>
                      <a:endParaRPr lang="fr-BE" dirty="0"/>
                    </a:p>
                  </a:txBody>
                  <a:tcPr/>
                </a:tc>
                <a:tc>
                  <a:txBody>
                    <a:bodyPr/>
                    <a:lstStyle/>
                    <a:p>
                      <a:r>
                        <a:rPr lang="fr-BE" dirty="0" smtClean="0"/>
                        <a:t>Travaux pratiques : lecture</a:t>
                      </a:r>
                      <a:r>
                        <a:rPr lang="fr-BE" baseline="0" dirty="0" smtClean="0"/>
                        <a:t> et commentaire des arrêts</a:t>
                      </a:r>
                      <a:endParaRPr lang="fr-BE" dirty="0"/>
                    </a:p>
                  </a:txBody>
                  <a:tcPr/>
                </a:tc>
                <a:extLst>
                  <a:ext uri="{0D108BD9-81ED-4DB2-BD59-A6C34878D82A}">
                    <a16:rowId xmlns:a16="http://schemas.microsoft.com/office/drawing/2014/main" val="2268257191"/>
                  </a:ext>
                </a:extLst>
              </a:tr>
              <a:tr h="370840">
                <a:tc>
                  <a:txBody>
                    <a:bodyPr/>
                    <a:lstStyle/>
                    <a:p>
                      <a:r>
                        <a:rPr lang="fr-BE" dirty="0" smtClean="0"/>
                        <a:t>29</a:t>
                      </a:r>
                      <a:r>
                        <a:rPr lang="fr-BE" baseline="0" dirty="0" smtClean="0"/>
                        <a:t> novembre</a:t>
                      </a:r>
                      <a:endParaRPr lang="fr-BE" dirty="0"/>
                    </a:p>
                  </a:txBody>
                  <a:tcPr/>
                </a:tc>
                <a:tc>
                  <a:txBody>
                    <a:bodyPr/>
                    <a:lstStyle/>
                    <a:p>
                      <a:r>
                        <a:rPr lang="fr-BE" dirty="0" smtClean="0"/>
                        <a:t>2</a:t>
                      </a:r>
                      <a:endParaRPr lang="fr-BE"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dirty="0" smtClean="0"/>
                        <a:t>Travaux pratiques : casus</a:t>
                      </a:r>
                    </a:p>
                  </a:txBody>
                  <a:tcPr/>
                </a:tc>
                <a:extLst>
                  <a:ext uri="{0D108BD9-81ED-4DB2-BD59-A6C34878D82A}">
                    <a16:rowId xmlns:a16="http://schemas.microsoft.com/office/drawing/2014/main" val="1651809744"/>
                  </a:ext>
                </a:extLst>
              </a:tr>
              <a:tr h="370840">
                <a:tc>
                  <a:txBody>
                    <a:bodyPr/>
                    <a:lstStyle/>
                    <a:p>
                      <a:r>
                        <a:rPr lang="fr-BE" dirty="0" smtClean="0"/>
                        <a:t>13 décembre</a:t>
                      </a:r>
                      <a:endParaRPr lang="fr-BE" dirty="0"/>
                    </a:p>
                  </a:txBody>
                  <a:tcPr/>
                </a:tc>
                <a:tc>
                  <a:txBody>
                    <a:bodyPr/>
                    <a:lstStyle/>
                    <a:p>
                      <a:r>
                        <a:rPr lang="fr-BE" dirty="0" smtClean="0"/>
                        <a:t>3</a:t>
                      </a:r>
                      <a:endParaRPr lang="fr-BE" dirty="0"/>
                    </a:p>
                  </a:txBody>
                  <a:tcPr/>
                </a:tc>
                <a:tc>
                  <a:txBody>
                    <a:bodyPr/>
                    <a:lstStyle/>
                    <a:p>
                      <a:r>
                        <a:rPr lang="fr-BE" dirty="0" smtClean="0"/>
                        <a:t>Travaux pratiques : casus</a:t>
                      </a:r>
                      <a:endParaRPr lang="fr-BE" dirty="0"/>
                    </a:p>
                  </a:txBody>
                  <a:tcPr/>
                </a:tc>
                <a:extLst>
                  <a:ext uri="{0D108BD9-81ED-4DB2-BD59-A6C34878D82A}">
                    <a16:rowId xmlns:a16="http://schemas.microsoft.com/office/drawing/2014/main" val="3593590735"/>
                  </a:ext>
                </a:extLst>
              </a:tr>
            </a:tbl>
          </a:graphicData>
        </a:graphic>
      </p:graphicFrame>
    </p:spTree>
    <p:extLst>
      <p:ext uri="{BB962C8B-B14F-4D97-AF65-F5344CB8AC3E}">
        <p14:creationId xmlns:p14="http://schemas.microsoft.com/office/powerpoint/2010/main" val="18626841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20641" y="122663"/>
            <a:ext cx="9868831" cy="4031873"/>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C.E.D.H. / </a:t>
            </a:r>
            <a:r>
              <a:rPr lang="fr-BE" sz="2400" b="1" dirty="0" err="1" smtClean="0">
                <a:solidFill>
                  <a:schemeClr val="accent1">
                    <a:lumMod val="75000"/>
                  </a:schemeClr>
                </a:solidFill>
                <a:latin typeface="Georgia" panose="02040502050405020303" pitchFamily="18" charset="0"/>
              </a:rPr>
              <a:t>Interprét</a:t>
            </a:r>
            <a:r>
              <a:rPr lang="fr-BE" sz="2400" b="1" dirty="0">
                <a:solidFill>
                  <a:schemeClr val="accent1">
                    <a:lumMod val="75000"/>
                  </a:schemeClr>
                </a:solidFill>
                <a:latin typeface="Georgia" panose="02040502050405020303" pitchFamily="18" charset="0"/>
              </a:rPr>
              <a:t>.</a:t>
            </a:r>
            <a:r>
              <a:rPr lang="fr-BE" sz="2400" b="1" dirty="0" smtClean="0">
                <a:solidFill>
                  <a:schemeClr val="accent1">
                    <a:lumMod val="75000"/>
                  </a:schemeClr>
                </a:solidFill>
                <a:latin typeface="Georgia" panose="02040502050405020303" pitchFamily="18" charset="0"/>
              </a:rPr>
              <a:t> restrictive des limitations</a:t>
            </a:r>
            <a:endParaRPr lang="fr-BE" sz="2400" b="1" dirty="0">
              <a:solidFill>
                <a:schemeClr val="accent1">
                  <a:lumMod val="75000"/>
                </a:schemeClr>
              </a:solidFill>
              <a:latin typeface="Georgia" panose="02040502050405020303" pitchFamily="18" charset="0"/>
            </a:endParaRPr>
          </a:p>
          <a:p>
            <a:endParaRPr lang="fr-BE" sz="2400" b="1" dirty="0" smtClean="0">
              <a:solidFill>
                <a:schemeClr val="accent1">
                  <a:lumMod val="75000"/>
                </a:schemeClr>
              </a:solidFill>
              <a:latin typeface="Georgia" panose="02040502050405020303" pitchFamily="18" charset="0"/>
            </a:endParaRPr>
          </a:p>
          <a:p>
            <a:r>
              <a:rPr lang="fr-BE" sz="2400" dirty="0" smtClean="0">
                <a:latin typeface="Georgia" panose="02040502050405020303" pitchFamily="18" charset="0"/>
              </a:rPr>
              <a:t>Admissibilité des restrictions :</a:t>
            </a:r>
          </a:p>
          <a:p>
            <a:r>
              <a:rPr lang="fr-BE" sz="2400" dirty="0">
                <a:latin typeface="Georgia" panose="02040502050405020303" pitchFamily="18" charset="0"/>
              </a:rPr>
              <a:t>	</a:t>
            </a:r>
            <a:r>
              <a:rPr lang="fr-BE" sz="2400" dirty="0" smtClean="0">
                <a:latin typeface="Georgia" panose="02040502050405020303" pitchFamily="18" charset="0"/>
              </a:rPr>
              <a:t>- Existence d’une base légale</a:t>
            </a:r>
          </a:p>
          <a:p>
            <a:r>
              <a:rPr lang="fr-BE" sz="2400" dirty="0">
                <a:latin typeface="Georgia" panose="02040502050405020303" pitchFamily="18" charset="0"/>
              </a:rPr>
              <a:t>	</a:t>
            </a:r>
            <a:r>
              <a:rPr lang="fr-BE" sz="2400" dirty="0" smtClean="0">
                <a:latin typeface="Georgia" panose="02040502050405020303" pitchFamily="18" charset="0"/>
              </a:rPr>
              <a:t>- Exigence d’une « nécessité dans une société démocratique » : </a:t>
            </a:r>
          </a:p>
          <a:p>
            <a:r>
              <a:rPr lang="fr-BE" sz="2400" dirty="0">
                <a:latin typeface="Georgia" panose="02040502050405020303" pitchFamily="18" charset="0"/>
              </a:rPr>
              <a:t>	</a:t>
            </a:r>
            <a:r>
              <a:rPr lang="fr-BE" sz="2400" dirty="0" smtClean="0">
                <a:latin typeface="Georgia" panose="02040502050405020303" pitchFamily="18" charset="0"/>
              </a:rPr>
              <a:t>	- but légitime</a:t>
            </a:r>
          </a:p>
          <a:p>
            <a:r>
              <a:rPr lang="fr-BE" sz="2400" dirty="0">
                <a:latin typeface="Georgia" panose="02040502050405020303" pitchFamily="18" charset="0"/>
              </a:rPr>
              <a:t>	</a:t>
            </a:r>
            <a:r>
              <a:rPr lang="fr-BE" sz="2400" dirty="0" smtClean="0">
                <a:latin typeface="Georgia" panose="02040502050405020303" pitchFamily="18" charset="0"/>
              </a:rPr>
              <a:t>	- proportionnalité</a:t>
            </a:r>
            <a:r>
              <a:rPr lang="fr-BE" sz="2400" dirty="0"/>
              <a:t/>
            </a:r>
            <a:br>
              <a:rPr lang="fr-BE" sz="2400" dirty="0"/>
            </a:br>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245827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20641" y="122663"/>
            <a:ext cx="9868831" cy="8279190"/>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C.E.D.H. / </a:t>
            </a:r>
            <a:r>
              <a:rPr lang="fr-BE" sz="2400" b="1" dirty="0" err="1" smtClean="0">
                <a:solidFill>
                  <a:schemeClr val="accent1">
                    <a:lumMod val="75000"/>
                  </a:schemeClr>
                </a:solidFill>
                <a:latin typeface="Georgia" panose="02040502050405020303" pitchFamily="18" charset="0"/>
              </a:rPr>
              <a:t>Interprét</a:t>
            </a:r>
            <a:r>
              <a:rPr lang="fr-BE" sz="2400" b="1" dirty="0">
                <a:solidFill>
                  <a:schemeClr val="accent1">
                    <a:lumMod val="75000"/>
                  </a:schemeClr>
                </a:solidFill>
                <a:latin typeface="Georgia" panose="02040502050405020303" pitchFamily="18" charset="0"/>
              </a:rPr>
              <a:t>.</a:t>
            </a:r>
            <a:r>
              <a:rPr lang="fr-BE" sz="2400" b="1" dirty="0" smtClean="0">
                <a:solidFill>
                  <a:schemeClr val="accent1">
                    <a:lumMod val="75000"/>
                  </a:schemeClr>
                </a:solidFill>
                <a:latin typeface="Georgia" panose="02040502050405020303" pitchFamily="18" charset="0"/>
              </a:rPr>
              <a:t> restrictive des limitations</a:t>
            </a:r>
            <a:endParaRPr lang="fr-BE" sz="2400" b="1" dirty="0">
              <a:solidFill>
                <a:schemeClr val="accent1">
                  <a:lumMod val="75000"/>
                </a:schemeClr>
              </a:solidFill>
              <a:latin typeface="Georgia" panose="02040502050405020303" pitchFamily="18" charset="0"/>
            </a:endParaRPr>
          </a:p>
          <a:p>
            <a:pPr algn="just"/>
            <a:endParaRPr lang="fr-BE" sz="2200" b="1" dirty="0" smtClean="0">
              <a:solidFill>
                <a:schemeClr val="accent1">
                  <a:lumMod val="75000"/>
                </a:schemeClr>
              </a:solidFill>
              <a:latin typeface="Georgia" panose="02040502050405020303" pitchFamily="18" charset="0"/>
            </a:endParaRPr>
          </a:p>
          <a:p>
            <a:pPr algn="just"/>
            <a:r>
              <a:rPr lang="fr-BE" sz="2200" i="1" dirty="0">
                <a:latin typeface="Georgia" panose="02040502050405020303" pitchFamily="18" charset="0"/>
              </a:rPr>
              <a:t>Sunday Times c. Royaume-Uni</a:t>
            </a:r>
            <a:r>
              <a:rPr lang="fr-BE" sz="2200" dirty="0">
                <a:latin typeface="Georgia" panose="02040502050405020303" pitchFamily="18" charset="0"/>
              </a:rPr>
              <a:t>, 26 avril 1979, § </a:t>
            </a:r>
            <a:r>
              <a:rPr lang="fr-BE" sz="2200" dirty="0" smtClean="0">
                <a:latin typeface="Georgia" panose="02040502050405020303" pitchFamily="18" charset="0"/>
              </a:rPr>
              <a:t>49 </a:t>
            </a:r>
            <a:r>
              <a:rPr lang="fr-BE" sz="2200" dirty="0" smtClean="0">
                <a:solidFill>
                  <a:srgbClr val="0070C0"/>
                </a:solidFill>
                <a:latin typeface="Georgia" panose="02040502050405020303" pitchFamily="18" charset="0"/>
              </a:rPr>
              <a:t>* 388</a:t>
            </a:r>
            <a:endParaRPr lang="fr-BE" sz="2200" dirty="0">
              <a:solidFill>
                <a:srgbClr val="0070C0"/>
              </a:solidFill>
              <a:latin typeface="Georgia" panose="02040502050405020303" pitchFamily="18" charset="0"/>
            </a:endParaRPr>
          </a:p>
          <a:p>
            <a:pPr algn="just"/>
            <a:r>
              <a:rPr lang="fr-BE" sz="600" dirty="0">
                <a:latin typeface="Georgia" panose="02040502050405020303" pitchFamily="18" charset="0"/>
              </a:rPr>
              <a:t> </a:t>
            </a:r>
          </a:p>
          <a:p>
            <a:pPr algn="just"/>
            <a:r>
              <a:rPr lang="fr-BE" sz="2200" dirty="0">
                <a:latin typeface="Georgia" panose="02040502050405020303" pitchFamily="18" charset="0"/>
              </a:rPr>
              <a:t>« Aux yeux de la Cour, les deux conditions suivantes comptent parmi celles qui se dégagent des mots "prévues par la loi". Il faut d’abord que la "loi" soit </a:t>
            </a:r>
            <a:r>
              <a:rPr lang="fr-BE" sz="2200" u="sng" dirty="0">
                <a:latin typeface="Georgia" panose="02040502050405020303" pitchFamily="18" charset="0"/>
              </a:rPr>
              <a:t>suffisamment accessible</a:t>
            </a:r>
            <a:r>
              <a:rPr lang="fr-BE" sz="2200" dirty="0">
                <a:latin typeface="Georgia" panose="02040502050405020303" pitchFamily="18" charset="0"/>
              </a:rPr>
              <a:t>: le citoyen doit pouvoir disposer de renseignements suffisants, dans les circonstances de la cause, sur les normes juridiques applicables à un cas donné. En second lieu, on ne peut considérer comme une "loi" qu’une norme </a:t>
            </a:r>
            <a:r>
              <a:rPr lang="fr-BE" sz="2200" u="sng" dirty="0">
                <a:latin typeface="Georgia" panose="02040502050405020303" pitchFamily="18" charset="0"/>
              </a:rPr>
              <a:t>énoncée avec assez de précision pour permettre au citoyen de régler sa conduite</a:t>
            </a:r>
            <a:r>
              <a:rPr lang="fr-BE" sz="2200" dirty="0">
                <a:latin typeface="Georgia" panose="02040502050405020303" pitchFamily="18" charset="0"/>
              </a:rPr>
              <a:t>; en s’entourant au besoin de conseils éclairés, il doit être </a:t>
            </a:r>
            <a:r>
              <a:rPr lang="fr-BE" sz="2200" u="sng" dirty="0">
                <a:latin typeface="Georgia" panose="02040502050405020303" pitchFamily="18" charset="0"/>
              </a:rPr>
              <a:t>à même de prévoir</a:t>
            </a:r>
            <a:r>
              <a:rPr lang="fr-BE" sz="2200" dirty="0">
                <a:latin typeface="Georgia" panose="02040502050405020303" pitchFamily="18" charset="0"/>
              </a:rPr>
              <a:t>, à un degré raisonnable dans les circonstances de la cause, les conséquences de nature à dériver d’un acte déterminé. Elles n’ont </a:t>
            </a:r>
            <a:r>
              <a:rPr lang="fr-BE" sz="2200" u="sng" dirty="0">
                <a:latin typeface="Georgia" panose="02040502050405020303" pitchFamily="18" charset="0"/>
              </a:rPr>
              <a:t>pas besoin d’être prévisibles avec une certitude absolue</a:t>
            </a:r>
            <a:r>
              <a:rPr lang="fr-BE" sz="2200" dirty="0">
                <a:latin typeface="Georgia" panose="02040502050405020303" pitchFamily="18" charset="0"/>
              </a:rPr>
              <a:t>: l’expérience la révèle hors d’atteinte. En outre la certitude, bien que hautement souhaitable, s’accompagne parfois d’une rigidité excessive; or le droit doit savoir s’adapter aux changements de situation. Aussi beaucoup de lois se servent-elles, par la force des choses, de formules plus ou moins vagues dont l’interprétation et l’application dépendent de la pratique »</a:t>
            </a:r>
          </a:p>
          <a:p>
            <a:r>
              <a:rPr lang="fr-BE" sz="2400" dirty="0"/>
              <a:t/>
            </a:r>
            <a:br>
              <a:rPr lang="fr-BE" sz="2400" dirty="0"/>
            </a:br>
            <a:endParaRPr lang="fr-BE" sz="2200" dirty="0">
              <a:latin typeface="Georgia" panose="02040502050405020303" pitchFamily="18" charset="0"/>
            </a:endParaRP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12744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20641" y="122663"/>
            <a:ext cx="9868831" cy="3293209"/>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C.E.D.H. / </a:t>
            </a:r>
            <a:r>
              <a:rPr lang="fr-BE" sz="2400" b="1" dirty="0" err="1" smtClean="0">
                <a:solidFill>
                  <a:schemeClr val="accent1">
                    <a:lumMod val="75000"/>
                  </a:schemeClr>
                </a:solidFill>
                <a:latin typeface="Georgia" panose="02040502050405020303" pitchFamily="18" charset="0"/>
              </a:rPr>
              <a:t>Interprét</a:t>
            </a:r>
            <a:r>
              <a:rPr lang="fr-BE" sz="2400" b="1" dirty="0">
                <a:solidFill>
                  <a:schemeClr val="accent1">
                    <a:lumMod val="75000"/>
                  </a:schemeClr>
                </a:solidFill>
                <a:latin typeface="Georgia" panose="02040502050405020303" pitchFamily="18" charset="0"/>
              </a:rPr>
              <a:t>.</a:t>
            </a:r>
            <a:r>
              <a:rPr lang="fr-BE" sz="2400" b="1" dirty="0" smtClean="0">
                <a:solidFill>
                  <a:schemeClr val="accent1">
                    <a:lumMod val="75000"/>
                  </a:schemeClr>
                </a:solidFill>
                <a:latin typeface="Georgia" panose="02040502050405020303" pitchFamily="18" charset="0"/>
              </a:rPr>
              <a:t> restrictive des limitations</a:t>
            </a:r>
            <a:endParaRPr lang="fr-BE" sz="2400" b="1" dirty="0">
              <a:solidFill>
                <a:schemeClr val="accent1">
                  <a:lumMod val="75000"/>
                </a:schemeClr>
              </a:solidFill>
              <a:latin typeface="Georgia" panose="02040502050405020303" pitchFamily="18" charset="0"/>
            </a:endParaRPr>
          </a:p>
          <a:p>
            <a:pPr algn="just"/>
            <a:endParaRPr lang="fr-BE" sz="2200" b="1" dirty="0" smtClean="0">
              <a:solidFill>
                <a:schemeClr val="accent1">
                  <a:lumMod val="75000"/>
                </a:schemeClr>
              </a:solidFill>
              <a:latin typeface="Georgia" panose="02040502050405020303" pitchFamily="18" charset="0"/>
            </a:endParaRPr>
          </a:p>
          <a:p>
            <a:endParaRPr lang="fr-BE" sz="2400" i="1" dirty="0" smtClean="0">
              <a:latin typeface="Georgia" panose="02040502050405020303" pitchFamily="18" charset="0"/>
            </a:endParaRPr>
          </a:p>
          <a:p>
            <a:r>
              <a:rPr lang="fr-BE" sz="2400" i="1" dirty="0" smtClean="0">
                <a:latin typeface="Georgia" panose="02040502050405020303" pitchFamily="18" charset="0"/>
              </a:rPr>
              <a:t>RTBF </a:t>
            </a:r>
            <a:r>
              <a:rPr lang="fr-BE" sz="2400" i="1" dirty="0">
                <a:latin typeface="Georgia" panose="02040502050405020303" pitchFamily="18" charset="0"/>
              </a:rPr>
              <a:t>c. </a:t>
            </a:r>
            <a:r>
              <a:rPr lang="fr-BE" sz="2400" i="1" dirty="0" smtClean="0">
                <a:latin typeface="Georgia" panose="02040502050405020303" pitchFamily="18" charset="0"/>
              </a:rPr>
              <a:t>Belgique</a:t>
            </a:r>
            <a:r>
              <a:rPr lang="fr-BE" sz="2400" dirty="0" smtClean="0">
                <a:latin typeface="Georgia" panose="02040502050405020303" pitchFamily="18" charset="0"/>
              </a:rPr>
              <a:t>, 29 </a:t>
            </a:r>
            <a:r>
              <a:rPr lang="fr-BE" sz="2400" dirty="0">
                <a:latin typeface="Georgia" panose="02040502050405020303" pitchFamily="18" charset="0"/>
              </a:rPr>
              <a:t>mars </a:t>
            </a:r>
            <a:r>
              <a:rPr lang="fr-BE" sz="2400" dirty="0" smtClean="0">
                <a:latin typeface="Georgia" panose="02040502050405020303" pitchFamily="18" charset="0"/>
              </a:rPr>
              <a:t>2011</a:t>
            </a:r>
            <a:r>
              <a:rPr lang="fr-BE" sz="2400" dirty="0">
                <a:latin typeface="Georgia" panose="02040502050405020303" pitchFamily="18" charset="0"/>
              </a:rPr>
              <a:t> </a:t>
            </a:r>
            <a:r>
              <a:rPr lang="fr-BE" sz="2400" dirty="0" smtClean="0">
                <a:solidFill>
                  <a:srgbClr val="0070C0"/>
                </a:solidFill>
                <a:latin typeface="Georgia" panose="02040502050405020303" pitchFamily="18" charset="0"/>
              </a:rPr>
              <a:t>* 451</a:t>
            </a:r>
            <a:r>
              <a:rPr lang="fr-BE" sz="2400" dirty="0">
                <a:latin typeface="Georgia" panose="02040502050405020303" pitchFamily="18" charset="0"/>
              </a:rPr>
              <a:t/>
            </a:r>
            <a:br>
              <a:rPr lang="fr-BE" sz="2400" dirty="0">
                <a:latin typeface="Georgia" panose="02040502050405020303" pitchFamily="18" charset="0"/>
              </a:rPr>
            </a:br>
            <a:endParaRPr lang="fr-BE" sz="2400" dirty="0" smtClean="0">
              <a:latin typeface="Georgia" panose="02040502050405020303" pitchFamily="18" charset="0"/>
            </a:endParaRPr>
          </a:p>
          <a:p>
            <a:r>
              <a:rPr lang="fr-BE" sz="2400" i="1" dirty="0" err="1">
                <a:latin typeface="Georgia" panose="02040502050405020303" pitchFamily="18" charset="0"/>
              </a:rPr>
              <a:t>Cumhuriyet</a:t>
            </a:r>
            <a:r>
              <a:rPr lang="fr-BE" sz="2400" i="1" dirty="0">
                <a:latin typeface="Georgia" panose="02040502050405020303" pitchFamily="18" charset="0"/>
              </a:rPr>
              <a:t> </a:t>
            </a:r>
            <a:r>
              <a:rPr lang="fr-BE" sz="2400" i="1" dirty="0" err="1">
                <a:latin typeface="Georgia" panose="02040502050405020303" pitchFamily="18" charset="0"/>
              </a:rPr>
              <a:t>Halk</a:t>
            </a:r>
            <a:r>
              <a:rPr lang="fr-BE" sz="2400" i="1" dirty="0">
                <a:latin typeface="Georgia" panose="02040502050405020303" pitchFamily="18" charset="0"/>
              </a:rPr>
              <a:t> </a:t>
            </a:r>
            <a:r>
              <a:rPr lang="fr-BE" sz="2400" i="1" dirty="0" err="1">
                <a:latin typeface="Georgia" panose="02040502050405020303" pitchFamily="18" charset="0"/>
              </a:rPr>
              <a:t>Partisi</a:t>
            </a:r>
            <a:r>
              <a:rPr lang="fr-BE" sz="2400" i="1" dirty="0">
                <a:latin typeface="Georgia" panose="02040502050405020303" pitchFamily="18" charset="0"/>
              </a:rPr>
              <a:t> c. Turquie</a:t>
            </a:r>
            <a:r>
              <a:rPr lang="fr-BE" sz="2400" dirty="0">
                <a:latin typeface="Georgia" panose="02040502050405020303" pitchFamily="18" charset="0"/>
              </a:rPr>
              <a:t>, 26 avril 2016</a:t>
            </a:r>
          </a:p>
          <a:p>
            <a:endParaRPr lang="fr-BE" sz="2200" dirty="0" smtClean="0">
              <a:latin typeface="Georgia" panose="02040502050405020303" pitchFamily="18" charset="0"/>
            </a:endParaRPr>
          </a:p>
          <a:p>
            <a:endParaRPr lang="fr-BE" sz="2200" dirty="0" smtClean="0">
              <a:latin typeface="Georgia" panose="02040502050405020303" pitchFamily="18" charset="0"/>
            </a:endParaRPr>
          </a:p>
        </p:txBody>
      </p:sp>
    </p:spTree>
    <p:extLst>
      <p:ext uri="{BB962C8B-B14F-4D97-AF65-F5344CB8AC3E}">
        <p14:creationId xmlns:p14="http://schemas.microsoft.com/office/powerpoint/2010/main" val="186569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20641" y="122663"/>
            <a:ext cx="9868831" cy="6278642"/>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Focus sur la C.E.D.H. / </a:t>
            </a:r>
            <a:r>
              <a:rPr lang="fr-BE" sz="2400" b="1" dirty="0" err="1" smtClean="0">
                <a:solidFill>
                  <a:schemeClr val="accent1">
                    <a:lumMod val="75000"/>
                  </a:schemeClr>
                </a:solidFill>
                <a:latin typeface="Georgia" panose="02040502050405020303" pitchFamily="18" charset="0"/>
              </a:rPr>
              <a:t>Interprét</a:t>
            </a:r>
            <a:r>
              <a:rPr lang="fr-BE" sz="2400" b="1" dirty="0">
                <a:solidFill>
                  <a:schemeClr val="accent1">
                    <a:lumMod val="75000"/>
                  </a:schemeClr>
                </a:solidFill>
                <a:latin typeface="Georgia" panose="02040502050405020303" pitchFamily="18" charset="0"/>
              </a:rPr>
              <a:t>.</a:t>
            </a:r>
            <a:r>
              <a:rPr lang="fr-BE" sz="2400" b="1" dirty="0" smtClean="0">
                <a:solidFill>
                  <a:schemeClr val="accent1">
                    <a:lumMod val="75000"/>
                  </a:schemeClr>
                </a:solidFill>
                <a:latin typeface="Georgia" panose="02040502050405020303" pitchFamily="18" charset="0"/>
              </a:rPr>
              <a:t> restrictive des limitations</a:t>
            </a:r>
            <a:endParaRPr lang="fr-BE" sz="2400" b="1" dirty="0">
              <a:solidFill>
                <a:schemeClr val="accent1">
                  <a:lumMod val="75000"/>
                </a:schemeClr>
              </a:solidFill>
              <a:latin typeface="Georgia" panose="02040502050405020303" pitchFamily="18" charset="0"/>
            </a:endParaRPr>
          </a:p>
          <a:p>
            <a:endParaRPr lang="fr-BE" sz="2400" i="1" dirty="0" smtClean="0">
              <a:latin typeface="Georgia" panose="02040502050405020303" pitchFamily="18" charset="0"/>
            </a:endParaRPr>
          </a:p>
          <a:p>
            <a:r>
              <a:rPr lang="fr-BE" sz="2400" i="1" dirty="0" err="1" smtClean="0">
                <a:latin typeface="Georgia" panose="02040502050405020303" pitchFamily="18" charset="0"/>
              </a:rPr>
              <a:t>Mubilanzila</a:t>
            </a:r>
            <a:r>
              <a:rPr lang="fr-BE" sz="2400" i="1" dirty="0" smtClean="0">
                <a:latin typeface="Georgia" panose="02040502050405020303" pitchFamily="18" charset="0"/>
              </a:rPr>
              <a:t> </a:t>
            </a:r>
            <a:r>
              <a:rPr lang="fr-BE" sz="2400" i="1" dirty="0" err="1">
                <a:latin typeface="Georgia" panose="02040502050405020303" pitchFamily="18" charset="0"/>
              </a:rPr>
              <a:t>Mayeka</a:t>
            </a:r>
            <a:r>
              <a:rPr lang="fr-BE" sz="2400" i="1" dirty="0">
                <a:latin typeface="Georgia" panose="02040502050405020303" pitchFamily="18" charset="0"/>
              </a:rPr>
              <a:t> et al c. </a:t>
            </a:r>
            <a:r>
              <a:rPr lang="fr-BE" sz="2400" i="1" dirty="0" smtClean="0">
                <a:latin typeface="Georgia" panose="02040502050405020303" pitchFamily="18" charset="0"/>
              </a:rPr>
              <a:t>Belgique</a:t>
            </a:r>
            <a:r>
              <a:rPr lang="fr-BE" sz="2400" dirty="0" smtClean="0">
                <a:latin typeface="Georgia" panose="02040502050405020303" pitchFamily="18" charset="0"/>
              </a:rPr>
              <a:t>, 12 octobre 2006</a:t>
            </a:r>
          </a:p>
          <a:p>
            <a:endParaRPr lang="fr-BE" sz="2400" dirty="0">
              <a:latin typeface="Georgia" panose="02040502050405020303" pitchFamily="18" charset="0"/>
            </a:endParaRPr>
          </a:p>
          <a:p>
            <a:pPr algn="just"/>
            <a:r>
              <a:rPr lang="fr-BE" sz="2400" dirty="0">
                <a:latin typeface="Georgia" panose="02040502050405020303" pitchFamily="18" charset="0"/>
              </a:rPr>
              <a:t>« La détention a été prise dans le cadre du contrôle de l’entrée et du séjour des étrangers sur le territoire de l’État belge. Cette action peut se rattacher à des objectifs tant de protection de la sécurité nationale, de la défense de l’ordre, de bien-être économique du pays que de prévention des infractions pénales. La Cour parvient par conséquent à la conclusion que l’ingérence dont il est question poursuivait un but légitime ... » (§ 79</a:t>
            </a:r>
            <a:r>
              <a:rPr lang="fr-BE" sz="2400" dirty="0" smtClean="0">
                <a:latin typeface="Georgia" panose="02040502050405020303" pitchFamily="18" charset="0"/>
              </a:rPr>
              <a:t>)</a:t>
            </a:r>
          </a:p>
          <a:p>
            <a:pPr algn="just"/>
            <a:endParaRPr lang="fr-BE" sz="2400" dirty="0">
              <a:latin typeface="Georgia" panose="02040502050405020303" pitchFamily="18" charset="0"/>
            </a:endParaRPr>
          </a:p>
          <a:p>
            <a:pPr algn="just"/>
            <a:r>
              <a:rPr lang="fr-BE" sz="2400" i="1" dirty="0" smtClean="0">
                <a:latin typeface="Georgia" panose="02040502050405020303" pitchFamily="18" charset="0"/>
              </a:rPr>
              <a:t>Evans c. Royaume-Uni</a:t>
            </a:r>
            <a:r>
              <a:rPr lang="fr-BE" sz="2400" dirty="0" smtClean="0">
                <a:latin typeface="Georgia" panose="02040502050405020303" pitchFamily="18" charset="0"/>
              </a:rPr>
              <a:t>, 10 avril 2007 </a:t>
            </a:r>
            <a:r>
              <a:rPr lang="fr-BE" sz="2400" dirty="0" smtClean="0">
                <a:solidFill>
                  <a:srgbClr val="0070C0"/>
                </a:solidFill>
                <a:latin typeface="Georgia" panose="02040502050405020303" pitchFamily="18" charset="0"/>
              </a:rPr>
              <a:t>*</a:t>
            </a:r>
            <a:r>
              <a:rPr lang="fr-BE" sz="2400" dirty="0" smtClean="0">
                <a:latin typeface="Georgia" panose="02040502050405020303" pitchFamily="18" charset="0"/>
              </a:rPr>
              <a:t> </a:t>
            </a:r>
            <a:r>
              <a:rPr lang="fr-BE" sz="2400" dirty="0" smtClean="0">
                <a:solidFill>
                  <a:srgbClr val="0070C0"/>
                </a:solidFill>
                <a:latin typeface="Georgia" panose="02040502050405020303" pitchFamily="18" charset="0"/>
              </a:rPr>
              <a:t>264</a:t>
            </a:r>
            <a:endParaRPr lang="fr-BE" sz="2400" i="1" dirty="0">
              <a:solidFill>
                <a:srgbClr val="0070C0"/>
              </a:solidFill>
              <a:latin typeface="Georgia" panose="02040502050405020303" pitchFamily="18" charset="0"/>
            </a:endParaRPr>
          </a:p>
          <a:p>
            <a:pPr algn="just"/>
            <a:endParaRPr lang="fr-BE" sz="1000" dirty="0" smtClean="0">
              <a:latin typeface="Georgia" panose="02040502050405020303" pitchFamily="18" charset="0"/>
            </a:endParaRPr>
          </a:p>
          <a:p>
            <a:r>
              <a:rPr lang="fr-BE" sz="2400" i="1" dirty="0">
                <a:latin typeface="Georgia" panose="02040502050405020303" pitchFamily="18" charset="0"/>
              </a:rPr>
              <a:t>Vo c. France</a:t>
            </a:r>
            <a:r>
              <a:rPr lang="fr-BE" sz="2400" dirty="0">
                <a:latin typeface="Georgia" panose="02040502050405020303" pitchFamily="18" charset="0"/>
              </a:rPr>
              <a:t>, 8 juillet </a:t>
            </a:r>
            <a:r>
              <a:rPr lang="fr-BE" sz="2400" dirty="0" smtClean="0">
                <a:latin typeface="Georgia" panose="02040502050405020303" pitchFamily="18" charset="0"/>
              </a:rPr>
              <a:t>2004, </a:t>
            </a:r>
            <a:r>
              <a:rPr lang="fr-BE" sz="2400" dirty="0">
                <a:latin typeface="Georgia" panose="02040502050405020303" pitchFamily="18" charset="0"/>
              </a:rPr>
              <a:t>§ 20 </a:t>
            </a:r>
          </a:p>
          <a:p>
            <a:endParaRPr lang="fr-BE" sz="1000" dirty="0" smtClean="0"/>
          </a:p>
          <a:p>
            <a:r>
              <a:rPr lang="fr-BE" sz="2400" i="1" dirty="0" err="1">
                <a:latin typeface="Georgia" panose="02040502050405020303" pitchFamily="18" charset="0"/>
              </a:rPr>
              <a:t>Schalk</a:t>
            </a:r>
            <a:r>
              <a:rPr lang="fr-BE" sz="2400" i="1" dirty="0">
                <a:latin typeface="Georgia" panose="02040502050405020303" pitchFamily="18" charset="0"/>
              </a:rPr>
              <a:t> et </a:t>
            </a:r>
            <a:r>
              <a:rPr lang="fr-BE" sz="2400" i="1" dirty="0" err="1">
                <a:latin typeface="Georgia" panose="02040502050405020303" pitchFamily="18" charset="0"/>
              </a:rPr>
              <a:t>Kopf</a:t>
            </a:r>
            <a:r>
              <a:rPr lang="fr-BE" sz="2400" i="1" dirty="0">
                <a:latin typeface="Georgia" panose="02040502050405020303" pitchFamily="18" charset="0"/>
              </a:rPr>
              <a:t> c. Autriche</a:t>
            </a:r>
            <a:r>
              <a:rPr lang="fr-BE" sz="2400" dirty="0">
                <a:latin typeface="Georgia" panose="02040502050405020303" pitchFamily="18" charset="0"/>
              </a:rPr>
              <a:t>, 24 juin </a:t>
            </a:r>
            <a:r>
              <a:rPr lang="fr-BE" sz="2400" dirty="0" smtClean="0">
                <a:latin typeface="Georgia" panose="02040502050405020303" pitchFamily="18" charset="0"/>
              </a:rPr>
              <a:t>2010, </a:t>
            </a:r>
            <a:r>
              <a:rPr lang="fr-BE" sz="2400" dirty="0">
                <a:latin typeface="Georgia" panose="02040502050405020303" pitchFamily="18" charset="0"/>
              </a:rPr>
              <a:t>§§ 92 et s. </a:t>
            </a:r>
            <a:r>
              <a:rPr lang="fr-BE" sz="2400" dirty="0" smtClean="0">
                <a:solidFill>
                  <a:srgbClr val="0070C0"/>
                </a:solidFill>
                <a:latin typeface="Georgia" panose="02040502050405020303" pitchFamily="18" charset="0"/>
              </a:rPr>
              <a:t>* 276</a:t>
            </a:r>
          </a:p>
        </p:txBody>
      </p:sp>
    </p:spTree>
    <p:extLst>
      <p:ext uri="{BB962C8B-B14F-4D97-AF65-F5344CB8AC3E}">
        <p14:creationId xmlns:p14="http://schemas.microsoft.com/office/powerpoint/2010/main" val="390094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BE" dirty="0" smtClean="0">
                <a:latin typeface="Georgia" panose="02040502050405020303" pitchFamily="18" charset="0"/>
              </a:rPr>
              <a:t>Droits de l’homme</a:t>
            </a:r>
            <a:br>
              <a:rPr lang="fr-BE" dirty="0" smtClean="0">
                <a:latin typeface="Georgia" panose="02040502050405020303" pitchFamily="18" charset="0"/>
              </a:rPr>
            </a:br>
            <a:r>
              <a:rPr lang="fr-BE" sz="4000" dirty="0" smtClean="0">
                <a:latin typeface="Georgia" panose="02040502050405020303" pitchFamily="18" charset="0"/>
              </a:rPr>
              <a:t>2017-2018 – séance n° 3</a:t>
            </a:r>
            <a:endParaRPr lang="fr-BE" dirty="0"/>
          </a:p>
        </p:txBody>
      </p:sp>
      <p:sp>
        <p:nvSpPr>
          <p:cNvPr id="3" name="Sous-titre 2"/>
          <p:cNvSpPr>
            <a:spLocks noGrp="1"/>
          </p:cNvSpPr>
          <p:nvPr>
            <p:ph type="subTitle" idx="1"/>
          </p:nvPr>
        </p:nvSpPr>
        <p:spPr>
          <a:xfrm>
            <a:off x="4515377" y="3996266"/>
            <a:ext cx="6987645" cy="1746611"/>
          </a:xfrm>
        </p:spPr>
        <p:txBody>
          <a:bodyPr>
            <a:normAutofit fontScale="85000" lnSpcReduction="20000"/>
          </a:bodyPr>
          <a:lstStyle/>
          <a:p>
            <a:endParaRPr lang="fr-BE" sz="4500" dirty="0" smtClean="0">
              <a:latin typeface="Georgia" panose="02040502050405020303" pitchFamily="18" charset="0"/>
            </a:endParaRPr>
          </a:p>
          <a:p>
            <a:r>
              <a:rPr lang="fr-BE" sz="4500" dirty="0" smtClean="0">
                <a:latin typeface="Georgia" panose="02040502050405020303" pitchFamily="18" charset="0"/>
              </a:rPr>
              <a:t>Frédéric Bouhon</a:t>
            </a:r>
          </a:p>
          <a:p>
            <a:r>
              <a:rPr lang="fr-BE" sz="3000" dirty="0" smtClean="0">
                <a:latin typeface="Georgia" panose="02040502050405020303" pitchFamily="18" charset="0"/>
              </a:rPr>
              <a:t>Chargé de cours</a:t>
            </a:r>
            <a:endParaRPr lang="fr-BE" sz="3000" dirty="0">
              <a:latin typeface="Georgia" panose="02040502050405020303" pitchFamily="18" charset="0"/>
            </a:endParaRPr>
          </a:p>
        </p:txBody>
      </p:sp>
    </p:spTree>
    <p:extLst>
      <p:ext uri="{BB962C8B-B14F-4D97-AF65-F5344CB8AC3E}">
        <p14:creationId xmlns:p14="http://schemas.microsoft.com/office/powerpoint/2010/main" val="1594504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latin typeface="Georgia" panose="02040502050405020303" pitchFamily="18" charset="0"/>
              </a:rPr>
              <a:t>Première partie </a:t>
            </a:r>
            <a:br>
              <a:rPr lang="fr-BE" b="1" dirty="0" smtClean="0">
                <a:latin typeface="Georgia" panose="02040502050405020303" pitchFamily="18" charset="0"/>
              </a:rPr>
            </a:br>
            <a:r>
              <a:rPr lang="fr-BE" sz="3600" i="1" dirty="0" smtClean="0">
                <a:solidFill>
                  <a:srgbClr val="0070C0"/>
                </a:solidFill>
                <a:latin typeface="Georgia" panose="02040502050405020303" pitchFamily="18" charset="0"/>
              </a:rPr>
              <a:t>Considérations générales sur les droits fondamentaux</a:t>
            </a:r>
            <a:endParaRPr lang="fr-BE" sz="3600" dirty="0">
              <a:solidFill>
                <a:srgbClr val="0070C0"/>
              </a:solidFill>
              <a:latin typeface="Georgia" panose="02040502050405020303" pitchFamily="18" charset="0"/>
            </a:endParaRPr>
          </a:p>
        </p:txBody>
      </p:sp>
      <p:sp>
        <p:nvSpPr>
          <p:cNvPr id="3" name="Espace réservé du contenu 2"/>
          <p:cNvSpPr>
            <a:spLocks noGrp="1"/>
          </p:cNvSpPr>
          <p:nvPr>
            <p:ph idx="1"/>
          </p:nvPr>
        </p:nvSpPr>
        <p:spPr/>
        <p:txBody>
          <a:bodyPr/>
          <a:lstStyle/>
          <a:p>
            <a:pPr marL="514350" indent="-514350">
              <a:buFont typeface="+mj-lt"/>
              <a:buAutoNum type="romanUcPeriod"/>
            </a:pPr>
            <a:r>
              <a:rPr lang="fr-BE" dirty="0" smtClean="0">
                <a:latin typeface="Georgia" panose="02040502050405020303" pitchFamily="18" charset="0"/>
              </a:rPr>
              <a:t> Les sources des droits fondamentaux</a:t>
            </a:r>
          </a:p>
          <a:p>
            <a:pPr marL="457200" indent="-457200">
              <a:buAutoNum type="romanUcPeriod"/>
            </a:pPr>
            <a:r>
              <a:rPr lang="fr-BE" dirty="0" smtClean="0">
                <a:latin typeface="Georgia" panose="02040502050405020303" pitchFamily="18" charset="0"/>
              </a:rPr>
              <a:t>  </a:t>
            </a:r>
            <a:r>
              <a:rPr lang="fr-BE" dirty="0">
                <a:latin typeface="Georgia" panose="02040502050405020303" pitchFamily="18" charset="0"/>
              </a:rPr>
              <a:t>Les relations entre le droit interne et le droit </a:t>
            </a:r>
            <a:r>
              <a:rPr lang="fr-BE" dirty="0" smtClean="0">
                <a:latin typeface="Georgia" panose="02040502050405020303" pitchFamily="18" charset="0"/>
              </a:rPr>
              <a:t>international</a:t>
            </a:r>
          </a:p>
          <a:p>
            <a:pPr marL="457200" indent="-457200">
              <a:buAutoNum type="romanUcPeriod"/>
            </a:pPr>
            <a:r>
              <a:rPr lang="fr-BE" dirty="0" smtClean="0">
                <a:latin typeface="Georgia" panose="02040502050405020303" pitchFamily="18" charset="0"/>
              </a:rPr>
              <a:t>Les modes de contrôle du respect des droits fondamentaux</a:t>
            </a:r>
          </a:p>
          <a:p>
            <a:pPr marL="457200" indent="-457200">
              <a:buAutoNum type="romanUcPeriod"/>
            </a:pPr>
            <a:r>
              <a:rPr lang="fr-BE" dirty="0" smtClean="0">
                <a:latin typeface="Georgia" panose="02040502050405020303" pitchFamily="18" charset="0"/>
              </a:rPr>
              <a:t>Les sujets des droits fondamentaux</a:t>
            </a:r>
          </a:p>
        </p:txBody>
      </p:sp>
    </p:spTree>
    <p:extLst>
      <p:ext uri="{BB962C8B-B14F-4D97-AF65-F5344CB8AC3E}">
        <p14:creationId xmlns:p14="http://schemas.microsoft.com/office/powerpoint/2010/main" val="382327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2" end="2"/>
                                            </p:txEl>
                                          </p:spTgt>
                                        </p:tgtEl>
                                      </p:cBhvr>
                                    </p:animEffect>
                                    <p:set>
                                      <p:cBhvr>
                                        <p:cTn id="10" dur="1" fill="hold">
                                          <p:stCondLst>
                                            <p:cond delay="1999"/>
                                          </p:stCondLst>
                                        </p:cTn>
                                        <p:tgtEl>
                                          <p:spTgt spid="3">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3">
                                            <p:txEl>
                                              <p:pRg st="3" end="3"/>
                                            </p:txEl>
                                          </p:spTgt>
                                        </p:tgtEl>
                                      </p:cBhvr>
                                    </p:animEffect>
                                    <p:set>
                                      <p:cBhvr>
                                        <p:cTn id="13"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85800"/>
            <a:ext cx="10018713" cy="763859"/>
          </a:xfrm>
        </p:spPr>
        <p:txBody>
          <a:bodyPr>
            <a:normAutofit/>
          </a:bodyPr>
          <a:lstStyle/>
          <a:p>
            <a:endParaRPr lang="fr-BE" sz="3600" dirty="0">
              <a:solidFill>
                <a:srgbClr val="0070C0"/>
              </a:solidFill>
              <a:latin typeface="Georgia" panose="02040502050405020303" pitchFamily="18" charset="0"/>
            </a:endParaRPr>
          </a:p>
        </p:txBody>
      </p:sp>
      <p:sp>
        <p:nvSpPr>
          <p:cNvPr id="3" name="Espace réservé du contenu 2"/>
          <p:cNvSpPr>
            <a:spLocks noGrp="1"/>
          </p:cNvSpPr>
          <p:nvPr>
            <p:ph idx="1"/>
          </p:nvPr>
        </p:nvSpPr>
        <p:spPr>
          <a:xfrm>
            <a:off x="1484310" y="-557561"/>
            <a:ext cx="10018713" cy="6348762"/>
          </a:xfrm>
        </p:spPr>
        <p:txBody>
          <a:bodyPr>
            <a:normAutofit/>
          </a:bodyPr>
          <a:lstStyle/>
          <a:p>
            <a:pPr marL="0" indent="0">
              <a:buNone/>
            </a:pPr>
            <a:r>
              <a:rPr lang="fr-BE" sz="2500" b="1" dirty="0" smtClean="0">
                <a:latin typeface="Georgia" panose="02040502050405020303" pitchFamily="18" charset="0"/>
              </a:rPr>
              <a:t>Les relations entre le droit interne et le droit international</a:t>
            </a:r>
          </a:p>
          <a:p>
            <a:pPr marL="0" indent="0" algn="r">
              <a:buNone/>
            </a:pPr>
            <a:endParaRPr lang="fr-BE" sz="2500" b="1" dirty="0" smtClean="0">
              <a:solidFill>
                <a:srgbClr val="0070C0"/>
              </a:solidFill>
              <a:latin typeface="Georgia" panose="02040502050405020303" pitchFamily="18" charset="0"/>
            </a:endParaRPr>
          </a:p>
          <a:p>
            <a:pPr marL="0" indent="0" algn="r">
              <a:buNone/>
            </a:pPr>
            <a:r>
              <a:rPr lang="fr-BE" sz="2500" b="1" dirty="0" smtClean="0">
                <a:solidFill>
                  <a:srgbClr val="0070C0"/>
                </a:solidFill>
                <a:latin typeface="Georgia" panose="02040502050405020303" pitchFamily="18" charset="0"/>
              </a:rPr>
              <a:t>Géraldine </a:t>
            </a:r>
            <a:r>
              <a:rPr lang="fr-BE" sz="2500" b="1" cap="small" dirty="0" err="1" smtClean="0">
                <a:solidFill>
                  <a:srgbClr val="0070C0"/>
                </a:solidFill>
                <a:latin typeface="Georgia" panose="02040502050405020303" pitchFamily="18" charset="0"/>
              </a:rPr>
              <a:t>Rosoux</a:t>
            </a:r>
            <a:endParaRPr lang="fr-BE" sz="2500" b="1" cap="small" dirty="0" smtClean="0">
              <a:solidFill>
                <a:srgbClr val="0070C0"/>
              </a:solidFill>
              <a:latin typeface="Georgia" panose="02040502050405020303" pitchFamily="18" charset="0"/>
            </a:endParaRPr>
          </a:p>
          <a:p>
            <a:pPr marL="0" indent="0" algn="r">
              <a:buNone/>
            </a:pPr>
            <a:r>
              <a:rPr lang="fr-BE" sz="2000" dirty="0" smtClean="0">
                <a:latin typeface="Georgia" panose="02040502050405020303" pitchFamily="18" charset="0"/>
              </a:rPr>
              <a:t>Chargé de cours à </a:t>
            </a:r>
            <a:r>
              <a:rPr lang="fr-BE" sz="2000" dirty="0" err="1" smtClean="0">
                <a:latin typeface="Georgia" panose="02040502050405020303" pitchFamily="18" charset="0"/>
              </a:rPr>
              <a:t>l’ULg</a:t>
            </a:r>
            <a:endParaRPr lang="fr-BE" sz="2000" dirty="0" smtClean="0">
              <a:latin typeface="Georgia" panose="02040502050405020303" pitchFamily="18" charset="0"/>
            </a:endParaRPr>
          </a:p>
          <a:p>
            <a:pPr marL="0" indent="0" algn="r">
              <a:buNone/>
            </a:pPr>
            <a:r>
              <a:rPr lang="fr-BE" sz="2000" dirty="0" smtClean="0">
                <a:latin typeface="Georgia" panose="02040502050405020303" pitchFamily="18" charset="0"/>
              </a:rPr>
              <a:t>Référendaire à la Cour constitutionnelle</a:t>
            </a:r>
          </a:p>
        </p:txBody>
      </p:sp>
    </p:spTree>
    <p:extLst>
      <p:ext uri="{BB962C8B-B14F-4D97-AF65-F5344CB8AC3E}">
        <p14:creationId xmlns:p14="http://schemas.microsoft.com/office/powerpoint/2010/main" val="34820395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BE" dirty="0" smtClean="0">
                <a:latin typeface="Georgia" panose="02040502050405020303" pitchFamily="18" charset="0"/>
              </a:rPr>
              <a:t>Droits de l’homme</a:t>
            </a:r>
            <a:br>
              <a:rPr lang="fr-BE" dirty="0" smtClean="0">
                <a:latin typeface="Georgia" panose="02040502050405020303" pitchFamily="18" charset="0"/>
              </a:rPr>
            </a:br>
            <a:r>
              <a:rPr lang="fr-BE" sz="4000" dirty="0" smtClean="0">
                <a:latin typeface="Georgia" panose="02040502050405020303" pitchFamily="18" charset="0"/>
              </a:rPr>
              <a:t>2017-2018 – </a:t>
            </a:r>
            <a:r>
              <a:rPr lang="fr-BE" sz="4000" i="1" dirty="0" smtClean="0">
                <a:latin typeface="Georgia" panose="02040502050405020303" pitchFamily="18" charset="0"/>
              </a:rPr>
              <a:t>séance n° 4</a:t>
            </a:r>
            <a:endParaRPr lang="fr-BE" dirty="0"/>
          </a:p>
        </p:txBody>
      </p:sp>
      <p:sp>
        <p:nvSpPr>
          <p:cNvPr id="3" name="Sous-titre 2"/>
          <p:cNvSpPr>
            <a:spLocks noGrp="1"/>
          </p:cNvSpPr>
          <p:nvPr>
            <p:ph type="subTitle" idx="1"/>
          </p:nvPr>
        </p:nvSpPr>
        <p:spPr>
          <a:xfrm>
            <a:off x="4515377" y="3996266"/>
            <a:ext cx="6987645" cy="1746611"/>
          </a:xfrm>
        </p:spPr>
        <p:txBody>
          <a:bodyPr>
            <a:normAutofit fontScale="85000" lnSpcReduction="20000"/>
          </a:bodyPr>
          <a:lstStyle/>
          <a:p>
            <a:endParaRPr lang="fr-BE" sz="4500" dirty="0" smtClean="0">
              <a:latin typeface="Georgia" panose="02040502050405020303" pitchFamily="18" charset="0"/>
            </a:endParaRPr>
          </a:p>
          <a:p>
            <a:r>
              <a:rPr lang="fr-BE" sz="4500" dirty="0" smtClean="0">
                <a:latin typeface="Georgia" panose="02040502050405020303" pitchFamily="18" charset="0"/>
              </a:rPr>
              <a:t>Frédéric Bouhon</a:t>
            </a:r>
          </a:p>
          <a:p>
            <a:r>
              <a:rPr lang="fr-BE" sz="3000" dirty="0" smtClean="0">
                <a:latin typeface="Georgia" panose="02040502050405020303" pitchFamily="18" charset="0"/>
              </a:rPr>
              <a:t>Chargé de cours</a:t>
            </a:r>
            <a:endParaRPr lang="fr-BE" sz="3000" dirty="0">
              <a:latin typeface="Georgia" panose="02040502050405020303" pitchFamily="18" charset="0"/>
            </a:endParaRPr>
          </a:p>
        </p:txBody>
      </p:sp>
    </p:spTree>
    <p:extLst>
      <p:ext uri="{BB962C8B-B14F-4D97-AF65-F5344CB8AC3E}">
        <p14:creationId xmlns:p14="http://schemas.microsoft.com/office/powerpoint/2010/main" val="175075840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latin typeface="Georgia" panose="02040502050405020303" pitchFamily="18" charset="0"/>
              </a:rPr>
              <a:t>Première partie </a:t>
            </a:r>
            <a:br>
              <a:rPr lang="fr-BE" b="1" dirty="0" smtClean="0">
                <a:latin typeface="Georgia" panose="02040502050405020303" pitchFamily="18" charset="0"/>
              </a:rPr>
            </a:br>
            <a:r>
              <a:rPr lang="fr-BE" sz="3600" i="1" dirty="0" smtClean="0">
                <a:solidFill>
                  <a:srgbClr val="0070C0"/>
                </a:solidFill>
                <a:latin typeface="Georgia" panose="02040502050405020303" pitchFamily="18" charset="0"/>
              </a:rPr>
              <a:t>Considérations générales sur les droits fondamentaux</a:t>
            </a:r>
            <a:endParaRPr lang="fr-BE" sz="3600" dirty="0">
              <a:solidFill>
                <a:srgbClr val="0070C0"/>
              </a:solidFill>
              <a:latin typeface="Georgia" panose="02040502050405020303" pitchFamily="18" charset="0"/>
            </a:endParaRPr>
          </a:p>
        </p:txBody>
      </p:sp>
      <p:sp>
        <p:nvSpPr>
          <p:cNvPr id="3" name="Espace réservé du contenu 2"/>
          <p:cNvSpPr>
            <a:spLocks noGrp="1"/>
          </p:cNvSpPr>
          <p:nvPr>
            <p:ph idx="1"/>
          </p:nvPr>
        </p:nvSpPr>
        <p:spPr/>
        <p:txBody>
          <a:bodyPr/>
          <a:lstStyle/>
          <a:p>
            <a:pPr marL="514350" indent="-514350">
              <a:buFont typeface="+mj-lt"/>
              <a:buAutoNum type="romanUcPeriod"/>
            </a:pPr>
            <a:r>
              <a:rPr lang="fr-BE" dirty="0" smtClean="0">
                <a:latin typeface="Georgia" panose="02040502050405020303" pitchFamily="18" charset="0"/>
              </a:rPr>
              <a:t> Les sources des droits fondamentaux</a:t>
            </a:r>
          </a:p>
          <a:p>
            <a:pPr marL="457200" indent="-457200">
              <a:buFont typeface="Arial"/>
              <a:buAutoNum type="romanUcPeriod"/>
            </a:pPr>
            <a:r>
              <a:rPr lang="fr-BE" dirty="0" smtClean="0">
                <a:latin typeface="Georgia" panose="02040502050405020303" pitchFamily="18" charset="0"/>
              </a:rPr>
              <a:t>  </a:t>
            </a:r>
            <a:r>
              <a:rPr lang="fr-BE" dirty="0">
                <a:latin typeface="Georgia" panose="02040502050405020303" pitchFamily="18" charset="0"/>
              </a:rPr>
              <a:t>Les relations entre le droit interne et le droit international</a:t>
            </a:r>
          </a:p>
          <a:p>
            <a:pPr marL="457200" indent="-457200">
              <a:buAutoNum type="romanUcPeriod"/>
            </a:pPr>
            <a:r>
              <a:rPr lang="fr-BE" dirty="0" smtClean="0">
                <a:latin typeface="Georgia" panose="02040502050405020303" pitchFamily="18" charset="0"/>
              </a:rPr>
              <a:t>Les modes de contrôle du respect des droits fondamentaux</a:t>
            </a:r>
          </a:p>
          <a:p>
            <a:pPr marL="457200" indent="-457200">
              <a:buAutoNum type="romanUcPeriod"/>
            </a:pPr>
            <a:r>
              <a:rPr lang="fr-BE" dirty="0" smtClean="0">
                <a:latin typeface="Georgia" panose="02040502050405020303" pitchFamily="18" charset="0"/>
              </a:rPr>
              <a:t>Les sujets des droits fondamentaux</a:t>
            </a:r>
          </a:p>
        </p:txBody>
      </p:sp>
    </p:spTree>
    <p:extLst>
      <p:ext uri="{BB962C8B-B14F-4D97-AF65-F5344CB8AC3E}">
        <p14:creationId xmlns:p14="http://schemas.microsoft.com/office/powerpoint/2010/main" val="346856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latin typeface="Georgia" panose="02040502050405020303" pitchFamily="18" charset="0"/>
              </a:rPr>
              <a:t>Première partie </a:t>
            </a:r>
            <a:r>
              <a:rPr lang="fr-BE" dirty="0" smtClean="0">
                <a:latin typeface="Georgia" panose="02040502050405020303" pitchFamily="18" charset="0"/>
              </a:rPr>
              <a:t/>
            </a:r>
            <a:br>
              <a:rPr lang="fr-BE" dirty="0" smtClean="0">
                <a:latin typeface="Georgia" panose="02040502050405020303" pitchFamily="18" charset="0"/>
              </a:rPr>
            </a:br>
            <a:r>
              <a:rPr lang="fr-BE" sz="3600" i="1" dirty="0" smtClean="0">
                <a:solidFill>
                  <a:schemeClr val="accent1">
                    <a:lumMod val="75000"/>
                  </a:schemeClr>
                </a:solidFill>
                <a:latin typeface="Georgia" panose="02040502050405020303" pitchFamily="18" charset="0"/>
              </a:rPr>
              <a:t>Considérations générales sur les droits fondamentaux</a:t>
            </a:r>
            <a:endParaRPr lang="fr-BE" sz="3600" dirty="0">
              <a:solidFill>
                <a:schemeClr val="accent1">
                  <a:lumMod val="75000"/>
                </a:schemeClr>
              </a:solidFill>
              <a:latin typeface="Georgia" panose="02040502050405020303" pitchFamily="18" charset="0"/>
            </a:endParaRPr>
          </a:p>
        </p:txBody>
      </p:sp>
      <p:sp>
        <p:nvSpPr>
          <p:cNvPr id="3" name="Espace réservé du contenu 2"/>
          <p:cNvSpPr>
            <a:spLocks noGrp="1"/>
          </p:cNvSpPr>
          <p:nvPr>
            <p:ph idx="1"/>
          </p:nvPr>
        </p:nvSpPr>
        <p:spPr/>
        <p:txBody>
          <a:bodyPr>
            <a:normAutofit/>
          </a:bodyPr>
          <a:lstStyle/>
          <a:p>
            <a:pPr marL="0" indent="0">
              <a:buNone/>
            </a:pPr>
            <a:r>
              <a:rPr lang="fr-BE" sz="3600" dirty="0" smtClean="0">
                <a:solidFill>
                  <a:srgbClr val="0070C0"/>
                </a:solidFill>
                <a:latin typeface="Georgia" panose="02040502050405020303" pitchFamily="18" charset="0"/>
              </a:rPr>
              <a:t>III. </a:t>
            </a:r>
            <a:r>
              <a:rPr lang="fr-BE" dirty="0" smtClean="0">
                <a:latin typeface="Georgia" panose="02040502050405020303" pitchFamily="18" charset="0"/>
              </a:rPr>
              <a:t>Les modes de contrôle du respect des droits fondamentaux</a:t>
            </a:r>
          </a:p>
          <a:p>
            <a:pPr marL="914400" lvl="1" indent="-457200">
              <a:buAutoNum type="alphaUcPeriod"/>
            </a:pPr>
            <a:r>
              <a:rPr lang="fr-BE" sz="2400" dirty="0" smtClean="0">
                <a:latin typeface="Georgia" panose="02040502050405020303" pitchFamily="18" charset="0"/>
              </a:rPr>
              <a:t>Les modes de contrôle du respect des droits fondamentaux en droit interne</a:t>
            </a:r>
          </a:p>
          <a:p>
            <a:pPr marL="914400" lvl="1" indent="-457200">
              <a:buAutoNum type="alphaUcPeriod"/>
            </a:pPr>
            <a:r>
              <a:rPr lang="fr-BE" sz="2400" dirty="0" smtClean="0">
                <a:latin typeface="Georgia" panose="02040502050405020303" pitchFamily="18" charset="0"/>
              </a:rPr>
              <a:t>Les modes de contrôle du respect des droits fondamentaux en droit international (CEDH)</a:t>
            </a:r>
          </a:p>
          <a:p>
            <a:pPr marL="0" indent="0">
              <a:buNone/>
            </a:pPr>
            <a:endParaRPr lang="fr-BE" dirty="0" smtClean="0">
              <a:latin typeface="Georgia" panose="02040502050405020303" pitchFamily="18" charset="0"/>
            </a:endParaRPr>
          </a:p>
        </p:txBody>
      </p:sp>
    </p:spTree>
    <p:extLst>
      <p:ext uri="{BB962C8B-B14F-4D97-AF65-F5344CB8AC3E}">
        <p14:creationId xmlns:p14="http://schemas.microsoft.com/office/powerpoint/2010/main" val="7413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0" y="295509"/>
            <a:ext cx="10018713" cy="708102"/>
          </a:xfrm>
        </p:spPr>
        <p:txBody>
          <a:bodyPr/>
          <a:lstStyle/>
          <a:p>
            <a:r>
              <a:rPr lang="fr-BE" dirty="0" smtClean="0">
                <a:latin typeface="Georgia" panose="02040502050405020303" pitchFamily="18" charset="0"/>
              </a:rPr>
              <a:t>Supports de cours</a:t>
            </a:r>
            <a:endParaRPr lang="fr-BE" dirty="0">
              <a:latin typeface="Georgia" panose="02040502050405020303" pitchFamily="18" charset="0"/>
            </a:endParaRPr>
          </a:p>
        </p:txBody>
      </p:sp>
      <p:sp>
        <p:nvSpPr>
          <p:cNvPr id="3" name="Espace réservé du contenu 2"/>
          <p:cNvSpPr>
            <a:spLocks noGrp="1"/>
          </p:cNvSpPr>
          <p:nvPr>
            <p:ph idx="1"/>
          </p:nvPr>
        </p:nvSpPr>
        <p:spPr>
          <a:xfrm>
            <a:off x="1484310" y="1115122"/>
            <a:ext cx="10018713" cy="5597911"/>
          </a:xfrm>
        </p:spPr>
        <p:txBody>
          <a:bodyPr/>
          <a:lstStyle/>
          <a:p>
            <a:pPr>
              <a:buFontTx/>
              <a:buChar char="-"/>
            </a:pPr>
            <a:r>
              <a:rPr lang="fr-BE" dirty="0" smtClean="0">
                <a:latin typeface="Georgia" panose="02040502050405020303" pitchFamily="18" charset="0"/>
              </a:rPr>
              <a:t>Plan détaillé</a:t>
            </a:r>
          </a:p>
          <a:p>
            <a:pPr>
              <a:buFontTx/>
              <a:buChar char="-"/>
            </a:pPr>
            <a:endParaRPr lang="fr-BE" dirty="0" smtClean="0">
              <a:latin typeface="Georgia" panose="02040502050405020303" pitchFamily="18" charset="0"/>
            </a:endParaRPr>
          </a:p>
          <a:p>
            <a:pPr>
              <a:buFontTx/>
              <a:buChar char="-"/>
            </a:pPr>
            <a:r>
              <a:rPr lang="fr-BE" dirty="0" smtClean="0">
                <a:latin typeface="Georgia" panose="02040502050405020303" pitchFamily="18" charset="0"/>
              </a:rPr>
              <a:t>Recueil de jurisprudence</a:t>
            </a:r>
          </a:p>
          <a:p>
            <a:pPr>
              <a:buFontTx/>
              <a:buChar char="-"/>
            </a:pPr>
            <a:endParaRPr lang="fr-BE" dirty="0">
              <a:latin typeface="Georgia" panose="02040502050405020303" pitchFamily="18" charset="0"/>
            </a:endParaRPr>
          </a:p>
          <a:p>
            <a:pPr>
              <a:buFontTx/>
              <a:buChar char="-"/>
            </a:pPr>
            <a:r>
              <a:rPr lang="fr-BE" dirty="0" smtClean="0">
                <a:latin typeface="Georgia" panose="02040502050405020303" pitchFamily="18" charset="0"/>
              </a:rPr>
              <a:t>Powerpoint</a:t>
            </a:r>
          </a:p>
          <a:p>
            <a:pPr>
              <a:buFontTx/>
              <a:buChar char="-"/>
            </a:pPr>
            <a:endParaRPr lang="fr-BE" dirty="0">
              <a:latin typeface="Georgia" panose="02040502050405020303" pitchFamily="18" charset="0"/>
            </a:endParaRPr>
          </a:p>
          <a:p>
            <a:pPr>
              <a:buFontTx/>
              <a:buChar char="-"/>
            </a:pPr>
            <a:r>
              <a:rPr lang="fr-BE" i="1" dirty="0" smtClean="0">
                <a:latin typeface="Georgia" panose="02040502050405020303" pitchFamily="18" charset="0"/>
              </a:rPr>
              <a:t>E-campus</a:t>
            </a:r>
          </a:p>
        </p:txBody>
      </p:sp>
    </p:spTree>
    <p:extLst>
      <p:ext uri="{BB962C8B-B14F-4D97-AF65-F5344CB8AC3E}">
        <p14:creationId xmlns:p14="http://schemas.microsoft.com/office/powerpoint/2010/main" val="27105397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122663"/>
            <a:ext cx="9959589" cy="3385542"/>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Contrôle en droit interne/ </a:t>
            </a:r>
            <a:r>
              <a:rPr lang="fr-BE" sz="2400" b="1" dirty="0" smtClean="0">
                <a:solidFill>
                  <a:schemeClr val="accent1">
                    <a:lumMod val="75000"/>
                  </a:schemeClr>
                </a:solidFill>
                <a:latin typeface="Georgia" panose="02040502050405020303" pitchFamily="18" charset="0"/>
              </a:rPr>
              <a:t>rappels</a:t>
            </a:r>
          </a:p>
          <a:p>
            <a:endParaRPr lang="fr-BE" sz="2400" b="1" dirty="0">
              <a:solidFill>
                <a:schemeClr val="accent1">
                  <a:lumMod val="75000"/>
                </a:schemeClr>
              </a:solidFill>
              <a:latin typeface="Georgia" panose="02040502050405020303" pitchFamily="18" charset="0"/>
            </a:endParaRPr>
          </a:p>
          <a:p>
            <a:r>
              <a:rPr lang="fr-BE" sz="2400" b="1" dirty="0">
                <a:solidFill>
                  <a:schemeClr val="accent1">
                    <a:lumMod val="75000"/>
                  </a:schemeClr>
                </a:solidFill>
                <a:latin typeface="Georgia" panose="02040502050405020303" pitchFamily="18" charset="0"/>
              </a:rPr>
              <a:t>	</a:t>
            </a:r>
            <a:r>
              <a:rPr lang="fr-BE" sz="2400" dirty="0" smtClean="0">
                <a:latin typeface="Georgia" panose="02040502050405020303" pitchFamily="18" charset="0"/>
              </a:rPr>
              <a:t>- recours administratifs (tutelle)</a:t>
            </a:r>
          </a:p>
          <a:p>
            <a:r>
              <a:rPr lang="fr-BE" sz="2400" b="1" dirty="0">
                <a:latin typeface="Georgia" panose="02040502050405020303" pitchFamily="18" charset="0"/>
              </a:rPr>
              <a:t>	</a:t>
            </a:r>
            <a:r>
              <a:rPr lang="fr-BE" sz="2400" dirty="0" smtClean="0">
                <a:latin typeface="Georgia" panose="02040502050405020303" pitchFamily="18" charset="0"/>
              </a:rPr>
              <a:t>- recours aux juridictions judiciaires</a:t>
            </a:r>
          </a:p>
          <a:p>
            <a:r>
              <a:rPr lang="fr-BE" sz="2400" b="1" dirty="0">
                <a:latin typeface="Georgia" panose="02040502050405020303" pitchFamily="18" charset="0"/>
              </a:rPr>
              <a:t>	</a:t>
            </a:r>
            <a:r>
              <a:rPr lang="fr-BE" sz="2400" dirty="0" smtClean="0">
                <a:latin typeface="Georgia" panose="02040502050405020303" pitchFamily="18" charset="0"/>
              </a:rPr>
              <a:t>- recours au Conseil d’État</a:t>
            </a:r>
          </a:p>
          <a:p>
            <a:r>
              <a:rPr lang="fr-BE" sz="2400" b="1" dirty="0">
                <a:latin typeface="Georgia" panose="02040502050405020303" pitchFamily="18" charset="0"/>
              </a:rPr>
              <a:t>	</a:t>
            </a:r>
            <a:r>
              <a:rPr lang="fr-BE" sz="2400" dirty="0" smtClean="0">
                <a:latin typeface="Georgia" panose="02040502050405020303" pitchFamily="18" charset="0"/>
              </a:rPr>
              <a:t>- recours à la Cour constitutionnelle</a:t>
            </a:r>
            <a:endParaRPr lang="fr-BE" sz="2400" b="1" dirty="0">
              <a:latin typeface="Georgia" panose="02040502050405020303" pitchFamily="18" charset="0"/>
            </a:endParaRPr>
          </a:p>
          <a:p>
            <a:endParaRPr lang="fr-BE" sz="2400" i="1" dirty="0" smtClean="0">
              <a:latin typeface="Georgia" panose="02040502050405020303" pitchFamily="18" charset="0"/>
            </a:endParaRPr>
          </a:p>
          <a:p>
            <a:endParaRPr lang="fr-BE" sz="2400" i="1" dirty="0" smtClean="0">
              <a:latin typeface="Georgia" panose="02040502050405020303" pitchFamily="18" charset="0"/>
            </a:endParaRPr>
          </a:p>
        </p:txBody>
      </p:sp>
    </p:spTree>
    <p:extLst>
      <p:ext uri="{BB962C8B-B14F-4D97-AF65-F5344CB8AC3E}">
        <p14:creationId xmlns:p14="http://schemas.microsoft.com/office/powerpoint/2010/main" val="283120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122663"/>
            <a:ext cx="9959589" cy="3385542"/>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Recours à la Cour E.D.H./ </a:t>
            </a:r>
            <a:r>
              <a:rPr lang="fr-BE" sz="2400" b="1" dirty="0" smtClean="0">
                <a:solidFill>
                  <a:schemeClr val="accent1">
                    <a:lumMod val="75000"/>
                  </a:schemeClr>
                </a:solidFill>
                <a:latin typeface="Georgia" panose="02040502050405020303" pitchFamily="18" charset="0"/>
              </a:rPr>
              <a:t>introduction</a:t>
            </a:r>
          </a:p>
          <a:p>
            <a:endParaRPr lang="fr-BE" sz="2400" b="1" dirty="0">
              <a:solidFill>
                <a:schemeClr val="accent1">
                  <a:lumMod val="75000"/>
                </a:schemeClr>
              </a:solidFill>
              <a:latin typeface="Georgia" panose="02040502050405020303" pitchFamily="18" charset="0"/>
            </a:endParaRPr>
          </a:p>
          <a:p>
            <a:pPr algn="just"/>
            <a:r>
              <a:rPr lang="fr-BE" sz="2400" b="1" dirty="0">
                <a:latin typeface="Georgia" panose="02040502050405020303" pitchFamily="18" charset="0"/>
              </a:rPr>
              <a:t>Art. 19 : </a:t>
            </a:r>
            <a:r>
              <a:rPr lang="fr-BE" sz="2400" dirty="0">
                <a:latin typeface="Georgia" panose="02040502050405020303" pitchFamily="18" charset="0"/>
              </a:rPr>
              <a:t>« afin d’assurer le respect des engagements résultant pour les hautes parties contractantes de la présente convention et de ses protocoles, il est institué une Cour européenne des droits de l’homme, ci-dessous nommée ‘la Cour’. Elle fonctionne de façon permanente ».</a:t>
            </a:r>
          </a:p>
          <a:p>
            <a:endParaRPr lang="fr-BE" sz="2400" i="1" dirty="0" smtClean="0">
              <a:latin typeface="Georgia" panose="02040502050405020303" pitchFamily="18" charset="0"/>
            </a:endParaRPr>
          </a:p>
          <a:p>
            <a:endParaRPr lang="fr-BE" sz="2400" i="1" dirty="0" smtClean="0">
              <a:latin typeface="Georgia" panose="02040502050405020303" pitchFamily="18" charset="0"/>
            </a:endParaRPr>
          </a:p>
        </p:txBody>
      </p:sp>
    </p:spTree>
    <p:extLst>
      <p:ext uri="{BB962C8B-B14F-4D97-AF65-F5344CB8AC3E}">
        <p14:creationId xmlns:p14="http://schemas.microsoft.com/office/powerpoint/2010/main" val="37369422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122663"/>
            <a:ext cx="9959589" cy="6924973"/>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Recours à la Cour E.D.H./ </a:t>
            </a:r>
            <a:r>
              <a:rPr lang="fr-BE" sz="2400" b="1" dirty="0" smtClean="0">
                <a:solidFill>
                  <a:schemeClr val="accent1">
                    <a:lumMod val="75000"/>
                  </a:schemeClr>
                </a:solidFill>
                <a:latin typeface="Georgia" panose="02040502050405020303" pitchFamily="18" charset="0"/>
              </a:rPr>
              <a:t>introduction</a:t>
            </a:r>
          </a:p>
          <a:p>
            <a:endParaRPr lang="fr-BE" sz="2400" b="1" dirty="0">
              <a:solidFill>
                <a:schemeClr val="accent1">
                  <a:lumMod val="75000"/>
                </a:schemeClr>
              </a:solidFill>
              <a:latin typeface="Georgia" panose="02040502050405020303" pitchFamily="18" charset="0"/>
            </a:endParaRPr>
          </a:p>
          <a:p>
            <a:pPr algn="just"/>
            <a:r>
              <a:rPr lang="fr-BE" sz="2200" b="1" dirty="0">
                <a:latin typeface="Georgia" panose="02040502050405020303" pitchFamily="18" charset="0"/>
              </a:rPr>
              <a:t>Art. </a:t>
            </a:r>
            <a:r>
              <a:rPr lang="fr-BE" sz="2200" b="1" dirty="0" smtClean="0">
                <a:latin typeface="Georgia" panose="02040502050405020303" pitchFamily="18" charset="0"/>
              </a:rPr>
              <a:t>32, al. 1</a:t>
            </a:r>
            <a:r>
              <a:rPr lang="fr-BE" sz="2200" b="1" baseline="30000" dirty="0" smtClean="0">
                <a:latin typeface="Georgia" panose="02040502050405020303" pitchFamily="18" charset="0"/>
              </a:rPr>
              <a:t>er</a:t>
            </a:r>
            <a:r>
              <a:rPr lang="fr-BE" sz="2200" b="1" dirty="0" smtClean="0">
                <a:latin typeface="Georgia" panose="02040502050405020303" pitchFamily="18" charset="0"/>
              </a:rPr>
              <a:t> : </a:t>
            </a:r>
            <a:r>
              <a:rPr lang="fr-BE" sz="2200" dirty="0" smtClean="0">
                <a:latin typeface="Georgia" panose="02040502050405020303" pitchFamily="18" charset="0"/>
              </a:rPr>
              <a:t>«</a:t>
            </a:r>
            <a:r>
              <a:rPr lang="fr-BE" sz="2200" dirty="0">
                <a:latin typeface="Georgia" panose="02040502050405020303" pitchFamily="18" charset="0"/>
              </a:rPr>
              <a:t> la compétence de la Cour s’étend à toutes les questions concernant l’interprétation et l’application de la Convention et de ses protocoles qui lui seront soumises dans les conditions prévues par les articles 33, 34, 46 et 47 </a:t>
            </a:r>
            <a:r>
              <a:rPr lang="fr-BE" sz="2200" dirty="0" smtClean="0">
                <a:latin typeface="Georgia" panose="02040502050405020303" pitchFamily="18" charset="0"/>
              </a:rPr>
              <a:t>».</a:t>
            </a:r>
          </a:p>
          <a:p>
            <a:pPr algn="just"/>
            <a:endParaRPr lang="fr-BE" sz="1000" i="1" dirty="0" smtClean="0">
              <a:latin typeface="Georgia" panose="02040502050405020303" pitchFamily="18" charset="0"/>
            </a:endParaRPr>
          </a:p>
          <a:p>
            <a:pPr algn="just"/>
            <a:r>
              <a:rPr lang="fr-BE" sz="2200" b="1" dirty="0" smtClean="0">
                <a:latin typeface="Georgia" panose="02040502050405020303" pitchFamily="18" charset="0"/>
              </a:rPr>
              <a:t>Art. 33 : </a:t>
            </a:r>
            <a:r>
              <a:rPr lang="fr-BE" sz="2200" dirty="0" smtClean="0">
                <a:latin typeface="Georgia" panose="02040502050405020303" pitchFamily="18" charset="0"/>
              </a:rPr>
              <a:t>« </a:t>
            </a:r>
            <a:r>
              <a:rPr lang="fr-BE" sz="2200" dirty="0">
                <a:latin typeface="Georgia" panose="02040502050405020303" pitchFamily="18" charset="0"/>
              </a:rPr>
              <a:t>Toute Haute Partie contractante peut saisir la Cour de tout manquement aux dispositions de la Convention et de ses protocoles qu’elle croira pouvoir être imputé à une autre Haute Partie </a:t>
            </a:r>
            <a:r>
              <a:rPr lang="fr-BE" sz="2200" dirty="0" smtClean="0">
                <a:latin typeface="Georgia" panose="02040502050405020303" pitchFamily="18" charset="0"/>
              </a:rPr>
              <a:t>contractante ».</a:t>
            </a:r>
          </a:p>
          <a:p>
            <a:pPr algn="just"/>
            <a:endParaRPr lang="fr-BE" sz="1000" dirty="0">
              <a:latin typeface="Georgia" panose="02040502050405020303" pitchFamily="18" charset="0"/>
            </a:endParaRPr>
          </a:p>
          <a:p>
            <a:pPr algn="just"/>
            <a:r>
              <a:rPr lang="fr-BE" sz="2200" b="1" dirty="0" smtClean="0">
                <a:latin typeface="Georgia" panose="02040502050405020303" pitchFamily="18" charset="0"/>
              </a:rPr>
              <a:t>Art. 34 : </a:t>
            </a:r>
            <a:r>
              <a:rPr lang="fr-BE" sz="2200" dirty="0" smtClean="0">
                <a:latin typeface="Georgia" panose="02040502050405020303" pitchFamily="18" charset="0"/>
              </a:rPr>
              <a:t>« </a:t>
            </a:r>
            <a:r>
              <a:rPr lang="fr-BE" sz="2200" dirty="0">
                <a:latin typeface="Georgia" panose="02040502050405020303" pitchFamily="18" charset="0"/>
              </a:rPr>
              <a:t>La Cour peut être saisie d’une requête par toute personne physique, toute organisation non gouvernementale ou tout groupe de particuliers qui se prétend victime d’une violation par l’une des Hautes Parties contractantes des droits reconnus dans la Convention ou ses protocoles. Les Hautes Parties contractantes s’engagent à n’entraver par aucune mesure l’exercice efficace de ce </a:t>
            </a:r>
            <a:r>
              <a:rPr lang="fr-BE" sz="2200" dirty="0" smtClean="0">
                <a:latin typeface="Georgia" panose="02040502050405020303" pitchFamily="18" charset="0"/>
              </a:rPr>
              <a:t>droit ».</a:t>
            </a:r>
          </a:p>
          <a:p>
            <a:pPr algn="just"/>
            <a:endParaRPr lang="fr-BE" sz="1000" dirty="0">
              <a:latin typeface="Georgia" panose="02040502050405020303" pitchFamily="18" charset="0"/>
            </a:endParaRPr>
          </a:p>
          <a:p>
            <a:pPr algn="just"/>
            <a:r>
              <a:rPr lang="fr-BE" sz="2200" dirty="0" smtClean="0">
                <a:latin typeface="Georgia" panose="02040502050405020303" pitchFamily="18" charset="0"/>
              </a:rPr>
              <a:t>Pour mémoire : </a:t>
            </a:r>
            <a:r>
              <a:rPr lang="fr-BE" sz="2200" b="1" dirty="0" smtClean="0">
                <a:latin typeface="Georgia" panose="02040502050405020303" pitchFamily="18" charset="0"/>
              </a:rPr>
              <a:t>art. 46 et 47</a:t>
            </a:r>
          </a:p>
          <a:p>
            <a:endParaRPr lang="fr-BE" sz="2400" i="1" dirty="0" smtClean="0">
              <a:latin typeface="Georgia" panose="02040502050405020303" pitchFamily="18" charset="0"/>
            </a:endParaRPr>
          </a:p>
        </p:txBody>
      </p:sp>
    </p:spTree>
    <p:extLst>
      <p:ext uri="{BB962C8B-B14F-4D97-AF65-F5344CB8AC3E}">
        <p14:creationId xmlns:p14="http://schemas.microsoft.com/office/powerpoint/2010/main" val="214420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122663"/>
            <a:ext cx="9959589" cy="6340197"/>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Recours à la Cour E.D.H./ </a:t>
            </a:r>
            <a:r>
              <a:rPr lang="fr-BE" sz="2400" b="1" dirty="0" smtClean="0">
                <a:solidFill>
                  <a:schemeClr val="accent1">
                    <a:lumMod val="75000"/>
                  </a:schemeClr>
                </a:solidFill>
                <a:latin typeface="Georgia" panose="02040502050405020303" pitchFamily="18" charset="0"/>
              </a:rPr>
              <a:t>compos. et organisation de la Cour</a:t>
            </a:r>
          </a:p>
          <a:p>
            <a:endParaRPr lang="fr-BE" sz="2400" b="1" dirty="0">
              <a:solidFill>
                <a:schemeClr val="accent1">
                  <a:lumMod val="75000"/>
                </a:schemeClr>
              </a:solidFill>
              <a:latin typeface="Georgia" panose="02040502050405020303" pitchFamily="18" charset="0"/>
            </a:endParaRPr>
          </a:p>
          <a:p>
            <a:pPr algn="just"/>
            <a:r>
              <a:rPr lang="fr-BE" sz="2400" b="1" dirty="0">
                <a:latin typeface="Georgia" panose="02040502050405020303" pitchFamily="18" charset="0"/>
              </a:rPr>
              <a:t>Art. </a:t>
            </a:r>
            <a:r>
              <a:rPr lang="fr-BE" sz="2400" b="1" dirty="0" smtClean="0">
                <a:latin typeface="Georgia" panose="02040502050405020303" pitchFamily="18" charset="0"/>
              </a:rPr>
              <a:t>20 : </a:t>
            </a:r>
            <a:r>
              <a:rPr lang="fr-BE" sz="2400" dirty="0" smtClean="0">
                <a:latin typeface="Georgia" panose="02040502050405020303" pitchFamily="18" charset="0"/>
              </a:rPr>
              <a:t>nombre de juges</a:t>
            </a:r>
          </a:p>
          <a:p>
            <a:pPr algn="just"/>
            <a:r>
              <a:rPr lang="fr-BE" sz="2400" b="1" dirty="0" smtClean="0">
                <a:latin typeface="Georgia" panose="02040502050405020303" pitchFamily="18" charset="0"/>
              </a:rPr>
              <a:t>Art. 21 : </a:t>
            </a:r>
            <a:r>
              <a:rPr lang="fr-BE" sz="2400" dirty="0" smtClean="0">
                <a:latin typeface="Georgia" panose="02040502050405020303" pitchFamily="18" charset="0"/>
              </a:rPr>
              <a:t>conditions d’exercice des fonctions</a:t>
            </a:r>
          </a:p>
          <a:p>
            <a:pPr algn="just"/>
            <a:r>
              <a:rPr lang="fr-BE" sz="2400" b="1" dirty="0" smtClean="0">
                <a:latin typeface="Georgia" panose="02040502050405020303" pitchFamily="18" charset="0"/>
              </a:rPr>
              <a:t>Art. 22 : </a:t>
            </a:r>
            <a:r>
              <a:rPr lang="fr-BE" sz="2400" dirty="0" smtClean="0">
                <a:latin typeface="Georgia" panose="02040502050405020303" pitchFamily="18" charset="0"/>
              </a:rPr>
              <a:t>élection des juges</a:t>
            </a:r>
          </a:p>
          <a:p>
            <a:pPr algn="just"/>
            <a:r>
              <a:rPr lang="fr-BE" sz="2400" b="1" dirty="0" smtClean="0">
                <a:latin typeface="Georgia" panose="02040502050405020303" pitchFamily="18" charset="0"/>
              </a:rPr>
              <a:t>Art. 23 : </a:t>
            </a:r>
            <a:r>
              <a:rPr lang="fr-BE" sz="2400" dirty="0" smtClean="0">
                <a:latin typeface="Georgia" panose="02040502050405020303" pitchFamily="18" charset="0"/>
              </a:rPr>
              <a:t>durée du mandat</a:t>
            </a:r>
          </a:p>
          <a:p>
            <a:pPr algn="just"/>
            <a:r>
              <a:rPr lang="fr-BE" sz="2400" b="1" dirty="0" smtClean="0">
                <a:latin typeface="Georgia" panose="02040502050405020303" pitchFamily="18" charset="0"/>
              </a:rPr>
              <a:t>Art. 25 : </a:t>
            </a:r>
            <a:r>
              <a:rPr lang="fr-BE" sz="2400" dirty="0" smtClean="0">
                <a:latin typeface="Georgia" panose="02040502050405020303" pitchFamily="18" charset="0"/>
              </a:rPr>
              <a:t>présidence et vice-présidence</a:t>
            </a:r>
          </a:p>
          <a:p>
            <a:pPr algn="just"/>
            <a:r>
              <a:rPr lang="fr-BE" sz="2400" b="1" dirty="0" smtClean="0">
                <a:latin typeface="Georgia" panose="02040502050405020303" pitchFamily="18" charset="0"/>
              </a:rPr>
              <a:t>Art. 24 : </a:t>
            </a:r>
            <a:r>
              <a:rPr lang="fr-BE" sz="2400" dirty="0" smtClean="0">
                <a:latin typeface="Georgia" panose="02040502050405020303" pitchFamily="18" charset="0"/>
              </a:rPr>
              <a:t>greffe et rapporteurs</a:t>
            </a:r>
          </a:p>
          <a:p>
            <a:pPr algn="just"/>
            <a:r>
              <a:rPr lang="fr-BE" sz="2400" b="1" dirty="0" smtClean="0">
                <a:latin typeface="Georgia" panose="02040502050405020303" pitchFamily="18" charset="0"/>
              </a:rPr>
              <a:t>Art. 26 : </a:t>
            </a:r>
            <a:r>
              <a:rPr lang="fr-BE" sz="2400" dirty="0" smtClean="0">
                <a:latin typeface="Georgia" panose="02040502050405020303" pitchFamily="18" charset="0"/>
              </a:rPr>
              <a:t>quatre formations différentes</a:t>
            </a:r>
          </a:p>
          <a:p>
            <a:pPr algn="just"/>
            <a:r>
              <a:rPr lang="fr-BE" sz="2400" b="1" dirty="0" smtClean="0">
                <a:latin typeface="Georgia" panose="02040502050405020303" pitchFamily="18" charset="0"/>
              </a:rPr>
              <a:t>Art. 27 : </a:t>
            </a:r>
            <a:r>
              <a:rPr lang="fr-BE" sz="2400" dirty="0" smtClean="0">
                <a:latin typeface="Georgia" panose="02040502050405020303" pitchFamily="18" charset="0"/>
              </a:rPr>
              <a:t>compétence des juges uniques</a:t>
            </a:r>
          </a:p>
          <a:p>
            <a:pPr algn="just"/>
            <a:r>
              <a:rPr lang="fr-BE" sz="2400" b="1" dirty="0" smtClean="0">
                <a:latin typeface="Georgia" panose="02040502050405020303" pitchFamily="18" charset="0"/>
              </a:rPr>
              <a:t>Art. 28 : </a:t>
            </a:r>
            <a:r>
              <a:rPr lang="fr-BE" sz="2400" dirty="0" smtClean="0">
                <a:latin typeface="Georgia" panose="02040502050405020303" pitchFamily="18" charset="0"/>
              </a:rPr>
              <a:t>compétence des comités</a:t>
            </a:r>
          </a:p>
          <a:p>
            <a:pPr algn="just"/>
            <a:r>
              <a:rPr lang="fr-BE" sz="2400" b="1" dirty="0" smtClean="0">
                <a:latin typeface="Georgia" panose="02040502050405020303" pitchFamily="18" charset="0"/>
              </a:rPr>
              <a:t>Art. 29 : </a:t>
            </a:r>
            <a:r>
              <a:rPr lang="fr-BE" sz="2400" dirty="0" smtClean="0">
                <a:latin typeface="Georgia" panose="02040502050405020303" pitchFamily="18" charset="0"/>
              </a:rPr>
              <a:t>compétence des chambres</a:t>
            </a:r>
          </a:p>
          <a:p>
            <a:pPr algn="just"/>
            <a:r>
              <a:rPr lang="fr-BE" sz="2400" b="1" dirty="0" smtClean="0">
                <a:latin typeface="Georgia" panose="02040502050405020303" pitchFamily="18" charset="0"/>
              </a:rPr>
              <a:t>Art. 31 : </a:t>
            </a:r>
            <a:r>
              <a:rPr lang="fr-BE" sz="2400" dirty="0" smtClean="0">
                <a:latin typeface="Georgia" panose="02040502050405020303" pitchFamily="18" charset="0"/>
              </a:rPr>
              <a:t>compétence de la Grande chambre</a:t>
            </a:r>
          </a:p>
          <a:p>
            <a:pPr algn="just"/>
            <a:r>
              <a:rPr lang="fr-BE" sz="2400" dirty="0">
                <a:latin typeface="Georgia" panose="02040502050405020303" pitchFamily="18" charset="0"/>
              </a:rPr>
              <a:t>	</a:t>
            </a:r>
            <a:r>
              <a:rPr lang="fr-BE" sz="2400" dirty="0" smtClean="0">
                <a:latin typeface="Georgia" panose="02040502050405020303" pitchFamily="18" charset="0"/>
              </a:rPr>
              <a:t>- renvoi à l’</a:t>
            </a:r>
            <a:r>
              <a:rPr lang="fr-BE" sz="2400" b="1" dirty="0" smtClean="0">
                <a:latin typeface="Georgia" panose="02040502050405020303" pitchFamily="18" charset="0"/>
              </a:rPr>
              <a:t>art. 30 </a:t>
            </a:r>
            <a:r>
              <a:rPr lang="fr-BE" sz="2400" dirty="0" smtClean="0">
                <a:latin typeface="Georgia" panose="02040502050405020303" pitchFamily="18" charset="0"/>
              </a:rPr>
              <a:t>: une chambre se dessaisit</a:t>
            </a:r>
          </a:p>
          <a:p>
            <a:pPr algn="just"/>
            <a:r>
              <a:rPr lang="fr-BE" sz="2400" dirty="0">
                <a:latin typeface="Georgia" panose="02040502050405020303" pitchFamily="18" charset="0"/>
              </a:rPr>
              <a:t>	</a:t>
            </a:r>
            <a:r>
              <a:rPr lang="fr-BE" sz="2400" dirty="0" smtClean="0">
                <a:latin typeface="Georgia" panose="02040502050405020303" pitchFamily="18" charset="0"/>
              </a:rPr>
              <a:t>- renvoi à l’</a:t>
            </a:r>
            <a:r>
              <a:rPr lang="fr-BE" sz="2400" b="1" dirty="0" smtClean="0">
                <a:latin typeface="Georgia" panose="02040502050405020303" pitchFamily="18" charset="0"/>
              </a:rPr>
              <a:t>art. 43 </a:t>
            </a:r>
            <a:r>
              <a:rPr lang="fr-BE" sz="2400" dirty="0" smtClean="0">
                <a:latin typeface="Georgia" panose="02040502050405020303" pitchFamily="18" charset="0"/>
              </a:rPr>
              <a:t>: « appel » contre un arrêt d’une chambre</a:t>
            </a:r>
          </a:p>
          <a:p>
            <a:pPr algn="just"/>
            <a:endParaRPr lang="fr-BE" sz="2400" dirty="0" smtClean="0">
              <a:latin typeface="Georgia" panose="02040502050405020303" pitchFamily="18" charset="0"/>
            </a:endParaRPr>
          </a:p>
        </p:txBody>
      </p:sp>
    </p:spTree>
    <p:extLst>
      <p:ext uri="{BB962C8B-B14F-4D97-AF65-F5344CB8AC3E}">
        <p14:creationId xmlns:p14="http://schemas.microsoft.com/office/powerpoint/2010/main" val="3550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133815"/>
            <a:ext cx="9959589" cy="2277547"/>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Recours à la Cour E.D.H./ </a:t>
            </a:r>
            <a:r>
              <a:rPr lang="fr-BE" sz="2400" b="1" dirty="0" smtClean="0">
                <a:solidFill>
                  <a:schemeClr val="accent1">
                    <a:lumMod val="75000"/>
                  </a:schemeClr>
                </a:solidFill>
                <a:latin typeface="Georgia" panose="02040502050405020303" pitchFamily="18" charset="0"/>
              </a:rPr>
              <a:t>recevabilité des recours</a:t>
            </a:r>
          </a:p>
          <a:p>
            <a:endParaRPr lang="fr-BE" sz="2400" b="1" dirty="0">
              <a:solidFill>
                <a:schemeClr val="accent1">
                  <a:lumMod val="75000"/>
                </a:schemeClr>
              </a:solidFill>
              <a:latin typeface="Georgia" panose="02040502050405020303" pitchFamily="18" charset="0"/>
            </a:endParaRPr>
          </a:p>
          <a:p>
            <a:pPr algn="just"/>
            <a:r>
              <a:rPr lang="fr-BE" sz="2400" dirty="0" smtClean="0">
                <a:latin typeface="Georgia" panose="02040502050405020303" pitchFamily="18" charset="0"/>
              </a:rPr>
              <a:t>Requêtes interétatiques : </a:t>
            </a:r>
            <a:r>
              <a:rPr lang="fr-BE" sz="2400" b="1" dirty="0" smtClean="0">
                <a:latin typeface="Georgia" panose="02040502050405020303" pitchFamily="18" charset="0"/>
              </a:rPr>
              <a:t>art. 33</a:t>
            </a:r>
          </a:p>
          <a:p>
            <a:pPr algn="just"/>
            <a:r>
              <a:rPr lang="fr-BE" sz="2400" dirty="0" smtClean="0">
                <a:latin typeface="Georgia" panose="02040502050405020303" pitchFamily="18" charset="0"/>
              </a:rPr>
              <a:t>Requêtes individuelles : </a:t>
            </a:r>
            <a:r>
              <a:rPr lang="fr-BE" sz="2400" b="1" dirty="0" smtClean="0">
                <a:latin typeface="Georgia" panose="02040502050405020303" pitchFamily="18" charset="0"/>
              </a:rPr>
              <a:t>art. 34 et 35</a:t>
            </a:r>
          </a:p>
          <a:p>
            <a:pPr algn="just"/>
            <a:endParaRPr lang="fr-BE" sz="2400" dirty="0" smtClean="0">
              <a:latin typeface="Georgia" panose="02040502050405020303" pitchFamily="18" charset="0"/>
            </a:endParaRPr>
          </a:p>
        </p:txBody>
      </p:sp>
    </p:spTree>
    <p:extLst>
      <p:ext uri="{BB962C8B-B14F-4D97-AF65-F5344CB8AC3E}">
        <p14:creationId xmlns:p14="http://schemas.microsoft.com/office/powerpoint/2010/main" val="161401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133815"/>
            <a:ext cx="9959589" cy="6709529"/>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Recours à la Cour E.D.H./ </a:t>
            </a:r>
            <a:r>
              <a:rPr lang="fr-BE" sz="2400" b="1" dirty="0" smtClean="0">
                <a:solidFill>
                  <a:schemeClr val="accent1">
                    <a:lumMod val="75000"/>
                  </a:schemeClr>
                </a:solidFill>
                <a:latin typeface="Georgia" panose="02040502050405020303" pitchFamily="18" charset="0"/>
              </a:rPr>
              <a:t>recevabilité des recours</a:t>
            </a:r>
          </a:p>
          <a:p>
            <a:endParaRPr lang="fr-BE" sz="2400" b="1" dirty="0">
              <a:latin typeface="Georgia" panose="02040502050405020303" pitchFamily="18" charset="0"/>
            </a:endParaRPr>
          </a:p>
          <a:p>
            <a:pPr algn="just"/>
            <a:r>
              <a:rPr lang="fr-BE" sz="2400" b="1" dirty="0" smtClean="0">
                <a:latin typeface="Georgia" panose="02040502050405020303" pitchFamily="18" charset="0"/>
              </a:rPr>
              <a:t>Art. 34 : </a:t>
            </a:r>
            <a:r>
              <a:rPr lang="fr-BE" sz="2400" dirty="0" smtClean="0">
                <a:latin typeface="Georgia" panose="02040502050405020303" pitchFamily="18" charset="0"/>
              </a:rPr>
              <a:t>être victime d’une violation</a:t>
            </a:r>
          </a:p>
          <a:p>
            <a:pPr algn="just"/>
            <a:r>
              <a:rPr lang="fr-BE" sz="2400" i="1" dirty="0" smtClean="0">
                <a:latin typeface="Georgia" panose="02040502050405020303" pitchFamily="18" charset="0"/>
              </a:rPr>
              <a:t>- Ligue </a:t>
            </a:r>
            <a:r>
              <a:rPr lang="fr-BE" sz="2400" i="1" dirty="0">
                <a:latin typeface="Georgia" panose="02040502050405020303" pitchFamily="18" charset="0"/>
              </a:rPr>
              <a:t>des musulmans de Suisse c. Suisse</a:t>
            </a:r>
            <a:r>
              <a:rPr lang="fr-BE" sz="2400" dirty="0">
                <a:latin typeface="Georgia" panose="02040502050405020303" pitchFamily="18" charset="0"/>
              </a:rPr>
              <a:t>, 28 juin 2011. </a:t>
            </a:r>
            <a:endParaRPr lang="fr-BE" sz="2400" dirty="0" smtClean="0">
              <a:latin typeface="Georgia" panose="02040502050405020303" pitchFamily="18" charset="0"/>
            </a:endParaRPr>
          </a:p>
          <a:p>
            <a:pPr algn="just"/>
            <a:r>
              <a:rPr lang="fr-BE" sz="2400" i="1" dirty="0" smtClean="0">
                <a:latin typeface="Georgia" panose="02040502050405020303" pitchFamily="18" charset="0"/>
              </a:rPr>
              <a:t>- Centre </a:t>
            </a:r>
            <a:r>
              <a:rPr lang="fr-BE" sz="2400" i="1" dirty="0">
                <a:latin typeface="Georgia" panose="02040502050405020303" pitchFamily="18" charset="0"/>
              </a:rPr>
              <a:t>de ressources juridiques au nom de Valentin </a:t>
            </a:r>
            <a:r>
              <a:rPr lang="fr-BE" sz="2400" i="1" dirty="0" err="1">
                <a:latin typeface="Georgia" panose="02040502050405020303" pitchFamily="18" charset="0"/>
              </a:rPr>
              <a:t>Campeanu</a:t>
            </a:r>
            <a:r>
              <a:rPr lang="fr-BE" sz="2400" i="1" dirty="0">
                <a:latin typeface="Georgia" panose="02040502050405020303" pitchFamily="18" charset="0"/>
              </a:rPr>
              <a:t> c. </a:t>
            </a:r>
            <a:r>
              <a:rPr lang="fr-BE" sz="2400" i="1" dirty="0" smtClean="0">
                <a:latin typeface="Georgia" panose="02040502050405020303" pitchFamily="18" charset="0"/>
              </a:rPr>
              <a:t>Roumanie</a:t>
            </a:r>
            <a:r>
              <a:rPr lang="fr-BE" sz="2400" dirty="0" smtClean="0">
                <a:latin typeface="Georgia" panose="02040502050405020303" pitchFamily="18" charset="0"/>
              </a:rPr>
              <a:t>, 17 </a:t>
            </a:r>
            <a:r>
              <a:rPr lang="fr-BE" sz="2400" dirty="0">
                <a:latin typeface="Georgia" panose="02040502050405020303" pitchFamily="18" charset="0"/>
              </a:rPr>
              <a:t>juillet </a:t>
            </a:r>
            <a:r>
              <a:rPr lang="fr-BE" sz="2400" dirty="0" smtClean="0">
                <a:latin typeface="Georgia" panose="02040502050405020303" pitchFamily="18" charset="0"/>
              </a:rPr>
              <a:t>2014</a:t>
            </a:r>
          </a:p>
          <a:p>
            <a:pPr marL="342900" lvl="0" indent="-342900" algn="just">
              <a:buFontTx/>
              <a:buChar char="-"/>
            </a:pPr>
            <a:r>
              <a:rPr lang="fr-BE" sz="2400" i="1" dirty="0">
                <a:latin typeface="Georgia" panose="02040502050405020303" pitchFamily="18" charset="0"/>
              </a:rPr>
              <a:t>Comité Helsinki bulgare c. Bulgarie</a:t>
            </a:r>
            <a:r>
              <a:rPr lang="fr-BE" sz="2400" dirty="0">
                <a:latin typeface="Georgia" panose="02040502050405020303" pitchFamily="18" charset="0"/>
              </a:rPr>
              <a:t>, 28 juin </a:t>
            </a:r>
            <a:r>
              <a:rPr lang="fr-BE" sz="2400" dirty="0" smtClean="0">
                <a:latin typeface="Georgia" panose="02040502050405020303" pitchFamily="18" charset="0"/>
              </a:rPr>
              <a:t>2016</a:t>
            </a:r>
            <a:endParaRPr lang="fr-BE" sz="2400" dirty="0">
              <a:latin typeface="Georgia" panose="02040502050405020303" pitchFamily="18" charset="0"/>
            </a:endParaRPr>
          </a:p>
          <a:p>
            <a:pPr algn="just"/>
            <a:r>
              <a:rPr lang="fr-BE" sz="2400" i="1" dirty="0" smtClean="0">
                <a:latin typeface="Georgia" panose="02040502050405020303" pitchFamily="18" charset="0"/>
              </a:rPr>
              <a:t>- Lambert </a:t>
            </a:r>
            <a:r>
              <a:rPr lang="fr-BE" sz="2400" i="1" dirty="0">
                <a:latin typeface="Georgia" panose="02040502050405020303" pitchFamily="18" charset="0"/>
              </a:rPr>
              <a:t>c. France</a:t>
            </a:r>
            <a:r>
              <a:rPr lang="fr-BE" sz="2400" dirty="0">
                <a:latin typeface="Georgia" panose="02040502050405020303" pitchFamily="18" charset="0"/>
              </a:rPr>
              <a:t>, 5 juin </a:t>
            </a:r>
            <a:r>
              <a:rPr lang="fr-BE" sz="2400" dirty="0" smtClean="0">
                <a:latin typeface="Georgia" panose="02040502050405020303" pitchFamily="18" charset="0"/>
              </a:rPr>
              <a:t>2015, § 112 </a:t>
            </a:r>
            <a:r>
              <a:rPr lang="fr-BE" sz="2400" dirty="0" smtClean="0">
                <a:solidFill>
                  <a:srgbClr val="0070C0"/>
                </a:solidFill>
                <a:latin typeface="Georgia" panose="02040502050405020303" pitchFamily="18" charset="0"/>
              </a:rPr>
              <a:t>* 70</a:t>
            </a:r>
          </a:p>
          <a:p>
            <a:pPr algn="just"/>
            <a:r>
              <a:rPr lang="fr-BE" sz="2400" i="1" dirty="0" smtClean="0">
                <a:latin typeface="Georgia" panose="02040502050405020303" pitchFamily="18" charset="0"/>
              </a:rPr>
              <a:t>- Klass c. Allemagne</a:t>
            </a:r>
            <a:r>
              <a:rPr lang="fr-BE" sz="2400" dirty="0" smtClean="0">
                <a:latin typeface="Georgia" panose="02040502050405020303" pitchFamily="18" charset="0"/>
              </a:rPr>
              <a:t>, 6 septembre 1978 </a:t>
            </a:r>
            <a:r>
              <a:rPr lang="fr-BE" sz="2400" dirty="0" smtClean="0">
                <a:solidFill>
                  <a:srgbClr val="0070C0"/>
                </a:solidFill>
                <a:latin typeface="Georgia" panose="02040502050405020303" pitchFamily="18" charset="0"/>
              </a:rPr>
              <a:t>* 214</a:t>
            </a:r>
          </a:p>
          <a:p>
            <a:pPr algn="just"/>
            <a:r>
              <a:rPr lang="fr-BE" sz="2400" i="1" dirty="0" smtClean="0">
                <a:latin typeface="Georgia" panose="02040502050405020303" pitchFamily="18" charset="0"/>
              </a:rPr>
              <a:t>- </a:t>
            </a:r>
            <a:r>
              <a:rPr lang="fr-BE" sz="2400" i="1" dirty="0" err="1" smtClean="0">
                <a:latin typeface="Georgia" panose="02040502050405020303" pitchFamily="18" charset="0"/>
              </a:rPr>
              <a:t>Hussin</a:t>
            </a:r>
            <a:r>
              <a:rPr lang="fr-BE" sz="2400" i="1" dirty="0" smtClean="0">
                <a:latin typeface="Georgia" panose="02040502050405020303" pitchFamily="18" charset="0"/>
              </a:rPr>
              <a:t> c. Belgique</a:t>
            </a:r>
            <a:r>
              <a:rPr lang="fr-BE" sz="2400" dirty="0" smtClean="0">
                <a:latin typeface="Georgia" panose="02040502050405020303" pitchFamily="18" charset="0"/>
              </a:rPr>
              <a:t>, 6 mai 2004</a:t>
            </a:r>
          </a:p>
          <a:p>
            <a:pPr algn="just"/>
            <a:endParaRPr lang="fr-BE" sz="2400" i="1" dirty="0" smtClean="0">
              <a:latin typeface="Georgia" panose="02040502050405020303" pitchFamily="18" charset="0"/>
            </a:endParaRPr>
          </a:p>
          <a:p>
            <a:pPr algn="just"/>
            <a:r>
              <a:rPr lang="fr-BE" sz="2400" b="1" dirty="0" smtClean="0">
                <a:latin typeface="Georgia" panose="02040502050405020303" pitchFamily="18" charset="0"/>
              </a:rPr>
              <a:t>Art. 35, § 1</a:t>
            </a:r>
            <a:r>
              <a:rPr lang="fr-BE" sz="2400" b="1" baseline="30000" dirty="0" smtClean="0">
                <a:latin typeface="Georgia" panose="02040502050405020303" pitchFamily="18" charset="0"/>
              </a:rPr>
              <a:t>er</a:t>
            </a:r>
            <a:r>
              <a:rPr lang="fr-BE" sz="2400" b="1" dirty="0" smtClean="0">
                <a:latin typeface="Georgia" panose="02040502050405020303" pitchFamily="18" charset="0"/>
              </a:rPr>
              <a:t> : </a:t>
            </a:r>
            <a:r>
              <a:rPr lang="fr-BE" sz="2400" dirty="0" smtClean="0">
                <a:latin typeface="Georgia" panose="02040502050405020303" pitchFamily="18" charset="0"/>
              </a:rPr>
              <a:t>épuisement des voies de recours internes</a:t>
            </a:r>
          </a:p>
          <a:p>
            <a:pPr algn="just"/>
            <a:r>
              <a:rPr lang="fr-BE" sz="2400" dirty="0" smtClean="0">
                <a:latin typeface="Georgia" panose="02040502050405020303" pitchFamily="18" charset="0"/>
              </a:rPr>
              <a:t>- </a:t>
            </a:r>
            <a:r>
              <a:rPr lang="fr-BE" sz="2400" i="1" dirty="0" smtClean="0">
                <a:latin typeface="Georgia" panose="02040502050405020303" pitchFamily="18" charset="0"/>
              </a:rPr>
              <a:t>RTBF c. Belgique</a:t>
            </a:r>
            <a:r>
              <a:rPr lang="fr-BE" sz="2400" dirty="0" smtClean="0">
                <a:latin typeface="Georgia" panose="02040502050405020303" pitchFamily="18" charset="0"/>
              </a:rPr>
              <a:t>, 29 mars 2011 </a:t>
            </a:r>
            <a:r>
              <a:rPr lang="fr-BE" sz="2400" dirty="0" smtClean="0">
                <a:solidFill>
                  <a:srgbClr val="0070C0"/>
                </a:solidFill>
                <a:latin typeface="Georgia" panose="02040502050405020303" pitchFamily="18" charset="0"/>
              </a:rPr>
              <a:t>* 451</a:t>
            </a:r>
          </a:p>
          <a:p>
            <a:pPr algn="just"/>
            <a:r>
              <a:rPr lang="fr-BE" sz="2400" dirty="0" smtClean="0">
                <a:latin typeface="Georgia" panose="02040502050405020303" pitchFamily="18" charset="0"/>
              </a:rPr>
              <a:t>- </a:t>
            </a:r>
            <a:r>
              <a:rPr lang="fr-BE" sz="2400" i="1" dirty="0" err="1" smtClean="0">
                <a:latin typeface="Georgia" panose="02040502050405020303" pitchFamily="18" charset="0"/>
              </a:rPr>
              <a:t>Akdivar</a:t>
            </a:r>
            <a:r>
              <a:rPr lang="fr-BE" sz="2400" i="1" dirty="0" smtClean="0">
                <a:latin typeface="Georgia" panose="02040502050405020303" pitchFamily="18" charset="0"/>
              </a:rPr>
              <a:t> c. Turquie</a:t>
            </a:r>
            <a:r>
              <a:rPr lang="fr-BE" sz="2400" dirty="0" smtClean="0">
                <a:latin typeface="Georgia" panose="02040502050405020303" pitchFamily="18" charset="0"/>
              </a:rPr>
              <a:t>, 16 décembre 1996</a:t>
            </a:r>
          </a:p>
          <a:p>
            <a:pPr algn="just"/>
            <a:endParaRPr lang="fr-BE" sz="2400" dirty="0" smtClean="0">
              <a:latin typeface="Georgia" panose="02040502050405020303" pitchFamily="18" charset="0"/>
            </a:endParaRPr>
          </a:p>
          <a:p>
            <a:pPr algn="just"/>
            <a:r>
              <a:rPr lang="fr-BE" sz="2400" b="1" dirty="0" smtClean="0">
                <a:latin typeface="Georgia" panose="02040502050405020303" pitchFamily="18" charset="0"/>
              </a:rPr>
              <a:t>Art. 35, § 1</a:t>
            </a:r>
            <a:r>
              <a:rPr lang="fr-BE" sz="2400" b="1" baseline="30000" dirty="0" smtClean="0">
                <a:latin typeface="Georgia" panose="02040502050405020303" pitchFamily="18" charset="0"/>
              </a:rPr>
              <a:t>er</a:t>
            </a:r>
            <a:r>
              <a:rPr lang="fr-BE" sz="2400" b="1" dirty="0" smtClean="0">
                <a:latin typeface="Georgia" panose="02040502050405020303" pitchFamily="18" charset="0"/>
              </a:rPr>
              <a:t> : </a:t>
            </a:r>
            <a:r>
              <a:rPr lang="fr-BE" sz="2400" dirty="0" smtClean="0">
                <a:latin typeface="Georgia" panose="02040502050405020303" pitchFamily="18" charset="0"/>
              </a:rPr>
              <a:t>délai de six mois</a:t>
            </a:r>
          </a:p>
          <a:p>
            <a:pPr algn="just"/>
            <a:endParaRPr lang="fr-BE" sz="2400" dirty="0" smtClean="0">
              <a:latin typeface="Georgia" panose="02040502050405020303" pitchFamily="18" charset="0"/>
            </a:endParaRPr>
          </a:p>
        </p:txBody>
      </p:sp>
    </p:spTree>
    <p:extLst>
      <p:ext uri="{BB962C8B-B14F-4D97-AF65-F5344CB8AC3E}">
        <p14:creationId xmlns:p14="http://schemas.microsoft.com/office/powerpoint/2010/main" val="413738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133815"/>
            <a:ext cx="9959589" cy="7448193"/>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Recours à la Cour E.D.H./ </a:t>
            </a:r>
            <a:r>
              <a:rPr lang="fr-BE" sz="2400" b="1" dirty="0" smtClean="0">
                <a:solidFill>
                  <a:schemeClr val="accent1">
                    <a:lumMod val="75000"/>
                  </a:schemeClr>
                </a:solidFill>
                <a:latin typeface="Georgia" panose="02040502050405020303" pitchFamily="18" charset="0"/>
              </a:rPr>
              <a:t>recevabilité des recours</a:t>
            </a:r>
          </a:p>
          <a:p>
            <a:endParaRPr lang="fr-BE" sz="2400" b="1" dirty="0">
              <a:latin typeface="Georgia" panose="02040502050405020303" pitchFamily="18" charset="0"/>
            </a:endParaRPr>
          </a:p>
          <a:p>
            <a:pPr algn="just"/>
            <a:r>
              <a:rPr lang="fr-BE" sz="2400" b="1" dirty="0" smtClean="0">
                <a:latin typeface="Georgia" panose="02040502050405020303" pitchFamily="18" charset="0"/>
              </a:rPr>
              <a:t>Art. 35, § 2, a : </a:t>
            </a:r>
            <a:r>
              <a:rPr lang="fr-BE" sz="2400" dirty="0" smtClean="0">
                <a:latin typeface="Georgia" panose="02040502050405020303" pitchFamily="18" charset="0"/>
              </a:rPr>
              <a:t>irrecevabilité des requêtes anonymes</a:t>
            </a:r>
          </a:p>
          <a:p>
            <a:pPr algn="just"/>
            <a:endParaRPr lang="fr-BE" sz="2400" dirty="0">
              <a:latin typeface="Georgia" panose="02040502050405020303" pitchFamily="18" charset="0"/>
            </a:endParaRPr>
          </a:p>
          <a:p>
            <a:pPr algn="just"/>
            <a:r>
              <a:rPr lang="fr-BE" sz="2400" b="1" dirty="0" smtClean="0">
                <a:latin typeface="Georgia" panose="02040502050405020303" pitchFamily="18" charset="0"/>
              </a:rPr>
              <a:t>Art. 35, § 2, b : </a:t>
            </a:r>
            <a:r>
              <a:rPr lang="fr-BE" sz="2400" dirty="0" smtClean="0">
                <a:latin typeface="Georgia" panose="02040502050405020303" pitchFamily="18" charset="0"/>
              </a:rPr>
              <a:t>irrecevabilité des requêtes « similaires »</a:t>
            </a:r>
          </a:p>
          <a:p>
            <a:pPr lvl="1"/>
            <a:r>
              <a:rPr lang="fr-BE" sz="2400" i="1" dirty="0" err="1">
                <a:latin typeface="Georgia" panose="02040502050405020303" pitchFamily="18" charset="0"/>
              </a:rPr>
              <a:t>Folgero</a:t>
            </a:r>
            <a:r>
              <a:rPr lang="fr-BE" sz="2400" i="1" dirty="0">
                <a:latin typeface="Georgia" panose="02040502050405020303" pitchFamily="18" charset="0"/>
              </a:rPr>
              <a:t> c. Norvège</a:t>
            </a:r>
            <a:r>
              <a:rPr lang="fr-BE" sz="2400" dirty="0">
                <a:latin typeface="Georgia" panose="02040502050405020303" pitchFamily="18" charset="0"/>
              </a:rPr>
              <a:t>, 29 juin 2007</a:t>
            </a:r>
          </a:p>
          <a:p>
            <a:pPr lvl="1"/>
            <a:r>
              <a:rPr lang="fr-BE" sz="2400" i="1" dirty="0">
                <a:latin typeface="Georgia" panose="02040502050405020303" pitchFamily="18" charset="0"/>
              </a:rPr>
              <a:t>POA c. Royaume-Uni</a:t>
            </a:r>
            <a:r>
              <a:rPr lang="fr-BE" sz="2400" dirty="0">
                <a:latin typeface="Georgia" panose="02040502050405020303" pitchFamily="18" charset="0"/>
              </a:rPr>
              <a:t>, 21 mai 2013</a:t>
            </a:r>
          </a:p>
          <a:p>
            <a:pPr algn="just"/>
            <a:endParaRPr lang="fr-BE" sz="2400" dirty="0">
              <a:latin typeface="Georgia" panose="02040502050405020303" pitchFamily="18" charset="0"/>
            </a:endParaRPr>
          </a:p>
          <a:p>
            <a:pPr algn="just"/>
            <a:r>
              <a:rPr lang="fr-BE" sz="2400" b="1" dirty="0" smtClean="0">
                <a:latin typeface="Georgia" panose="02040502050405020303" pitchFamily="18" charset="0"/>
              </a:rPr>
              <a:t>Art. 35, § 3, a : </a:t>
            </a:r>
            <a:r>
              <a:rPr lang="fr-BE" sz="2400" dirty="0" smtClean="0">
                <a:latin typeface="Georgia" panose="02040502050405020303" pitchFamily="18" charset="0"/>
              </a:rPr>
              <a:t>irrecevabilité des requêtes manifestement infondées ou abusives</a:t>
            </a:r>
          </a:p>
          <a:p>
            <a:pPr algn="just"/>
            <a:endParaRPr lang="fr-BE" sz="2400" dirty="0">
              <a:latin typeface="Georgia" panose="02040502050405020303" pitchFamily="18" charset="0"/>
            </a:endParaRPr>
          </a:p>
          <a:p>
            <a:pPr algn="just"/>
            <a:r>
              <a:rPr lang="fr-BE" sz="2400" b="1" dirty="0" smtClean="0">
                <a:latin typeface="Georgia" panose="02040502050405020303" pitchFamily="18" charset="0"/>
              </a:rPr>
              <a:t>Art. 35, § 3, b : </a:t>
            </a:r>
            <a:r>
              <a:rPr lang="fr-BE" sz="2400" dirty="0" smtClean="0">
                <a:latin typeface="Georgia" panose="02040502050405020303" pitchFamily="18" charset="0"/>
              </a:rPr>
              <a:t>irrecevabilité en cas d’absence de préjudice important</a:t>
            </a:r>
          </a:p>
          <a:p>
            <a:pPr lvl="1"/>
            <a:r>
              <a:rPr lang="fr-BE" sz="2400" i="1" dirty="0" err="1">
                <a:latin typeface="Georgia" panose="02040502050405020303" pitchFamily="18" charset="0"/>
              </a:rPr>
              <a:t>Ionescu</a:t>
            </a:r>
            <a:r>
              <a:rPr lang="fr-BE" sz="2400" i="1" dirty="0">
                <a:latin typeface="Georgia" panose="02040502050405020303" pitchFamily="18" charset="0"/>
              </a:rPr>
              <a:t> c. Roumanie</a:t>
            </a:r>
            <a:r>
              <a:rPr lang="fr-BE" sz="2400" dirty="0">
                <a:latin typeface="Georgia" panose="02040502050405020303" pitchFamily="18" charset="0"/>
              </a:rPr>
              <a:t>, 1er juin 2010</a:t>
            </a:r>
          </a:p>
          <a:p>
            <a:pPr lvl="1"/>
            <a:r>
              <a:rPr lang="fr-BE" sz="2400" i="1" dirty="0" err="1" smtClean="0">
                <a:latin typeface="Georgia" panose="02040502050405020303" pitchFamily="18" charset="0"/>
              </a:rPr>
              <a:t>Giuran</a:t>
            </a:r>
            <a:r>
              <a:rPr lang="fr-BE" sz="2400" i="1" dirty="0" smtClean="0">
                <a:latin typeface="Georgia" panose="02040502050405020303" pitchFamily="18" charset="0"/>
              </a:rPr>
              <a:t> </a:t>
            </a:r>
            <a:r>
              <a:rPr lang="fr-BE" sz="2400" i="1" dirty="0">
                <a:latin typeface="Georgia" panose="02040502050405020303" pitchFamily="18" charset="0"/>
              </a:rPr>
              <a:t>c. Roumanie</a:t>
            </a:r>
            <a:r>
              <a:rPr lang="fr-BE" sz="2400" dirty="0">
                <a:latin typeface="Georgia" panose="02040502050405020303" pitchFamily="18" charset="0"/>
              </a:rPr>
              <a:t>, 21 juin 2011</a:t>
            </a:r>
          </a:p>
          <a:p>
            <a:pPr lvl="1"/>
            <a:r>
              <a:rPr lang="fr-BE" sz="2400" i="1" dirty="0" smtClean="0">
                <a:latin typeface="Georgia" panose="02040502050405020303" pitchFamily="18" charset="0"/>
              </a:rPr>
              <a:t>Eon </a:t>
            </a:r>
            <a:r>
              <a:rPr lang="fr-BE" sz="2400" i="1" dirty="0">
                <a:latin typeface="Georgia" panose="02040502050405020303" pitchFamily="18" charset="0"/>
              </a:rPr>
              <a:t>c. France</a:t>
            </a:r>
            <a:r>
              <a:rPr lang="fr-BE" sz="2400" dirty="0">
                <a:latin typeface="Georgia" panose="02040502050405020303" pitchFamily="18" charset="0"/>
              </a:rPr>
              <a:t>, 14 mars 2013, §§ 30 et s</a:t>
            </a:r>
            <a:r>
              <a:rPr lang="fr-BE" sz="2400" dirty="0" smtClean="0">
                <a:latin typeface="Georgia" panose="02040502050405020303" pitchFamily="18" charset="0"/>
              </a:rPr>
              <a:t>.</a:t>
            </a:r>
            <a:r>
              <a:rPr lang="fr-BE" sz="2400" dirty="0" smtClean="0">
                <a:solidFill>
                  <a:srgbClr val="0070C0"/>
                </a:solidFill>
                <a:latin typeface="Georgia" panose="02040502050405020303" pitchFamily="18" charset="0"/>
              </a:rPr>
              <a:t>* 463</a:t>
            </a:r>
          </a:p>
          <a:p>
            <a:pPr lvl="1"/>
            <a:r>
              <a:rPr lang="fr-BE" sz="2400" i="1" dirty="0" err="1">
                <a:latin typeface="Georgia" panose="02040502050405020303" pitchFamily="18" charset="0"/>
              </a:rPr>
              <a:t>Kiril</a:t>
            </a:r>
            <a:r>
              <a:rPr lang="fr-BE" sz="2400" i="1" dirty="0">
                <a:latin typeface="Georgia" panose="02040502050405020303" pitchFamily="18" charset="0"/>
              </a:rPr>
              <a:t> </a:t>
            </a:r>
            <a:r>
              <a:rPr lang="fr-BE" sz="2400" i="1" dirty="0" err="1">
                <a:latin typeface="Georgia" panose="02040502050405020303" pitchFamily="18" charset="0"/>
              </a:rPr>
              <a:t>Zlatkov</a:t>
            </a:r>
            <a:r>
              <a:rPr lang="fr-BE" sz="2400" i="1" dirty="0">
                <a:latin typeface="Georgia" panose="02040502050405020303" pitchFamily="18" charset="0"/>
              </a:rPr>
              <a:t> </a:t>
            </a:r>
            <a:r>
              <a:rPr lang="fr-BE" sz="2400" i="1" dirty="0" err="1">
                <a:latin typeface="Georgia" panose="02040502050405020303" pitchFamily="18" charset="0"/>
              </a:rPr>
              <a:t>Nikolov</a:t>
            </a:r>
            <a:r>
              <a:rPr lang="fr-BE" sz="2400" i="1" dirty="0">
                <a:latin typeface="Georgia" panose="02040502050405020303" pitchFamily="18" charset="0"/>
              </a:rPr>
              <a:t> c. France</a:t>
            </a:r>
            <a:r>
              <a:rPr lang="fr-BE" sz="2400" dirty="0">
                <a:latin typeface="Georgia" panose="02040502050405020303" pitchFamily="18" charset="0"/>
              </a:rPr>
              <a:t>, 10 novembre 2016</a:t>
            </a:r>
            <a:endParaRPr lang="fr-BE" sz="2400" dirty="0">
              <a:solidFill>
                <a:srgbClr val="0070C0"/>
              </a:solidFill>
              <a:latin typeface="Georgia" panose="02040502050405020303" pitchFamily="18" charset="0"/>
            </a:endParaRPr>
          </a:p>
          <a:p>
            <a:pPr algn="just"/>
            <a:endParaRPr lang="fr-BE" sz="2400" dirty="0" smtClean="0">
              <a:latin typeface="Georgia" panose="02040502050405020303" pitchFamily="18" charset="0"/>
            </a:endParaRPr>
          </a:p>
          <a:p>
            <a:pPr algn="just"/>
            <a:endParaRPr lang="fr-BE" sz="2400" dirty="0" smtClean="0">
              <a:latin typeface="Georgia" panose="02040502050405020303" pitchFamily="18" charset="0"/>
            </a:endParaRPr>
          </a:p>
          <a:p>
            <a:pPr algn="just"/>
            <a:r>
              <a:rPr lang="fr-BE" sz="2400" dirty="0" smtClean="0">
                <a:latin typeface="Georgia" panose="02040502050405020303" pitchFamily="18" charset="0"/>
              </a:rPr>
              <a:t> </a:t>
            </a:r>
            <a:endParaRPr lang="fr-BE" sz="2400" b="1" dirty="0" smtClean="0">
              <a:latin typeface="Georgia" panose="02040502050405020303" pitchFamily="18" charset="0"/>
            </a:endParaRPr>
          </a:p>
        </p:txBody>
      </p:sp>
    </p:spTree>
    <p:extLst>
      <p:ext uri="{BB962C8B-B14F-4D97-AF65-F5344CB8AC3E}">
        <p14:creationId xmlns:p14="http://schemas.microsoft.com/office/powerpoint/2010/main" val="365190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133815"/>
            <a:ext cx="9959589" cy="5970865"/>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Recours à la Cour E.D.H./ </a:t>
            </a:r>
            <a:r>
              <a:rPr lang="fr-BE" sz="2400" b="1" dirty="0" smtClean="0">
                <a:solidFill>
                  <a:schemeClr val="accent1">
                    <a:lumMod val="75000"/>
                  </a:schemeClr>
                </a:solidFill>
                <a:latin typeface="Georgia" panose="02040502050405020303" pitchFamily="18" charset="0"/>
              </a:rPr>
              <a:t>autres éléments de procédure</a:t>
            </a:r>
          </a:p>
          <a:p>
            <a:endParaRPr lang="fr-BE" sz="2400" b="1" dirty="0">
              <a:latin typeface="Georgia" panose="02040502050405020303" pitchFamily="18" charset="0"/>
            </a:endParaRPr>
          </a:p>
          <a:p>
            <a:pPr algn="just"/>
            <a:r>
              <a:rPr lang="fr-BE" sz="2400" b="1" dirty="0" smtClean="0">
                <a:latin typeface="Georgia" panose="02040502050405020303" pitchFamily="18" charset="0"/>
              </a:rPr>
              <a:t>Art. 36 : </a:t>
            </a:r>
            <a:r>
              <a:rPr lang="fr-BE" sz="2400" dirty="0" smtClean="0">
                <a:latin typeface="Georgia" panose="02040502050405020303" pitchFamily="18" charset="0"/>
              </a:rPr>
              <a:t>possibilité d’une tierce opposition</a:t>
            </a:r>
          </a:p>
          <a:p>
            <a:pPr algn="just"/>
            <a:r>
              <a:rPr lang="fr-BE" sz="2400" b="1" dirty="0" smtClean="0">
                <a:latin typeface="Georgia" panose="02040502050405020303" pitchFamily="18" charset="0"/>
              </a:rPr>
              <a:t>Art. 38 : </a:t>
            </a:r>
            <a:r>
              <a:rPr lang="fr-BE" sz="2400" dirty="0" smtClean="0">
                <a:latin typeface="Georgia" panose="02040502050405020303" pitchFamily="18" charset="0"/>
              </a:rPr>
              <a:t>examen contradictoire</a:t>
            </a:r>
          </a:p>
          <a:p>
            <a:pPr algn="just"/>
            <a:r>
              <a:rPr lang="fr-BE" sz="2400" b="1" dirty="0" smtClean="0">
                <a:latin typeface="Georgia" panose="02040502050405020303" pitchFamily="18" charset="0"/>
              </a:rPr>
              <a:t>Art. 39 : </a:t>
            </a:r>
            <a:r>
              <a:rPr lang="fr-BE" sz="2400" dirty="0" smtClean="0">
                <a:latin typeface="Georgia" panose="02040502050405020303" pitchFamily="18" charset="0"/>
              </a:rPr>
              <a:t>règlements amiables</a:t>
            </a:r>
          </a:p>
          <a:p>
            <a:pPr algn="just"/>
            <a:r>
              <a:rPr lang="fr-BE" sz="2400" b="1" dirty="0" smtClean="0">
                <a:latin typeface="Georgia" panose="02040502050405020303" pitchFamily="18" charset="0"/>
              </a:rPr>
              <a:t>Art. 40 : </a:t>
            </a:r>
            <a:r>
              <a:rPr lang="fr-BE" sz="2400" dirty="0" smtClean="0">
                <a:latin typeface="Georgia" panose="02040502050405020303" pitchFamily="18" charset="0"/>
              </a:rPr>
              <a:t>audience publique et accès aux documents</a:t>
            </a:r>
          </a:p>
          <a:p>
            <a:pPr algn="just"/>
            <a:r>
              <a:rPr lang="fr-BE" sz="2400" b="1" dirty="0" smtClean="0">
                <a:latin typeface="Georgia" panose="02040502050405020303" pitchFamily="18" charset="0"/>
              </a:rPr>
              <a:t>Art. 45 : </a:t>
            </a:r>
            <a:r>
              <a:rPr lang="fr-BE" sz="2400" dirty="0" smtClean="0">
                <a:latin typeface="Georgia" panose="02040502050405020303" pitchFamily="18" charset="0"/>
              </a:rPr>
              <a:t>motivation des arrêts et opinions séparées</a:t>
            </a:r>
          </a:p>
          <a:p>
            <a:pPr algn="just"/>
            <a:endParaRPr lang="fr-BE" sz="2400" dirty="0" smtClean="0">
              <a:latin typeface="Georgia" panose="02040502050405020303" pitchFamily="18" charset="0"/>
            </a:endParaRPr>
          </a:p>
          <a:p>
            <a:r>
              <a:rPr lang="fr-BE" sz="2400" dirty="0">
                <a:latin typeface="Georgia" panose="02040502050405020303" pitchFamily="18" charset="0"/>
              </a:rPr>
              <a:t>Pratique courante des opinions séparées</a:t>
            </a:r>
            <a:endParaRPr lang="fr-FR" sz="2400" dirty="0">
              <a:latin typeface="Georgia" panose="02040502050405020303" pitchFamily="18" charset="0"/>
            </a:endParaRPr>
          </a:p>
          <a:p>
            <a:pPr lvl="0"/>
            <a:r>
              <a:rPr lang="fr-BE" sz="2400" i="1" dirty="0" smtClean="0">
                <a:latin typeface="Georgia" panose="02040502050405020303" pitchFamily="18" charset="0"/>
              </a:rPr>
              <a:t>Animal </a:t>
            </a:r>
            <a:r>
              <a:rPr lang="fr-BE" sz="2400" i="1" dirty="0">
                <a:latin typeface="Georgia" panose="02040502050405020303" pitchFamily="18" charset="0"/>
              </a:rPr>
              <a:t>Defenders International (ADI) c. Royaume-Uni</a:t>
            </a:r>
            <a:r>
              <a:rPr lang="fr-BE" sz="2400" dirty="0">
                <a:latin typeface="Georgia" panose="02040502050405020303" pitchFamily="18" charset="0"/>
              </a:rPr>
              <a:t>, 22 avril 2013</a:t>
            </a:r>
            <a:endParaRPr lang="fr-FR" sz="2400" dirty="0">
              <a:latin typeface="Georgia" panose="02040502050405020303" pitchFamily="18" charset="0"/>
            </a:endParaRPr>
          </a:p>
          <a:p>
            <a:pPr lvl="0"/>
            <a:r>
              <a:rPr lang="fr-BE" sz="2400" i="1" dirty="0" err="1" smtClean="0">
                <a:latin typeface="Georgia" panose="02040502050405020303" pitchFamily="18" charset="0"/>
              </a:rPr>
              <a:t>Leyla</a:t>
            </a:r>
            <a:r>
              <a:rPr lang="fr-BE" sz="2400" i="1" dirty="0" smtClean="0">
                <a:latin typeface="Georgia" panose="02040502050405020303" pitchFamily="18" charset="0"/>
              </a:rPr>
              <a:t> </a:t>
            </a:r>
            <a:r>
              <a:rPr lang="fr-BE" sz="2400" i="1" dirty="0" err="1">
                <a:latin typeface="Georgia" panose="02040502050405020303" pitchFamily="18" charset="0"/>
              </a:rPr>
              <a:t>Şahin</a:t>
            </a:r>
            <a:r>
              <a:rPr lang="fr-BE" sz="2400" i="1" dirty="0">
                <a:latin typeface="Georgia" panose="02040502050405020303" pitchFamily="18" charset="0"/>
              </a:rPr>
              <a:t> c. Turquie</a:t>
            </a:r>
            <a:r>
              <a:rPr lang="fr-BE" sz="2400" dirty="0">
                <a:latin typeface="Georgia" panose="02040502050405020303" pitchFamily="18" charset="0"/>
              </a:rPr>
              <a:t>, 10 novembre 2005*</a:t>
            </a:r>
            <a:endParaRPr lang="fr-FR" sz="2400" dirty="0">
              <a:latin typeface="Georgia" panose="02040502050405020303" pitchFamily="18" charset="0"/>
            </a:endParaRPr>
          </a:p>
          <a:p>
            <a:pPr algn="just"/>
            <a:endParaRPr lang="fr-BE" sz="2400" dirty="0">
              <a:solidFill>
                <a:srgbClr val="0070C0"/>
              </a:solidFill>
              <a:latin typeface="Georgia" panose="02040502050405020303" pitchFamily="18" charset="0"/>
            </a:endParaRPr>
          </a:p>
          <a:p>
            <a:pPr algn="just"/>
            <a:endParaRPr lang="fr-BE" sz="2400" dirty="0" smtClean="0">
              <a:latin typeface="Georgia" panose="02040502050405020303" pitchFamily="18" charset="0"/>
            </a:endParaRPr>
          </a:p>
          <a:p>
            <a:pPr algn="just"/>
            <a:endParaRPr lang="fr-BE" sz="2400" dirty="0" smtClean="0">
              <a:latin typeface="Georgia" panose="02040502050405020303" pitchFamily="18" charset="0"/>
            </a:endParaRPr>
          </a:p>
          <a:p>
            <a:pPr algn="just"/>
            <a:r>
              <a:rPr lang="fr-BE" sz="2400" dirty="0" smtClean="0">
                <a:latin typeface="Georgia" panose="02040502050405020303" pitchFamily="18" charset="0"/>
              </a:rPr>
              <a:t> </a:t>
            </a:r>
            <a:endParaRPr lang="fr-BE" sz="2400" b="1" dirty="0" smtClean="0">
              <a:latin typeface="Georgia" panose="02040502050405020303" pitchFamily="18" charset="0"/>
            </a:endParaRPr>
          </a:p>
        </p:txBody>
      </p:sp>
    </p:spTree>
    <p:extLst>
      <p:ext uri="{BB962C8B-B14F-4D97-AF65-F5344CB8AC3E}">
        <p14:creationId xmlns:p14="http://schemas.microsoft.com/office/powerpoint/2010/main" val="61549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133815"/>
            <a:ext cx="9959589" cy="4124206"/>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Recours à la Cour E.D.H./ </a:t>
            </a:r>
            <a:r>
              <a:rPr lang="fr-BE" sz="2400" b="1" dirty="0" smtClean="0">
                <a:solidFill>
                  <a:schemeClr val="accent1">
                    <a:lumMod val="75000"/>
                  </a:schemeClr>
                </a:solidFill>
                <a:latin typeface="Georgia" panose="02040502050405020303" pitchFamily="18" charset="0"/>
              </a:rPr>
              <a:t>satisfaction équitable</a:t>
            </a:r>
          </a:p>
          <a:p>
            <a:pPr algn="just"/>
            <a:endParaRPr lang="fr-BE" sz="2400" b="1" dirty="0">
              <a:latin typeface="Georgia" panose="02040502050405020303" pitchFamily="18" charset="0"/>
            </a:endParaRPr>
          </a:p>
          <a:p>
            <a:pPr algn="just"/>
            <a:r>
              <a:rPr lang="fr-BE" sz="2400" b="1" dirty="0">
                <a:latin typeface="Georgia" panose="02040502050405020303" pitchFamily="18" charset="0"/>
              </a:rPr>
              <a:t>Art. 41 : </a:t>
            </a:r>
            <a:r>
              <a:rPr lang="fr-BE" sz="2400" dirty="0">
                <a:latin typeface="Georgia" panose="02040502050405020303" pitchFamily="18" charset="0"/>
              </a:rPr>
              <a:t>« Si la Cour déclare qu’il y a eu violation de la Convention ou de ses protocoles, et si le droit interne de la Haute Partie contractante ne permet d’effacer qu’imparfaitement les conséquences de cette violation, la Cour accorde à la partie lésée, s’il y a lieu, une satisfaction équitable ».</a:t>
            </a:r>
          </a:p>
          <a:p>
            <a:pPr algn="just"/>
            <a:endParaRPr lang="fr-BE" sz="2400" dirty="0">
              <a:solidFill>
                <a:srgbClr val="0070C0"/>
              </a:solidFill>
              <a:latin typeface="Georgia" panose="02040502050405020303" pitchFamily="18" charset="0"/>
            </a:endParaRPr>
          </a:p>
          <a:p>
            <a:pPr algn="just"/>
            <a:endParaRPr lang="fr-BE" sz="2400" dirty="0" smtClean="0">
              <a:latin typeface="Georgia" panose="02040502050405020303" pitchFamily="18" charset="0"/>
            </a:endParaRPr>
          </a:p>
          <a:p>
            <a:pPr algn="just"/>
            <a:endParaRPr lang="fr-BE" sz="2400" dirty="0" smtClean="0">
              <a:latin typeface="Georgia" panose="02040502050405020303" pitchFamily="18" charset="0"/>
            </a:endParaRPr>
          </a:p>
          <a:p>
            <a:pPr algn="just"/>
            <a:r>
              <a:rPr lang="fr-BE" sz="2400" dirty="0" smtClean="0">
                <a:latin typeface="Georgia" panose="02040502050405020303" pitchFamily="18" charset="0"/>
              </a:rPr>
              <a:t> </a:t>
            </a:r>
            <a:endParaRPr lang="fr-BE" sz="2400" b="1" dirty="0" smtClean="0">
              <a:latin typeface="Georgia" panose="02040502050405020303" pitchFamily="18" charset="0"/>
            </a:endParaRPr>
          </a:p>
        </p:txBody>
      </p:sp>
    </p:spTree>
    <p:extLst>
      <p:ext uri="{BB962C8B-B14F-4D97-AF65-F5344CB8AC3E}">
        <p14:creationId xmlns:p14="http://schemas.microsoft.com/office/powerpoint/2010/main" val="15844839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133815"/>
            <a:ext cx="9959589" cy="5601533"/>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Recours à la Cour E.D.H./ </a:t>
            </a:r>
            <a:r>
              <a:rPr lang="fr-BE" sz="2400" b="1" dirty="0" smtClean="0">
                <a:solidFill>
                  <a:schemeClr val="accent1">
                    <a:lumMod val="75000"/>
                  </a:schemeClr>
                </a:solidFill>
                <a:latin typeface="Georgia" panose="02040502050405020303" pitchFamily="18" charset="0"/>
              </a:rPr>
              <a:t>mise en œuvre des arrêts</a:t>
            </a:r>
          </a:p>
          <a:p>
            <a:pPr algn="just"/>
            <a:endParaRPr lang="fr-BE" sz="2400" b="1" dirty="0" smtClean="0">
              <a:latin typeface="Georgia" panose="02040502050405020303" pitchFamily="18" charset="0"/>
            </a:endParaRPr>
          </a:p>
          <a:p>
            <a:pPr algn="just"/>
            <a:endParaRPr lang="fr-BE" sz="2400" b="1" dirty="0">
              <a:latin typeface="Georgia" panose="02040502050405020303" pitchFamily="18" charset="0"/>
            </a:endParaRPr>
          </a:p>
          <a:p>
            <a:pPr algn="just"/>
            <a:r>
              <a:rPr lang="fr-BE" sz="2400" dirty="0" smtClean="0">
                <a:latin typeface="Georgia" panose="02040502050405020303" pitchFamily="18" charset="0"/>
              </a:rPr>
              <a:t>Caractère définitif des décisions et arrêts:</a:t>
            </a:r>
          </a:p>
          <a:p>
            <a:pPr marL="342900" indent="-342900" algn="just">
              <a:buFontTx/>
              <a:buChar char="-"/>
            </a:pPr>
            <a:r>
              <a:rPr lang="fr-BE" sz="2400" dirty="0" smtClean="0">
                <a:latin typeface="Georgia" panose="02040502050405020303" pitchFamily="18" charset="0"/>
              </a:rPr>
              <a:t>Juge unique : art. 27, § 2</a:t>
            </a:r>
          </a:p>
          <a:p>
            <a:pPr marL="342900" indent="-342900" algn="just">
              <a:buFontTx/>
              <a:buChar char="-"/>
            </a:pPr>
            <a:r>
              <a:rPr lang="fr-BE" sz="2400" dirty="0" smtClean="0">
                <a:latin typeface="Georgia" panose="02040502050405020303" pitchFamily="18" charset="0"/>
              </a:rPr>
              <a:t>Comité : art. 28, § 2</a:t>
            </a:r>
          </a:p>
          <a:p>
            <a:pPr marL="342900" indent="-342900" algn="just">
              <a:buFontTx/>
              <a:buChar char="-"/>
            </a:pPr>
            <a:r>
              <a:rPr lang="fr-BE" sz="2400" dirty="0" smtClean="0">
                <a:latin typeface="Georgia" panose="02040502050405020303" pitchFamily="18" charset="0"/>
              </a:rPr>
              <a:t>Chambre : art. 42 et 44, §2</a:t>
            </a:r>
          </a:p>
          <a:p>
            <a:pPr marL="342900" indent="-342900" algn="just">
              <a:buFontTx/>
              <a:buChar char="-"/>
            </a:pPr>
            <a:r>
              <a:rPr lang="fr-BE" sz="2400" dirty="0" smtClean="0">
                <a:latin typeface="Georgia" panose="02040502050405020303" pitchFamily="18" charset="0"/>
              </a:rPr>
              <a:t>Grande chambre : art. 42 et 44, § 1</a:t>
            </a:r>
            <a:r>
              <a:rPr lang="fr-BE" sz="2400" baseline="30000" dirty="0" smtClean="0">
                <a:latin typeface="Georgia" panose="02040502050405020303" pitchFamily="18" charset="0"/>
              </a:rPr>
              <a:t>er</a:t>
            </a:r>
            <a:r>
              <a:rPr lang="fr-BE" sz="2400" dirty="0" smtClean="0">
                <a:latin typeface="Georgia" panose="02040502050405020303" pitchFamily="18" charset="0"/>
              </a:rPr>
              <a:t> </a:t>
            </a:r>
          </a:p>
          <a:p>
            <a:pPr marL="342900" indent="-342900" algn="just">
              <a:buFontTx/>
              <a:buChar char="-"/>
            </a:pPr>
            <a:endParaRPr lang="fr-BE" sz="2400" dirty="0">
              <a:solidFill>
                <a:srgbClr val="0070C0"/>
              </a:solidFill>
              <a:latin typeface="Georgia" panose="02040502050405020303" pitchFamily="18" charset="0"/>
            </a:endParaRPr>
          </a:p>
          <a:p>
            <a:pPr marL="342900" indent="-342900" algn="just">
              <a:buFontTx/>
              <a:buChar char="-"/>
            </a:pPr>
            <a:endParaRPr lang="fr-BE" sz="2400" dirty="0" smtClean="0">
              <a:latin typeface="Georgia" panose="02040502050405020303" pitchFamily="18" charset="0"/>
            </a:endParaRPr>
          </a:p>
          <a:p>
            <a:pPr algn="just"/>
            <a:r>
              <a:rPr lang="fr-BE" sz="2400" dirty="0" smtClean="0">
                <a:latin typeface="Georgia" panose="02040502050405020303" pitchFamily="18" charset="0"/>
              </a:rPr>
              <a:t>Caractère obligatoire et exécution des arrêts : art. 46</a:t>
            </a:r>
            <a:endParaRPr lang="fr-BE" sz="2400" dirty="0">
              <a:latin typeface="Georgia" panose="02040502050405020303" pitchFamily="18" charset="0"/>
            </a:endParaRPr>
          </a:p>
          <a:p>
            <a:pPr algn="just"/>
            <a:endParaRPr lang="fr-BE" sz="2400" dirty="0" smtClean="0">
              <a:latin typeface="Georgia" panose="02040502050405020303" pitchFamily="18" charset="0"/>
            </a:endParaRPr>
          </a:p>
          <a:p>
            <a:pPr algn="just"/>
            <a:endParaRPr lang="fr-BE" sz="2400" dirty="0" smtClean="0">
              <a:latin typeface="Georgia" panose="02040502050405020303" pitchFamily="18" charset="0"/>
            </a:endParaRPr>
          </a:p>
          <a:p>
            <a:pPr algn="just"/>
            <a:r>
              <a:rPr lang="fr-BE" sz="2400" dirty="0" smtClean="0">
                <a:latin typeface="Georgia" panose="02040502050405020303" pitchFamily="18" charset="0"/>
              </a:rPr>
              <a:t> </a:t>
            </a:r>
            <a:endParaRPr lang="fr-BE" sz="2400" b="1" dirty="0" smtClean="0">
              <a:latin typeface="Georgia" panose="02040502050405020303" pitchFamily="18" charset="0"/>
            </a:endParaRPr>
          </a:p>
        </p:txBody>
      </p:sp>
    </p:spTree>
    <p:extLst>
      <p:ext uri="{BB962C8B-B14F-4D97-AF65-F5344CB8AC3E}">
        <p14:creationId xmlns:p14="http://schemas.microsoft.com/office/powerpoint/2010/main" val="1957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0" y="295509"/>
            <a:ext cx="10018713" cy="708102"/>
          </a:xfrm>
        </p:spPr>
        <p:txBody>
          <a:bodyPr/>
          <a:lstStyle/>
          <a:p>
            <a:r>
              <a:rPr lang="fr-BE" dirty="0" smtClean="0">
                <a:latin typeface="Georgia" panose="02040502050405020303" pitchFamily="18" charset="0"/>
              </a:rPr>
              <a:t>Système de « lecteurs référents »</a:t>
            </a:r>
            <a:endParaRPr lang="fr-BE" dirty="0">
              <a:latin typeface="Georgia" panose="02040502050405020303" pitchFamily="18" charset="0"/>
            </a:endParaRPr>
          </a:p>
        </p:txBody>
      </p:sp>
      <p:sp>
        <p:nvSpPr>
          <p:cNvPr id="3" name="Espace réservé du contenu 2"/>
          <p:cNvSpPr>
            <a:spLocks noGrp="1"/>
          </p:cNvSpPr>
          <p:nvPr>
            <p:ph idx="1"/>
          </p:nvPr>
        </p:nvSpPr>
        <p:spPr>
          <a:xfrm>
            <a:off x="1484310" y="1115122"/>
            <a:ext cx="10018713" cy="5597911"/>
          </a:xfrm>
        </p:spPr>
        <p:txBody>
          <a:bodyPr/>
          <a:lstStyle/>
          <a:p>
            <a:pPr marL="0" indent="0">
              <a:buNone/>
            </a:pPr>
            <a:endParaRPr lang="fr-BE" i="1" dirty="0" smtClean="0">
              <a:latin typeface="Georgia" panose="02040502050405020303" pitchFamily="18" charset="0"/>
            </a:endParaRPr>
          </a:p>
        </p:txBody>
      </p:sp>
    </p:spTree>
    <p:extLst>
      <p:ext uri="{BB962C8B-B14F-4D97-AF65-F5344CB8AC3E}">
        <p14:creationId xmlns:p14="http://schemas.microsoft.com/office/powerpoint/2010/main" val="30586252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BE" dirty="0" smtClean="0">
                <a:latin typeface="Georgia" panose="02040502050405020303" pitchFamily="18" charset="0"/>
              </a:rPr>
              <a:t>Droits de l’homme</a:t>
            </a:r>
            <a:br>
              <a:rPr lang="fr-BE" dirty="0" smtClean="0">
                <a:latin typeface="Georgia" panose="02040502050405020303" pitchFamily="18" charset="0"/>
              </a:rPr>
            </a:br>
            <a:r>
              <a:rPr lang="fr-BE" sz="4000" dirty="0" smtClean="0">
                <a:latin typeface="Georgia" panose="02040502050405020303" pitchFamily="18" charset="0"/>
              </a:rPr>
              <a:t>2017-2018 – </a:t>
            </a:r>
            <a:r>
              <a:rPr lang="fr-BE" sz="4000" i="1" dirty="0" smtClean="0">
                <a:latin typeface="Georgia" panose="02040502050405020303" pitchFamily="18" charset="0"/>
              </a:rPr>
              <a:t>séance n° 5</a:t>
            </a:r>
            <a:endParaRPr lang="fr-BE" dirty="0"/>
          </a:p>
        </p:txBody>
      </p:sp>
      <p:sp>
        <p:nvSpPr>
          <p:cNvPr id="3" name="Sous-titre 2"/>
          <p:cNvSpPr>
            <a:spLocks noGrp="1"/>
          </p:cNvSpPr>
          <p:nvPr>
            <p:ph type="subTitle" idx="1"/>
          </p:nvPr>
        </p:nvSpPr>
        <p:spPr>
          <a:xfrm>
            <a:off x="4515377" y="3996266"/>
            <a:ext cx="6987645" cy="1746611"/>
          </a:xfrm>
        </p:spPr>
        <p:txBody>
          <a:bodyPr>
            <a:normAutofit fontScale="85000" lnSpcReduction="20000"/>
          </a:bodyPr>
          <a:lstStyle/>
          <a:p>
            <a:endParaRPr lang="fr-BE" sz="4500" dirty="0" smtClean="0">
              <a:latin typeface="Georgia" panose="02040502050405020303" pitchFamily="18" charset="0"/>
            </a:endParaRPr>
          </a:p>
          <a:p>
            <a:r>
              <a:rPr lang="fr-BE" sz="4500" dirty="0" smtClean="0">
                <a:latin typeface="Georgia" panose="02040502050405020303" pitchFamily="18" charset="0"/>
              </a:rPr>
              <a:t>Frédéric Bouhon</a:t>
            </a:r>
          </a:p>
          <a:p>
            <a:r>
              <a:rPr lang="fr-BE" sz="3000" dirty="0" smtClean="0">
                <a:latin typeface="Georgia" panose="02040502050405020303" pitchFamily="18" charset="0"/>
              </a:rPr>
              <a:t>Chargé de cours</a:t>
            </a:r>
            <a:endParaRPr lang="fr-BE" sz="3000" dirty="0">
              <a:latin typeface="Georgia" panose="02040502050405020303" pitchFamily="18" charset="0"/>
            </a:endParaRPr>
          </a:p>
        </p:txBody>
      </p:sp>
    </p:spTree>
    <p:extLst>
      <p:ext uri="{BB962C8B-B14F-4D97-AF65-F5344CB8AC3E}">
        <p14:creationId xmlns:p14="http://schemas.microsoft.com/office/powerpoint/2010/main" val="39133735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latin typeface="Georgia" panose="02040502050405020303" pitchFamily="18" charset="0"/>
              </a:rPr>
              <a:t>Première partie </a:t>
            </a:r>
            <a:br>
              <a:rPr lang="fr-BE" b="1" dirty="0" smtClean="0">
                <a:latin typeface="Georgia" panose="02040502050405020303" pitchFamily="18" charset="0"/>
              </a:rPr>
            </a:br>
            <a:r>
              <a:rPr lang="fr-BE" sz="3600" i="1" dirty="0" smtClean="0">
                <a:solidFill>
                  <a:srgbClr val="0070C0"/>
                </a:solidFill>
                <a:latin typeface="Georgia" panose="02040502050405020303" pitchFamily="18" charset="0"/>
              </a:rPr>
              <a:t>Considérations générales sur les droits fondamentaux</a:t>
            </a:r>
            <a:endParaRPr lang="fr-BE" sz="3600" dirty="0">
              <a:solidFill>
                <a:srgbClr val="0070C0"/>
              </a:solidFill>
              <a:latin typeface="Georgia" panose="02040502050405020303" pitchFamily="18" charset="0"/>
            </a:endParaRPr>
          </a:p>
        </p:txBody>
      </p:sp>
      <p:sp>
        <p:nvSpPr>
          <p:cNvPr id="3" name="Espace réservé du contenu 2"/>
          <p:cNvSpPr>
            <a:spLocks noGrp="1"/>
          </p:cNvSpPr>
          <p:nvPr>
            <p:ph idx="1"/>
          </p:nvPr>
        </p:nvSpPr>
        <p:spPr/>
        <p:txBody>
          <a:bodyPr/>
          <a:lstStyle/>
          <a:p>
            <a:pPr marL="514350" indent="-514350">
              <a:buFont typeface="+mj-lt"/>
              <a:buAutoNum type="romanUcPeriod"/>
            </a:pPr>
            <a:r>
              <a:rPr lang="fr-BE" dirty="0" smtClean="0">
                <a:latin typeface="Georgia" panose="02040502050405020303" pitchFamily="18" charset="0"/>
              </a:rPr>
              <a:t> Les sources des droits fondamentaux</a:t>
            </a:r>
          </a:p>
          <a:p>
            <a:pPr marL="457200" indent="-457200">
              <a:buAutoNum type="romanUcPeriod"/>
            </a:pPr>
            <a:r>
              <a:rPr lang="fr-BE" dirty="0" smtClean="0">
                <a:latin typeface="Georgia" panose="02040502050405020303" pitchFamily="18" charset="0"/>
              </a:rPr>
              <a:t>  </a:t>
            </a:r>
            <a:r>
              <a:rPr lang="fr-BE" dirty="0">
                <a:latin typeface="Georgia" panose="02040502050405020303" pitchFamily="18" charset="0"/>
              </a:rPr>
              <a:t>Les relations entre le droit interne et le droit </a:t>
            </a:r>
            <a:r>
              <a:rPr lang="fr-BE" dirty="0" smtClean="0">
                <a:latin typeface="Georgia" panose="02040502050405020303" pitchFamily="18" charset="0"/>
              </a:rPr>
              <a:t>international</a:t>
            </a:r>
          </a:p>
          <a:p>
            <a:pPr marL="457200" indent="-457200">
              <a:buAutoNum type="romanUcPeriod"/>
            </a:pPr>
            <a:r>
              <a:rPr lang="fr-BE" dirty="0" smtClean="0">
                <a:latin typeface="Georgia" panose="02040502050405020303" pitchFamily="18" charset="0"/>
              </a:rPr>
              <a:t>Les modes de contrôle du respect des droits fondamentaux</a:t>
            </a:r>
          </a:p>
          <a:p>
            <a:pPr marL="457200" indent="-457200">
              <a:buAutoNum type="romanUcPeriod"/>
            </a:pPr>
            <a:r>
              <a:rPr lang="fr-BE" dirty="0" smtClean="0">
                <a:latin typeface="Georgia" panose="02040502050405020303" pitchFamily="18" charset="0"/>
              </a:rPr>
              <a:t>Les sujets des droits fondamentaux</a:t>
            </a:r>
          </a:p>
          <a:p>
            <a:pPr marL="0" indent="0">
              <a:buNone/>
            </a:pPr>
            <a:endParaRPr lang="fr-BE" dirty="0" smtClean="0">
              <a:latin typeface="Georgia" panose="02040502050405020303" pitchFamily="18" charset="0"/>
            </a:endParaRPr>
          </a:p>
        </p:txBody>
      </p:sp>
    </p:spTree>
    <p:extLst>
      <p:ext uri="{BB962C8B-B14F-4D97-AF65-F5344CB8AC3E}">
        <p14:creationId xmlns:p14="http://schemas.microsoft.com/office/powerpoint/2010/main" val="370577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1" end="1"/>
                                            </p:txEl>
                                          </p:spTgt>
                                        </p:tgtEl>
                                      </p:cBhvr>
                                    </p:animEffect>
                                    <p:set>
                                      <p:cBhvr>
                                        <p:cTn id="10" dur="1" fill="hold">
                                          <p:stCondLst>
                                            <p:cond delay="1999"/>
                                          </p:stCondLst>
                                        </p:cTn>
                                        <p:tgtEl>
                                          <p:spTgt spid="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3">
                                            <p:txEl>
                                              <p:pRg st="2" end="2"/>
                                            </p:txEl>
                                          </p:spTgt>
                                        </p:tgtEl>
                                      </p:cBhvr>
                                    </p:animEffect>
                                    <p:set>
                                      <p:cBhvr>
                                        <p:cTn id="13"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latin typeface="Georgia" panose="02040502050405020303" pitchFamily="18" charset="0"/>
              </a:rPr>
              <a:t>Première partie </a:t>
            </a:r>
            <a:r>
              <a:rPr lang="fr-BE" dirty="0" smtClean="0">
                <a:latin typeface="Georgia" panose="02040502050405020303" pitchFamily="18" charset="0"/>
              </a:rPr>
              <a:t/>
            </a:r>
            <a:br>
              <a:rPr lang="fr-BE" dirty="0" smtClean="0">
                <a:latin typeface="Georgia" panose="02040502050405020303" pitchFamily="18" charset="0"/>
              </a:rPr>
            </a:br>
            <a:r>
              <a:rPr lang="fr-BE" sz="3600" i="1" dirty="0" smtClean="0">
                <a:solidFill>
                  <a:schemeClr val="accent1">
                    <a:lumMod val="75000"/>
                  </a:schemeClr>
                </a:solidFill>
                <a:latin typeface="Georgia" panose="02040502050405020303" pitchFamily="18" charset="0"/>
              </a:rPr>
              <a:t>Considérations générales sur les droits fondamentaux</a:t>
            </a:r>
            <a:endParaRPr lang="fr-BE" sz="3600" dirty="0">
              <a:solidFill>
                <a:schemeClr val="accent1">
                  <a:lumMod val="75000"/>
                </a:schemeClr>
              </a:solidFill>
              <a:latin typeface="Georgia" panose="02040502050405020303" pitchFamily="18" charset="0"/>
            </a:endParaRPr>
          </a:p>
        </p:txBody>
      </p:sp>
      <p:sp>
        <p:nvSpPr>
          <p:cNvPr id="3" name="Espace réservé du contenu 2"/>
          <p:cNvSpPr>
            <a:spLocks noGrp="1"/>
          </p:cNvSpPr>
          <p:nvPr>
            <p:ph idx="1"/>
          </p:nvPr>
        </p:nvSpPr>
        <p:spPr/>
        <p:txBody>
          <a:bodyPr>
            <a:normAutofit/>
          </a:bodyPr>
          <a:lstStyle/>
          <a:p>
            <a:pPr marL="0" indent="0">
              <a:buNone/>
            </a:pPr>
            <a:r>
              <a:rPr lang="fr-BE" sz="3600" dirty="0" smtClean="0">
                <a:solidFill>
                  <a:srgbClr val="0070C0"/>
                </a:solidFill>
                <a:latin typeface="Georgia" panose="02040502050405020303" pitchFamily="18" charset="0"/>
              </a:rPr>
              <a:t>IV. </a:t>
            </a:r>
            <a:r>
              <a:rPr lang="fr-BE" dirty="0" smtClean="0">
                <a:latin typeface="Georgia" panose="02040502050405020303" pitchFamily="18" charset="0"/>
              </a:rPr>
              <a:t>Les sujets des droits fondamentaux</a:t>
            </a:r>
          </a:p>
          <a:p>
            <a:pPr marL="914400" lvl="1" indent="-457200">
              <a:buAutoNum type="alphaUcPeriod"/>
            </a:pPr>
            <a:r>
              <a:rPr lang="fr-BE" sz="2400" dirty="0" smtClean="0">
                <a:latin typeface="Georgia" panose="02040502050405020303" pitchFamily="18" charset="0"/>
              </a:rPr>
              <a:t>Les sujets soumis aux droits fondamentaux</a:t>
            </a:r>
          </a:p>
          <a:p>
            <a:pPr marL="914400" lvl="1" indent="-457200">
              <a:buAutoNum type="alphaUcPeriod"/>
            </a:pPr>
            <a:r>
              <a:rPr lang="fr-BE" sz="2400" dirty="0" smtClean="0">
                <a:latin typeface="Georgia" panose="02040502050405020303" pitchFamily="18" charset="0"/>
              </a:rPr>
              <a:t>Les sujets protégés par les droits fondamentaux</a:t>
            </a:r>
          </a:p>
          <a:p>
            <a:pPr marL="0" indent="0">
              <a:buNone/>
            </a:pPr>
            <a:endParaRPr lang="fr-BE" dirty="0" smtClean="0">
              <a:latin typeface="Georgia" panose="02040502050405020303" pitchFamily="18" charset="0"/>
            </a:endParaRPr>
          </a:p>
        </p:txBody>
      </p:sp>
    </p:spTree>
    <p:extLst>
      <p:ext uri="{BB962C8B-B14F-4D97-AF65-F5344CB8AC3E}">
        <p14:creationId xmlns:p14="http://schemas.microsoft.com/office/powerpoint/2010/main" val="64226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133815"/>
            <a:ext cx="9959589" cy="2277547"/>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Sujets soumis aux DF/ </a:t>
            </a:r>
            <a:r>
              <a:rPr lang="fr-BE" sz="2400" b="1" dirty="0" smtClean="0">
                <a:solidFill>
                  <a:schemeClr val="accent1">
                    <a:lumMod val="75000"/>
                  </a:schemeClr>
                </a:solidFill>
                <a:latin typeface="Georgia" panose="02040502050405020303" pitchFamily="18" charset="0"/>
              </a:rPr>
              <a:t>principe : l’État et ses démembrements</a:t>
            </a:r>
          </a:p>
          <a:p>
            <a:pPr algn="just"/>
            <a:endParaRPr lang="fr-BE" sz="2400" b="1" dirty="0" smtClean="0">
              <a:latin typeface="Georgia" panose="02040502050405020303" pitchFamily="18" charset="0"/>
            </a:endParaRPr>
          </a:p>
          <a:p>
            <a:pPr algn="just"/>
            <a:endParaRPr lang="fr-BE" sz="2400" dirty="0" smtClean="0">
              <a:latin typeface="Georgia" panose="02040502050405020303" pitchFamily="18" charset="0"/>
            </a:endParaRPr>
          </a:p>
          <a:p>
            <a:pPr algn="just"/>
            <a:endParaRPr lang="fr-BE" sz="2400" dirty="0" smtClean="0">
              <a:latin typeface="Georgia" panose="02040502050405020303" pitchFamily="18" charset="0"/>
            </a:endParaRPr>
          </a:p>
          <a:p>
            <a:pPr algn="just"/>
            <a:r>
              <a:rPr lang="fr-BE" sz="2400" dirty="0" smtClean="0">
                <a:latin typeface="Georgia" panose="02040502050405020303" pitchFamily="18" charset="0"/>
              </a:rPr>
              <a:t> </a:t>
            </a:r>
            <a:endParaRPr lang="fr-BE" sz="2400" b="1" dirty="0" smtClean="0">
              <a:latin typeface="Georgia" panose="02040502050405020303" pitchFamily="18" charset="0"/>
            </a:endParaRPr>
          </a:p>
        </p:txBody>
      </p:sp>
    </p:spTree>
    <p:extLst>
      <p:ext uri="{BB962C8B-B14F-4D97-AF65-F5344CB8AC3E}">
        <p14:creationId xmlns:p14="http://schemas.microsoft.com/office/powerpoint/2010/main" val="5992562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133815"/>
            <a:ext cx="9959589" cy="4862870"/>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Sujets soumis aux DF/ </a:t>
            </a:r>
            <a:r>
              <a:rPr lang="fr-BE" sz="2400" b="1" dirty="0" smtClean="0">
                <a:solidFill>
                  <a:schemeClr val="accent1">
                    <a:lumMod val="75000"/>
                  </a:schemeClr>
                </a:solidFill>
                <a:latin typeface="Georgia" panose="02040502050405020303" pitchFamily="18" charset="0"/>
              </a:rPr>
              <a:t>États tiers et organisations internat. ?</a:t>
            </a:r>
          </a:p>
          <a:p>
            <a:endParaRPr lang="fr-BE" sz="2400" b="1" dirty="0" smtClean="0">
              <a:solidFill>
                <a:schemeClr val="accent1">
                  <a:lumMod val="75000"/>
                </a:schemeClr>
              </a:solidFill>
              <a:latin typeface="Georgia" panose="02040502050405020303" pitchFamily="18" charset="0"/>
            </a:endParaRPr>
          </a:p>
          <a:p>
            <a:pPr lvl="0"/>
            <a:r>
              <a:rPr lang="fr-BE" sz="2400" i="1" dirty="0" err="1" smtClean="0">
                <a:latin typeface="Georgia" panose="02040502050405020303" pitchFamily="18" charset="0"/>
              </a:rPr>
              <a:t>Pellegrini</a:t>
            </a:r>
            <a:r>
              <a:rPr lang="fr-BE" sz="2400" i="1" dirty="0" smtClean="0">
                <a:latin typeface="Georgia" panose="02040502050405020303" pitchFamily="18" charset="0"/>
              </a:rPr>
              <a:t> </a:t>
            </a:r>
            <a:r>
              <a:rPr lang="fr-BE" sz="2400" i="1" dirty="0">
                <a:latin typeface="Georgia" panose="02040502050405020303" pitchFamily="18" charset="0"/>
              </a:rPr>
              <a:t>c. Italie</a:t>
            </a:r>
            <a:r>
              <a:rPr lang="fr-BE" sz="2400" dirty="0">
                <a:latin typeface="Georgia" panose="02040502050405020303" pitchFamily="18" charset="0"/>
              </a:rPr>
              <a:t>, 20 juillet </a:t>
            </a:r>
            <a:r>
              <a:rPr lang="fr-BE" sz="2400" dirty="0" smtClean="0">
                <a:latin typeface="Georgia" panose="02040502050405020303" pitchFamily="18" charset="0"/>
              </a:rPr>
              <a:t>2001 </a:t>
            </a:r>
            <a:r>
              <a:rPr lang="fr-BE" sz="2400" dirty="0" smtClean="0">
                <a:solidFill>
                  <a:srgbClr val="0070C0"/>
                </a:solidFill>
                <a:latin typeface="Georgia" panose="02040502050405020303" pitchFamily="18" charset="0"/>
              </a:rPr>
              <a:t>* 193</a:t>
            </a:r>
            <a:endParaRPr lang="fr-BE" sz="2400" dirty="0">
              <a:solidFill>
                <a:srgbClr val="0070C0"/>
              </a:solidFill>
              <a:latin typeface="Georgia" panose="02040502050405020303" pitchFamily="18" charset="0"/>
            </a:endParaRPr>
          </a:p>
          <a:p>
            <a:pPr lvl="0"/>
            <a:r>
              <a:rPr lang="fr-BE" sz="2400" i="1" dirty="0" err="1" smtClean="0">
                <a:latin typeface="Georgia" panose="02040502050405020303" pitchFamily="18" charset="0"/>
              </a:rPr>
              <a:t>Soering</a:t>
            </a:r>
            <a:r>
              <a:rPr lang="fr-BE" sz="2400" i="1" dirty="0" smtClean="0">
                <a:latin typeface="Georgia" panose="02040502050405020303" pitchFamily="18" charset="0"/>
              </a:rPr>
              <a:t> </a:t>
            </a:r>
            <a:r>
              <a:rPr lang="fr-BE" sz="2400" i="1" dirty="0">
                <a:latin typeface="Georgia" panose="02040502050405020303" pitchFamily="18" charset="0"/>
              </a:rPr>
              <a:t>c. Royaume-Uni</a:t>
            </a:r>
            <a:r>
              <a:rPr lang="fr-BE" sz="2400" dirty="0">
                <a:latin typeface="Georgia" panose="02040502050405020303" pitchFamily="18" charset="0"/>
              </a:rPr>
              <a:t>, 7 juillet 1989</a:t>
            </a:r>
          </a:p>
          <a:p>
            <a:pPr lvl="0"/>
            <a:r>
              <a:rPr lang="fr-BE" sz="2400" i="1" dirty="0" smtClean="0">
                <a:latin typeface="Georgia" panose="02040502050405020303" pitchFamily="18" charset="0"/>
              </a:rPr>
              <a:t>M.S.S</a:t>
            </a:r>
            <a:r>
              <a:rPr lang="fr-BE" sz="2400" i="1" dirty="0">
                <a:latin typeface="Georgia" panose="02040502050405020303" pitchFamily="18" charset="0"/>
              </a:rPr>
              <a:t>. c. Belgique et Grèce</a:t>
            </a:r>
            <a:r>
              <a:rPr lang="fr-BE" sz="2400" dirty="0">
                <a:latin typeface="Georgia" panose="02040502050405020303" pitchFamily="18" charset="0"/>
              </a:rPr>
              <a:t>, 21 janvier </a:t>
            </a:r>
            <a:r>
              <a:rPr lang="fr-BE" sz="2400" dirty="0" smtClean="0">
                <a:latin typeface="Georgia" panose="02040502050405020303" pitchFamily="18" charset="0"/>
              </a:rPr>
              <a:t>2011 </a:t>
            </a:r>
            <a:r>
              <a:rPr lang="fr-BE" sz="2400" dirty="0" smtClean="0">
                <a:solidFill>
                  <a:srgbClr val="0070C0"/>
                </a:solidFill>
                <a:latin typeface="Georgia" panose="02040502050405020303" pitchFamily="18" charset="0"/>
              </a:rPr>
              <a:t>* 100</a:t>
            </a:r>
          </a:p>
          <a:p>
            <a:pPr lvl="0"/>
            <a:endParaRPr lang="fr-BE" sz="2400" dirty="0">
              <a:latin typeface="Georgia" panose="02040502050405020303" pitchFamily="18" charset="0"/>
            </a:endParaRPr>
          </a:p>
          <a:p>
            <a:pPr lvl="0"/>
            <a:r>
              <a:rPr lang="fr-BE" sz="2400" i="1" dirty="0" err="1" smtClean="0">
                <a:latin typeface="Georgia" panose="02040502050405020303" pitchFamily="18" charset="0"/>
              </a:rPr>
              <a:t>Bosphorus</a:t>
            </a:r>
            <a:r>
              <a:rPr lang="fr-BE" sz="2400" i="1" dirty="0" smtClean="0">
                <a:latin typeface="Georgia" panose="02040502050405020303" pitchFamily="18" charset="0"/>
              </a:rPr>
              <a:t> </a:t>
            </a:r>
            <a:r>
              <a:rPr lang="fr-BE" sz="2400" i="1" dirty="0">
                <a:latin typeface="Georgia" panose="02040502050405020303" pitchFamily="18" charset="0"/>
              </a:rPr>
              <a:t>c. Irlande</a:t>
            </a:r>
            <a:r>
              <a:rPr lang="fr-BE" sz="2400" dirty="0">
                <a:latin typeface="Georgia" panose="02040502050405020303" pitchFamily="18" charset="0"/>
              </a:rPr>
              <a:t>, 30 juin 2005</a:t>
            </a:r>
          </a:p>
          <a:p>
            <a:pPr lvl="0"/>
            <a:r>
              <a:rPr lang="fr-BE" sz="2400" i="1" dirty="0" smtClean="0">
                <a:latin typeface="Georgia" panose="02040502050405020303" pitchFamily="18" charset="0"/>
              </a:rPr>
              <a:t>Matthews </a:t>
            </a:r>
            <a:r>
              <a:rPr lang="fr-BE" sz="2400" i="1" dirty="0">
                <a:latin typeface="Georgia" panose="02040502050405020303" pitchFamily="18" charset="0"/>
              </a:rPr>
              <a:t>c. Royaume-Uni</a:t>
            </a:r>
            <a:r>
              <a:rPr lang="fr-BE" sz="2400" dirty="0">
                <a:latin typeface="Georgia" panose="02040502050405020303" pitchFamily="18" charset="0"/>
              </a:rPr>
              <a:t>, 18 février 1999 </a:t>
            </a:r>
            <a:r>
              <a:rPr lang="fr-BE" sz="2400" dirty="0" smtClean="0">
                <a:solidFill>
                  <a:srgbClr val="0070C0"/>
                </a:solidFill>
                <a:latin typeface="Georgia" panose="02040502050405020303" pitchFamily="18" charset="0"/>
              </a:rPr>
              <a:t>* 527</a:t>
            </a:r>
            <a:endParaRPr lang="fr-BE" sz="2400" dirty="0">
              <a:solidFill>
                <a:srgbClr val="0070C0"/>
              </a:solidFill>
              <a:latin typeface="Georgia" panose="02040502050405020303" pitchFamily="18" charset="0"/>
            </a:endParaRPr>
          </a:p>
          <a:p>
            <a:pPr algn="just"/>
            <a:endParaRPr lang="fr-BE" sz="2400" b="1" dirty="0" smtClean="0">
              <a:latin typeface="Georgia" panose="02040502050405020303" pitchFamily="18" charset="0"/>
            </a:endParaRPr>
          </a:p>
          <a:p>
            <a:pPr algn="just"/>
            <a:endParaRPr lang="fr-BE" sz="2400" dirty="0" smtClean="0">
              <a:latin typeface="Georgia" panose="02040502050405020303" pitchFamily="18" charset="0"/>
            </a:endParaRPr>
          </a:p>
          <a:p>
            <a:pPr algn="just"/>
            <a:endParaRPr lang="fr-BE" sz="2400" dirty="0" smtClean="0">
              <a:latin typeface="Georgia" panose="02040502050405020303" pitchFamily="18" charset="0"/>
            </a:endParaRPr>
          </a:p>
          <a:p>
            <a:pPr algn="just"/>
            <a:r>
              <a:rPr lang="fr-BE" sz="2400" dirty="0" smtClean="0">
                <a:latin typeface="Georgia" panose="02040502050405020303" pitchFamily="18" charset="0"/>
              </a:rPr>
              <a:t> </a:t>
            </a:r>
            <a:endParaRPr lang="fr-BE" sz="2400" b="1" dirty="0" smtClean="0">
              <a:latin typeface="Georgia" panose="02040502050405020303" pitchFamily="18" charset="0"/>
            </a:endParaRPr>
          </a:p>
        </p:txBody>
      </p:sp>
    </p:spTree>
    <p:extLst>
      <p:ext uri="{BB962C8B-B14F-4D97-AF65-F5344CB8AC3E}">
        <p14:creationId xmlns:p14="http://schemas.microsoft.com/office/powerpoint/2010/main" val="200974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78059"/>
            <a:ext cx="9959589" cy="3754874"/>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Sujets soumis aux DF/ </a:t>
            </a:r>
            <a:r>
              <a:rPr lang="fr-BE" sz="2400" b="1" dirty="0" smtClean="0">
                <a:solidFill>
                  <a:schemeClr val="accent1">
                    <a:lumMod val="75000"/>
                  </a:schemeClr>
                </a:solidFill>
                <a:latin typeface="Georgia" panose="02040502050405020303" pitchFamily="18" charset="0"/>
              </a:rPr>
              <a:t>Particuliers ?</a:t>
            </a:r>
          </a:p>
          <a:p>
            <a:endParaRPr lang="fr-BE" sz="2400" b="1" dirty="0" smtClean="0">
              <a:solidFill>
                <a:schemeClr val="accent1">
                  <a:lumMod val="75000"/>
                </a:schemeClr>
              </a:solidFill>
              <a:latin typeface="Georgia" panose="02040502050405020303" pitchFamily="18" charset="0"/>
            </a:endParaRPr>
          </a:p>
          <a:p>
            <a:pPr lvl="0"/>
            <a:r>
              <a:rPr lang="fr-FR" sz="2400" i="1" dirty="0" err="1" smtClean="0">
                <a:latin typeface="Georgia" panose="02040502050405020303" pitchFamily="18" charset="0"/>
              </a:rPr>
              <a:t>Wos</a:t>
            </a:r>
            <a:r>
              <a:rPr lang="fr-FR" sz="2400" i="1" dirty="0" smtClean="0">
                <a:latin typeface="Georgia" panose="02040502050405020303" pitchFamily="18" charset="0"/>
              </a:rPr>
              <a:t> </a:t>
            </a:r>
            <a:r>
              <a:rPr lang="fr-FR" sz="2400" i="1" dirty="0">
                <a:latin typeface="Georgia" panose="02040502050405020303" pitchFamily="18" charset="0"/>
              </a:rPr>
              <a:t>c. Pologne</a:t>
            </a:r>
            <a:r>
              <a:rPr lang="fr-FR" sz="2400" dirty="0">
                <a:latin typeface="Georgia" panose="02040502050405020303" pitchFamily="18" charset="0"/>
              </a:rPr>
              <a:t>, 8 juin 2006</a:t>
            </a:r>
            <a:endParaRPr lang="fr-BE" sz="2400" dirty="0">
              <a:latin typeface="Georgia" panose="02040502050405020303" pitchFamily="18" charset="0"/>
            </a:endParaRPr>
          </a:p>
          <a:p>
            <a:pPr lvl="0"/>
            <a:r>
              <a:rPr lang="fr-BE" sz="2400" i="1" dirty="0" smtClean="0">
                <a:latin typeface="Georgia" panose="02040502050405020303" pitchFamily="18" charset="0"/>
              </a:rPr>
              <a:t>Hatton </a:t>
            </a:r>
            <a:r>
              <a:rPr lang="fr-BE" sz="2400" i="1" dirty="0">
                <a:latin typeface="Georgia" panose="02040502050405020303" pitchFamily="18" charset="0"/>
              </a:rPr>
              <a:t>c. Royaume-Uni</a:t>
            </a:r>
            <a:r>
              <a:rPr lang="fr-BE" sz="2400" dirty="0">
                <a:latin typeface="Georgia" panose="02040502050405020303" pitchFamily="18" charset="0"/>
              </a:rPr>
              <a:t>, 8 juillet 2003</a:t>
            </a:r>
          </a:p>
          <a:p>
            <a:pPr lvl="0"/>
            <a:r>
              <a:rPr lang="fr-BE" sz="2400" i="1" dirty="0" err="1" smtClean="0">
                <a:latin typeface="Georgia" panose="02040502050405020303" pitchFamily="18" charset="0"/>
              </a:rPr>
              <a:t>Opüz</a:t>
            </a:r>
            <a:r>
              <a:rPr lang="fr-BE" sz="2400" i="1" dirty="0" smtClean="0">
                <a:latin typeface="Georgia" panose="02040502050405020303" pitchFamily="18" charset="0"/>
              </a:rPr>
              <a:t> </a:t>
            </a:r>
            <a:r>
              <a:rPr lang="fr-BE" sz="2400" i="1" dirty="0">
                <a:latin typeface="Georgia" panose="02040502050405020303" pitchFamily="18" charset="0"/>
              </a:rPr>
              <a:t>c. Turquie</a:t>
            </a:r>
            <a:r>
              <a:rPr lang="fr-BE" sz="2400" dirty="0">
                <a:latin typeface="Georgia" panose="02040502050405020303" pitchFamily="18" charset="0"/>
              </a:rPr>
              <a:t>, 9 juin </a:t>
            </a:r>
            <a:r>
              <a:rPr lang="fr-BE" sz="2400" dirty="0" smtClean="0">
                <a:latin typeface="Georgia" panose="02040502050405020303" pitchFamily="18" charset="0"/>
              </a:rPr>
              <a:t>2009 </a:t>
            </a:r>
            <a:r>
              <a:rPr lang="fr-BE" sz="2400" dirty="0" smtClean="0">
                <a:solidFill>
                  <a:srgbClr val="0070C0"/>
                </a:solidFill>
                <a:latin typeface="Georgia" panose="02040502050405020303" pitchFamily="18" charset="0"/>
              </a:rPr>
              <a:t>* 39</a:t>
            </a:r>
            <a:endParaRPr lang="fr-BE" sz="2400" dirty="0">
              <a:solidFill>
                <a:srgbClr val="0070C0"/>
              </a:solidFill>
              <a:latin typeface="Georgia" panose="02040502050405020303" pitchFamily="18" charset="0"/>
            </a:endParaRPr>
          </a:p>
          <a:p>
            <a:pPr algn="just"/>
            <a:endParaRPr lang="fr-BE" sz="2400" b="1" dirty="0" smtClean="0">
              <a:latin typeface="Georgia" panose="02040502050405020303" pitchFamily="18" charset="0"/>
            </a:endParaRPr>
          </a:p>
          <a:p>
            <a:pPr algn="just"/>
            <a:endParaRPr lang="fr-BE" sz="2400" dirty="0" smtClean="0">
              <a:latin typeface="Georgia" panose="02040502050405020303" pitchFamily="18" charset="0"/>
            </a:endParaRPr>
          </a:p>
          <a:p>
            <a:pPr algn="just"/>
            <a:endParaRPr lang="fr-BE" sz="2400" dirty="0" smtClean="0">
              <a:latin typeface="Georgia" panose="02040502050405020303" pitchFamily="18" charset="0"/>
            </a:endParaRPr>
          </a:p>
          <a:p>
            <a:pPr algn="just"/>
            <a:r>
              <a:rPr lang="fr-BE" sz="2400" dirty="0" smtClean="0">
                <a:latin typeface="Georgia" panose="02040502050405020303" pitchFamily="18" charset="0"/>
              </a:rPr>
              <a:t> </a:t>
            </a:r>
            <a:endParaRPr lang="fr-BE" sz="2400" b="1" dirty="0" smtClean="0">
              <a:latin typeface="Georgia" panose="02040502050405020303" pitchFamily="18" charset="0"/>
            </a:endParaRPr>
          </a:p>
        </p:txBody>
      </p:sp>
    </p:spTree>
    <p:extLst>
      <p:ext uri="{BB962C8B-B14F-4D97-AF65-F5344CB8AC3E}">
        <p14:creationId xmlns:p14="http://schemas.microsoft.com/office/powerpoint/2010/main" val="60764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550" y="0"/>
            <a:ext cx="4462491" cy="6858000"/>
          </a:xfrm>
          <a:prstGeom prst="rect">
            <a:avLst/>
          </a:prstGeom>
        </p:spPr>
      </p:pic>
      <p:pic>
        <p:nvPicPr>
          <p:cNvPr id="1026" name="Picture 2" descr="Facebook est-il notre am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423" y="170288"/>
            <a:ext cx="5715000" cy="6810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92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78059"/>
            <a:ext cx="9959589" cy="3754874"/>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Sujets protégés par les DF/ </a:t>
            </a:r>
            <a:r>
              <a:rPr lang="fr-BE" sz="2400" b="1" dirty="0" smtClean="0">
                <a:solidFill>
                  <a:schemeClr val="accent1">
                    <a:lumMod val="75000"/>
                  </a:schemeClr>
                </a:solidFill>
                <a:latin typeface="Georgia" panose="02040502050405020303" pitchFamily="18" charset="0"/>
              </a:rPr>
              <a:t>personnes physiques</a:t>
            </a:r>
          </a:p>
          <a:p>
            <a:endParaRPr lang="fr-BE" sz="2400" b="1" dirty="0" smtClean="0">
              <a:solidFill>
                <a:schemeClr val="accent1">
                  <a:lumMod val="75000"/>
                </a:schemeClr>
              </a:solidFill>
              <a:latin typeface="Georgia" panose="02040502050405020303" pitchFamily="18" charset="0"/>
            </a:endParaRPr>
          </a:p>
          <a:p>
            <a:pPr lvl="0"/>
            <a:r>
              <a:rPr lang="fr-BE" sz="2400" i="1" dirty="0" err="1" smtClean="0">
                <a:latin typeface="Georgia" panose="02040502050405020303" pitchFamily="18" charset="0"/>
              </a:rPr>
              <a:t>Bankovic</a:t>
            </a:r>
            <a:r>
              <a:rPr lang="fr-BE" sz="2400" i="1" dirty="0" smtClean="0">
                <a:latin typeface="Georgia" panose="02040502050405020303" pitchFamily="18" charset="0"/>
              </a:rPr>
              <a:t> </a:t>
            </a:r>
            <a:r>
              <a:rPr lang="fr-BE" sz="2400" i="1" dirty="0">
                <a:latin typeface="Georgia" panose="02040502050405020303" pitchFamily="18" charset="0"/>
              </a:rPr>
              <a:t>et a. c. Belgique et a</a:t>
            </a:r>
            <a:r>
              <a:rPr lang="fr-BE" sz="2400" dirty="0">
                <a:latin typeface="Georgia" panose="02040502050405020303" pitchFamily="18" charset="0"/>
              </a:rPr>
              <a:t>., 19 décembre 2001, § 61</a:t>
            </a:r>
          </a:p>
          <a:p>
            <a:pPr lvl="0"/>
            <a:r>
              <a:rPr lang="fr-BE" sz="2400" i="1" dirty="0" err="1" smtClean="0">
                <a:latin typeface="Georgia" panose="02040502050405020303" pitchFamily="18" charset="0"/>
              </a:rPr>
              <a:t>Loizidou</a:t>
            </a:r>
            <a:r>
              <a:rPr lang="fr-BE" sz="2400" i="1" dirty="0" smtClean="0">
                <a:latin typeface="Georgia" panose="02040502050405020303" pitchFamily="18" charset="0"/>
              </a:rPr>
              <a:t> </a:t>
            </a:r>
            <a:r>
              <a:rPr lang="fr-BE" sz="2400" i="1" dirty="0">
                <a:latin typeface="Georgia" panose="02040502050405020303" pitchFamily="18" charset="0"/>
              </a:rPr>
              <a:t>c. Turquie, </a:t>
            </a:r>
            <a:r>
              <a:rPr lang="fr-BE" sz="2400" dirty="0">
                <a:latin typeface="Georgia" panose="02040502050405020303" pitchFamily="18" charset="0"/>
              </a:rPr>
              <a:t>18 décembre 1996</a:t>
            </a:r>
          </a:p>
          <a:p>
            <a:pPr lvl="0"/>
            <a:r>
              <a:rPr lang="fr-FR" sz="2400" i="1" dirty="0" err="1" smtClean="0">
                <a:latin typeface="Georgia" panose="02040502050405020303" pitchFamily="18" charset="0"/>
              </a:rPr>
              <a:t>Mozer</a:t>
            </a:r>
            <a:r>
              <a:rPr lang="fr-FR" sz="2400" i="1" dirty="0" smtClean="0">
                <a:latin typeface="Georgia" panose="02040502050405020303" pitchFamily="18" charset="0"/>
              </a:rPr>
              <a:t> </a:t>
            </a:r>
            <a:r>
              <a:rPr lang="fr-FR" sz="2400" i="1" dirty="0">
                <a:latin typeface="Georgia" panose="02040502050405020303" pitchFamily="18" charset="0"/>
              </a:rPr>
              <a:t>c. République de Moldova et Russie</a:t>
            </a:r>
            <a:r>
              <a:rPr lang="fr-FR" sz="2400" dirty="0">
                <a:latin typeface="Georgia" panose="02040502050405020303" pitchFamily="18" charset="0"/>
              </a:rPr>
              <a:t>, 23 février </a:t>
            </a:r>
            <a:r>
              <a:rPr lang="fr-FR" sz="2400" dirty="0" smtClean="0">
                <a:latin typeface="Georgia" panose="02040502050405020303" pitchFamily="18" charset="0"/>
              </a:rPr>
              <a:t>2016 </a:t>
            </a:r>
            <a:r>
              <a:rPr lang="fr-FR" sz="2400" dirty="0" smtClean="0">
                <a:solidFill>
                  <a:srgbClr val="0070C0"/>
                </a:solidFill>
                <a:latin typeface="Georgia" panose="02040502050405020303" pitchFamily="18" charset="0"/>
              </a:rPr>
              <a:t>* 15 </a:t>
            </a:r>
            <a:r>
              <a:rPr lang="fr-FR" sz="2400" dirty="0">
                <a:latin typeface="Georgia" panose="02040502050405020303" pitchFamily="18" charset="0"/>
              </a:rPr>
              <a:t> </a:t>
            </a:r>
            <a:endParaRPr lang="fr-BE" sz="2400" dirty="0">
              <a:latin typeface="Georgia" panose="02040502050405020303" pitchFamily="18" charset="0"/>
            </a:endParaRPr>
          </a:p>
          <a:p>
            <a:pPr algn="just"/>
            <a:endParaRPr lang="fr-BE" sz="2400" b="1" dirty="0" smtClean="0">
              <a:latin typeface="Georgia" panose="02040502050405020303" pitchFamily="18" charset="0"/>
            </a:endParaRPr>
          </a:p>
          <a:p>
            <a:pPr algn="just"/>
            <a:endParaRPr lang="fr-BE" sz="2400" dirty="0" smtClean="0">
              <a:latin typeface="Georgia" panose="02040502050405020303" pitchFamily="18" charset="0"/>
            </a:endParaRPr>
          </a:p>
          <a:p>
            <a:pPr algn="just"/>
            <a:endParaRPr lang="fr-BE" sz="2400" dirty="0" smtClean="0">
              <a:latin typeface="Georgia" panose="02040502050405020303" pitchFamily="18" charset="0"/>
            </a:endParaRPr>
          </a:p>
          <a:p>
            <a:pPr algn="just"/>
            <a:r>
              <a:rPr lang="fr-BE" sz="2400" dirty="0" smtClean="0">
                <a:latin typeface="Georgia" panose="02040502050405020303" pitchFamily="18" charset="0"/>
              </a:rPr>
              <a:t> </a:t>
            </a:r>
            <a:endParaRPr lang="fr-BE" sz="2400" b="1" dirty="0" smtClean="0">
              <a:latin typeface="Georgia" panose="02040502050405020303" pitchFamily="18" charset="0"/>
            </a:endParaRPr>
          </a:p>
        </p:txBody>
      </p:sp>
    </p:spTree>
    <p:extLst>
      <p:ext uri="{BB962C8B-B14F-4D97-AF65-F5344CB8AC3E}">
        <p14:creationId xmlns:p14="http://schemas.microsoft.com/office/powerpoint/2010/main" val="303323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78059"/>
            <a:ext cx="9959589" cy="3016210"/>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Sujets protégés par les DF/ </a:t>
            </a:r>
            <a:r>
              <a:rPr lang="fr-BE" sz="2400" b="1" dirty="0" smtClean="0">
                <a:solidFill>
                  <a:schemeClr val="accent1">
                    <a:lumMod val="75000"/>
                  </a:schemeClr>
                </a:solidFill>
                <a:latin typeface="Georgia" panose="02040502050405020303" pitchFamily="18" charset="0"/>
              </a:rPr>
              <a:t>personnes morales</a:t>
            </a:r>
          </a:p>
          <a:p>
            <a:endParaRPr lang="fr-BE" sz="2400" b="1" dirty="0" smtClean="0">
              <a:solidFill>
                <a:schemeClr val="accent1">
                  <a:lumMod val="75000"/>
                </a:schemeClr>
              </a:solidFill>
              <a:latin typeface="Georgia" panose="02040502050405020303" pitchFamily="18" charset="0"/>
            </a:endParaRPr>
          </a:p>
          <a:p>
            <a:pPr lvl="0"/>
            <a:r>
              <a:rPr lang="fr-FR" sz="2400" dirty="0">
                <a:latin typeface="Georgia" panose="02040502050405020303" pitchFamily="18" charset="0"/>
              </a:rPr>
              <a:t> </a:t>
            </a:r>
            <a:endParaRPr lang="fr-BE" sz="2400" dirty="0">
              <a:latin typeface="Georgia" panose="02040502050405020303" pitchFamily="18" charset="0"/>
            </a:endParaRPr>
          </a:p>
          <a:p>
            <a:pPr algn="just"/>
            <a:endParaRPr lang="fr-BE" sz="2400" b="1" dirty="0" smtClean="0">
              <a:latin typeface="Georgia" panose="02040502050405020303" pitchFamily="18" charset="0"/>
            </a:endParaRPr>
          </a:p>
          <a:p>
            <a:pPr algn="just"/>
            <a:endParaRPr lang="fr-BE" sz="2400" dirty="0" smtClean="0">
              <a:latin typeface="Georgia" panose="02040502050405020303" pitchFamily="18" charset="0"/>
            </a:endParaRPr>
          </a:p>
          <a:p>
            <a:pPr algn="just"/>
            <a:endParaRPr lang="fr-BE" sz="2400" dirty="0" smtClean="0">
              <a:latin typeface="Georgia" panose="02040502050405020303" pitchFamily="18" charset="0"/>
            </a:endParaRPr>
          </a:p>
          <a:p>
            <a:pPr algn="just"/>
            <a:r>
              <a:rPr lang="fr-BE" sz="2400" dirty="0" smtClean="0">
                <a:latin typeface="Georgia" panose="02040502050405020303" pitchFamily="18" charset="0"/>
              </a:rPr>
              <a:t> </a:t>
            </a:r>
            <a:endParaRPr lang="fr-BE" sz="2400" b="1" dirty="0" smtClean="0">
              <a:latin typeface="Georgia" panose="02040502050405020303" pitchFamily="18" charset="0"/>
            </a:endParaRPr>
          </a:p>
        </p:txBody>
      </p:sp>
    </p:spTree>
    <p:extLst>
      <p:ext uri="{BB962C8B-B14F-4D97-AF65-F5344CB8AC3E}">
        <p14:creationId xmlns:p14="http://schemas.microsoft.com/office/powerpoint/2010/main" val="24942495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78059"/>
            <a:ext cx="9959589" cy="3016210"/>
          </a:xfrm>
          <a:prstGeom prst="rect">
            <a:avLst/>
          </a:prstGeom>
          <a:noFill/>
        </p:spPr>
        <p:txBody>
          <a:bodyPr wrap="square" rtlCol="0">
            <a:spAutoFit/>
          </a:bodyPr>
          <a:lstStyle/>
          <a:p>
            <a:endParaRPr lang="fr-BE" sz="2200" dirty="0" smtClean="0">
              <a:latin typeface="Georgia" panose="02040502050405020303" pitchFamily="18" charset="0"/>
            </a:endParaRPr>
          </a:p>
          <a:p>
            <a:r>
              <a:rPr lang="fr-BE" sz="2400" b="1" dirty="0" smtClean="0">
                <a:latin typeface="Georgia" panose="02040502050405020303" pitchFamily="18" charset="0"/>
              </a:rPr>
              <a:t>Sujets protégés par les DF/ </a:t>
            </a:r>
            <a:r>
              <a:rPr lang="fr-BE" sz="2400" b="1" dirty="0" smtClean="0">
                <a:solidFill>
                  <a:schemeClr val="accent1">
                    <a:lumMod val="75000"/>
                  </a:schemeClr>
                </a:solidFill>
                <a:latin typeface="Georgia" panose="02040502050405020303" pitchFamily="18" charset="0"/>
              </a:rPr>
              <a:t>requête interétatique</a:t>
            </a:r>
          </a:p>
          <a:p>
            <a:endParaRPr lang="fr-BE" sz="2400" b="1" dirty="0" smtClean="0">
              <a:solidFill>
                <a:schemeClr val="accent1">
                  <a:lumMod val="75000"/>
                </a:schemeClr>
              </a:solidFill>
              <a:latin typeface="Georgia" panose="02040502050405020303" pitchFamily="18" charset="0"/>
            </a:endParaRPr>
          </a:p>
          <a:p>
            <a:pPr lvl="0"/>
            <a:r>
              <a:rPr lang="fr-FR" sz="2400" dirty="0">
                <a:latin typeface="Georgia" panose="02040502050405020303" pitchFamily="18" charset="0"/>
              </a:rPr>
              <a:t> </a:t>
            </a:r>
            <a:endParaRPr lang="fr-BE" sz="2400" dirty="0">
              <a:latin typeface="Georgia" panose="02040502050405020303" pitchFamily="18" charset="0"/>
            </a:endParaRPr>
          </a:p>
          <a:p>
            <a:pPr algn="just"/>
            <a:endParaRPr lang="fr-BE" sz="2400" b="1" dirty="0" smtClean="0">
              <a:latin typeface="Georgia" panose="02040502050405020303" pitchFamily="18" charset="0"/>
            </a:endParaRPr>
          </a:p>
          <a:p>
            <a:pPr algn="just"/>
            <a:endParaRPr lang="fr-BE" sz="2400" dirty="0" smtClean="0">
              <a:latin typeface="Georgia" panose="02040502050405020303" pitchFamily="18" charset="0"/>
            </a:endParaRPr>
          </a:p>
          <a:p>
            <a:pPr algn="just"/>
            <a:endParaRPr lang="fr-BE" sz="2400" dirty="0" smtClean="0">
              <a:latin typeface="Georgia" panose="02040502050405020303" pitchFamily="18" charset="0"/>
            </a:endParaRPr>
          </a:p>
          <a:p>
            <a:pPr algn="just"/>
            <a:r>
              <a:rPr lang="fr-BE" sz="2400" dirty="0" smtClean="0">
                <a:latin typeface="Georgia" panose="02040502050405020303" pitchFamily="18" charset="0"/>
              </a:rPr>
              <a:t> </a:t>
            </a:r>
            <a:endParaRPr lang="fr-BE" sz="2400" b="1" dirty="0" smtClean="0">
              <a:latin typeface="Georgia" panose="02040502050405020303" pitchFamily="18" charset="0"/>
            </a:endParaRPr>
          </a:p>
        </p:txBody>
      </p:sp>
    </p:spTree>
    <p:extLst>
      <p:ext uri="{BB962C8B-B14F-4D97-AF65-F5344CB8AC3E}">
        <p14:creationId xmlns:p14="http://schemas.microsoft.com/office/powerpoint/2010/main" val="4178181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0" y="295509"/>
            <a:ext cx="10018713" cy="708102"/>
          </a:xfrm>
        </p:spPr>
        <p:txBody>
          <a:bodyPr/>
          <a:lstStyle/>
          <a:p>
            <a:r>
              <a:rPr lang="fr-BE" dirty="0" smtClean="0">
                <a:latin typeface="Georgia" panose="02040502050405020303" pitchFamily="18" charset="0"/>
              </a:rPr>
              <a:t>Modalités de l’examen</a:t>
            </a:r>
            <a:endParaRPr lang="fr-BE" dirty="0">
              <a:latin typeface="Georgia" panose="02040502050405020303" pitchFamily="18" charset="0"/>
            </a:endParaRPr>
          </a:p>
        </p:txBody>
      </p:sp>
      <p:sp>
        <p:nvSpPr>
          <p:cNvPr id="3" name="Espace réservé du contenu 2"/>
          <p:cNvSpPr>
            <a:spLocks noGrp="1"/>
          </p:cNvSpPr>
          <p:nvPr>
            <p:ph idx="1"/>
          </p:nvPr>
        </p:nvSpPr>
        <p:spPr>
          <a:xfrm>
            <a:off x="1484310" y="1115122"/>
            <a:ext cx="10018713" cy="5597911"/>
          </a:xfrm>
        </p:spPr>
        <p:txBody>
          <a:bodyPr/>
          <a:lstStyle/>
          <a:p>
            <a:pPr marL="0" indent="0">
              <a:buNone/>
            </a:pPr>
            <a:endParaRPr lang="fr-BE" i="1" dirty="0" smtClean="0">
              <a:latin typeface="Georgia" panose="02040502050405020303" pitchFamily="18" charset="0"/>
            </a:endParaRPr>
          </a:p>
        </p:txBody>
      </p:sp>
    </p:spTree>
    <p:extLst>
      <p:ext uri="{BB962C8B-B14F-4D97-AF65-F5344CB8AC3E}">
        <p14:creationId xmlns:p14="http://schemas.microsoft.com/office/powerpoint/2010/main" val="209269679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BE" dirty="0" smtClean="0">
                <a:latin typeface="Georgia" panose="02040502050405020303" pitchFamily="18" charset="0"/>
              </a:rPr>
              <a:t>Droits de l’homme</a:t>
            </a:r>
            <a:br>
              <a:rPr lang="fr-BE" dirty="0" smtClean="0">
                <a:latin typeface="Georgia" panose="02040502050405020303" pitchFamily="18" charset="0"/>
              </a:rPr>
            </a:br>
            <a:r>
              <a:rPr lang="fr-BE" sz="4000" dirty="0" smtClean="0">
                <a:latin typeface="Georgia" panose="02040502050405020303" pitchFamily="18" charset="0"/>
              </a:rPr>
              <a:t>2017-2018 – </a:t>
            </a:r>
            <a:r>
              <a:rPr lang="fr-BE" sz="4000" i="1" dirty="0" smtClean="0">
                <a:latin typeface="Georgia" panose="02040502050405020303" pitchFamily="18" charset="0"/>
              </a:rPr>
              <a:t>séance n° 6</a:t>
            </a:r>
            <a:endParaRPr lang="fr-BE" dirty="0"/>
          </a:p>
        </p:txBody>
      </p:sp>
      <p:sp>
        <p:nvSpPr>
          <p:cNvPr id="3" name="Sous-titre 2"/>
          <p:cNvSpPr>
            <a:spLocks noGrp="1"/>
          </p:cNvSpPr>
          <p:nvPr>
            <p:ph type="subTitle" idx="1"/>
          </p:nvPr>
        </p:nvSpPr>
        <p:spPr>
          <a:xfrm>
            <a:off x="4515377" y="3996266"/>
            <a:ext cx="6987645" cy="1746611"/>
          </a:xfrm>
        </p:spPr>
        <p:txBody>
          <a:bodyPr>
            <a:normAutofit fontScale="85000" lnSpcReduction="20000"/>
          </a:bodyPr>
          <a:lstStyle/>
          <a:p>
            <a:endParaRPr lang="fr-BE" sz="4500" dirty="0" smtClean="0">
              <a:latin typeface="Georgia" panose="02040502050405020303" pitchFamily="18" charset="0"/>
            </a:endParaRPr>
          </a:p>
          <a:p>
            <a:r>
              <a:rPr lang="fr-BE" sz="4500" dirty="0" smtClean="0">
                <a:latin typeface="Georgia" panose="02040502050405020303" pitchFamily="18" charset="0"/>
              </a:rPr>
              <a:t>Frédéric Bouhon</a:t>
            </a:r>
          </a:p>
          <a:p>
            <a:r>
              <a:rPr lang="fr-BE" sz="3000" dirty="0" smtClean="0">
                <a:latin typeface="Georgia" panose="02040502050405020303" pitchFamily="18" charset="0"/>
              </a:rPr>
              <a:t>Chargé de cours</a:t>
            </a:r>
            <a:endParaRPr lang="fr-BE" sz="3000" dirty="0">
              <a:latin typeface="Georgia" panose="02040502050405020303" pitchFamily="18" charset="0"/>
            </a:endParaRPr>
          </a:p>
        </p:txBody>
      </p:sp>
    </p:spTree>
    <p:extLst>
      <p:ext uri="{BB962C8B-B14F-4D97-AF65-F5344CB8AC3E}">
        <p14:creationId xmlns:p14="http://schemas.microsoft.com/office/powerpoint/2010/main" val="318730159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b="1" dirty="0" smtClean="0">
                <a:latin typeface="Georgia" panose="02040502050405020303" pitchFamily="18" charset="0"/>
              </a:rPr>
              <a:t>Deuxième partie </a:t>
            </a:r>
            <a:br>
              <a:rPr lang="fr-BE" b="1" dirty="0" smtClean="0">
                <a:latin typeface="Georgia" panose="02040502050405020303" pitchFamily="18" charset="0"/>
              </a:rPr>
            </a:br>
            <a:r>
              <a:rPr lang="fr-BE" sz="3600" i="1" dirty="0" smtClean="0">
                <a:solidFill>
                  <a:srgbClr val="0070C0"/>
                </a:solidFill>
                <a:latin typeface="Georgia" panose="02040502050405020303" pitchFamily="18" charset="0"/>
              </a:rPr>
              <a:t>Considérations particulières sur certains droits fondamentaux</a:t>
            </a:r>
            <a:endParaRPr lang="fr-BE" sz="3600" dirty="0">
              <a:solidFill>
                <a:srgbClr val="0070C0"/>
              </a:solidFill>
              <a:latin typeface="Georgia" panose="02040502050405020303" pitchFamily="18" charset="0"/>
            </a:endParaRPr>
          </a:p>
        </p:txBody>
      </p:sp>
      <p:sp>
        <p:nvSpPr>
          <p:cNvPr id="3" name="Espace réservé du contenu 2"/>
          <p:cNvSpPr>
            <a:spLocks noGrp="1"/>
          </p:cNvSpPr>
          <p:nvPr>
            <p:ph idx="1"/>
          </p:nvPr>
        </p:nvSpPr>
        <p:spPr/>
        <p:txBody>
          <a:bodyPr/>
          <a:lstStyle/>
          <a:p>
            <a:pPr marL="514350" indent="-514350">
              <a:buAutoNum type="romanUcPeriod"/>
            </a:pPr>
            <a:r>
              <a:rPr lang="fr-BE" sz="2800" dirty="0" smtClean="0">
                <a:latin typeface="Georgia" panose="02040502050405020303" pitchFamily="18" charset="0"/>
              </a:rPr>
              <a:t>La liberté physique</a:t>
            </a:r>
          </a:p>
          <a:p>
            <a:pPr marL="914400" lvl="1" indent="-457200">
              <a:buAutoNum type="alphaUcPeriod"/>
            </a:pPr>
            <a:r>
              <a:rPr lang="fr-BE" sz="2400" dirty="0" smtClean="0">
                <a:latin typeface="Georgia" panose="02040502050405020303" pitchFamily="18" charset="0"/>
              </a:rPr>
              <a:t>Le droit à la vie et la question du droit à disposer de sa vie</a:t>
            </a:r>
          </a:p>
          <a:p>
            <a:pPr marL="914400" lvl="1" indent="-457200">
              <a:buAutoNum type="alphaUcPeriod"/>
            </a:pPr>
            <a:r>
              <a:rPr lang="fr-BE" sz="2400" dirty="0" smtClean="0">
                <a:latin typeface="Georgia" panose="02040502050405020303" pitchFamily="18" charset="0"/>
              </a:rPr>
              <a:t>L’interdiction de la torture et des peines ou traitements inhumains ou dégradants</a:t>
            </a:r>
          </a:p>
          <a:p>
            <a:pPr marL="914400" lvl="1" indent="-457200">
              <a:buAutoNum type="alphaUcPeriod"/>
            </a:pPr>
            <a:r>
              <a:rPr lang="fr-BE" sz="2400" dirty="0" smtClean="0">
                <a:latin typeface="Georgia" panose="02040502050405020303" pitchFamily="18" charset="0"/>
              </a:rPr>
              <a:t>L’interdiction de l’esclavage et du travail forcé</a:t>
            </a:r>
          </a:p>
        </p:txBody>
      </p:sp>
    </p:spTree>
    <p:extLst>
      <p:ext uri="{BB962C8B-B14F-4D97-AF65-F5344CB8AC3E}">
        <p14:creationId xmlns:p14="http://schemas.microsoft.com/office/powerpoint/2010/main" val="15828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0" end="0"/>
                                            </p:txEl>
                                          </p:spTgt>
                                        </p:tgtEl>
                                      </p:cBhvr>
                                    </p:animEffect>
                                    <p:set>
                                      <p:cBhvr>
                                        <p:cTn id="7"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
                                            <p:txEl>
                                              <p:pRg st="1" end="1"/>
                                            </p:txEl>
                                          </p:spTgt>
                                        </p:tgtEl>
                                      </p:cBhvr>
                                    </p:animEffect>
                                    <p:set>
                                      <p:cBhvr>
                                        <p:cTn id="12"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3">
                                            <p:txEl>
                                              <p:pRg st="2" end="2"/>
                                            </p:txEl>
                                          </p:spTgt>
                                        </p:tgtEl>
                                      </p:cBhvr>
                                    </p:animEffect>
                                    <p:set>
                                      <p:cBhvr>
                                        <p:cTn id="17"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3">
                                            <p:txEl>
                                              <p:pRg st="3" end="3"/>
                                            </p:txEl>
                                          </p:spTgt>
                                        </p:tgtEl>
                                      </p:cBhvr>
                                    </p:animEffect>
                                    <p:set>
                                      <p:cBhvr>
                                        <p:cTn id="22"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22303"/>
            <a:ext cx="9959589"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Droit à la vie/ </a:t>
            </a:r>
            <a:r>
              <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rPr>
              <a:t>obligation de s’abstenir</a:t>
            </a:r>
            <a:r>
              <a:rPr kumimoji="0" lang="fr-BE" sz="2400" b="1" i="0" u="none" strike="noStrike" kern="1200" cap="none" spc="0" normalizeH="0" noProof="0" dirty="0" smtClean="0">
                <a:ln>
                  <a:noFill/>
                </a:ln>
                <a:solidFill>
                  <a:srgbClr val="30ACEC">
                    <a:lumMod val="75000"/>
                  </a:srgbClr>
                </a:solidFill>
                <a:effectLst/>
                <a:uLnTx/>
                <a:uFillTx/>
                <a:latin typeface="Georgia" panose="02040502050405020303" pitchFamily="18" charset="0"/>
                <a:ea typeface="+mn-ea"/>
                <a:cs typeface="+mn-cs"/>
              </a:rPr>
              <a:t> de tuer</a:t>
            </a: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i="1" dirty="0" err="1" smtClean="0">
                <a:latin typeface="Georgia" panose="02040502050405020303" pitchFamily="18" charset="0"/>
              </a:rPr>
              <a:t>McCann</a:t>
            </a:r>
            <a:r>
              <a:rPr lang="fr-BE" sz="2400" i="1" dirty="0" smtClean="0">
                <a:latin typeface="Georgia" panose="02040502050405020303" pitchFamily="18" charset="0"/>
              </a:rPr>
              <a:t> </a:t>
            </a:r>
            <a:r>
              <a:rPr lang="fr-BE" sz="2400" i="1" dirty="0">
                <a:latin typeface="Georgia" panose="02040502050405020303" pitchFamily="18" charset="0"/>
              </a:rPr>
              <a:t>c. Royaume-Uni</a:t>
            </a:r>
            <a:r>
              <a:rPr lang="fr-BE" sz="2400" dirty="0">
                <a:latin typeface="Georgia" panose="02040502050405020303" pitchFamily="18" charset="0"/>
              </a:rPr>
              <a:t>, 27 septembre </a:t>
            </a:r>
            <a:r>
              <a:rPr lang="fr-BE" sz="2400" dirty="0" smtClean="0">
                <a:latin typeface="Georgia" panose="02040502050405020303" pitchFamily="18" charset="0"/>
              </a:rPr>
              <a:t>1995 </a:t>
            </a:r>
            <a:r>
              <a:rPr lang="fr-BE" sz="2400" dirty="0" smtClean="0">
                <a:solidFill>
                  <a:srgbClr val="0070C0"/>
                </a:solidFill>
                <a:latin typeface="Georgia" panose="02040502050405020303" pitchFamily="18" charset="0"/>
              </a:rPr>
              <a:t>* 22</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Finogenov</a:t>
            </a:r>
            <a:r>
              <a:rPr lang="fr-BE" sz="2400" i="1" dirty="0" smtClean="0">
                <a:latin typeface="Georgia" panose="02040502050405020303" pitchFamily="18" charset="0"/>
              </a:rPr>
              <a:t> </a:t>
            </a:r>
            <a:r>
              <a:rPr lang="fr-BE" sz="2400" i="1" dirty="0">
                <a:latin typeface="Georgia" panose="02040502050405020303" pitchFamily="18" charset="0"/>
              </a:rPr>
              <a:t>c. Russie, </a:t>
            </a:r>
            <a:r>
              <a:rPr lang="fr-BE" sz="2400" dirty="0">
                <a:latin typeface="Georgia" panose="02040502050405020303" pitchFamily="18" charset="0"/>
              </a:rPr>
              <a:t>20 décembre </a:t>
            </a:r>
            <a:r>
              <a:rPr lang="fr-BE" sz="2400" dirty="0" smtClean="0">
                <a:latin typeface="Georgia" panose="02040502050405020303" pitchFamily="18" charset="0"/>
              </a:rPr>
              <a:t>2011 </a:t>
            </a:r>
            <a:r>
              <a:rPr lang="fr-BE" sz="2400" dirty="0" smtClean="0">
                <a:solidFill>
                  <a:srgbClr val="0070C0"/>
                </a:solidFill>
                <a:latin typeface="Georgia" panose="02040502050405020303" pitchFamily="18" charset="0"/>
              </a:rPr>
              <a:t>* 51</a:t>
            </a:r>
            <a:endParaRPr lang="fr-BE" sz="2400" dirty="0">
              <a:solidFill>
                <a:srgbClr val="0070C0"/>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86183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attentat théatre moscou&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0" y="-13614"/>
            <a:ext cx="12216200" cy="6871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3080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1034" y="22303"/>
            <a:ext cx="9959589" cy="61555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Droit à la vie/ </a:t>
            </a:r>
            <a:r>
              <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rPr>
              <a:t>obligation de s’abstenir</a:t>
            </a:r>
            <a:r>
              <a:rPr kumimoji="0" lang="fr-BE" sz="2400" b="1" i="0" u="none" strike="noStrike" kern="1200" cap="none" spc="0" normalizeH="0" noProof="0" dirty="0" smtClean="0">
                <a:ln>
                  <a:noFill/>
                </a:ln>
                <a:solidFill>
                  <a:srgbClr val="30ACEC">
                    <a:lumMod val="75000"/>
                  </a:srgbClr>
                </a:solidFill>
                <a:effectLst/>
                <a:uLnTx/>
                <a:uFillTx/>
                <a:latin typeface="Georgia" panose="02040502050405020303" pitchFamily="18" charset="0"/>
                <a:ea typeface="+mn-ea"/>
                <a:cs typeface="+mn-cs"/>
              </a:rPr>
              <a:t> de tuer</a:t>
            </a: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lnSpc>
                <a:spcPct val="150000"/>
              </a:lnSpc>
            </a:pPr>
            <a:r>
              <a:rPr lang="fr-BE" sz="2400" i="1" dirty="0" err="1" smtClean="0">
                <a:latin typeface="Georgia" panose="02040502050405020303" pitchFamily="18" charset="0"/>
              </a:rPr>
              <a:t>McCann</a:t>
            </a:r>
            <a:r>
              <a:rPr lang="fr-BE" sz="2400" i="1" dirty="0" smtClean="0">
                <a:latin typeface="Georgia" panose="02040502050405020303" pitchFamily="18" charset="0"/>
              </a:rPr>
              <a:t> </a:t>
            </a:r>
            <a:r>
              <a:rPr lang="fr-BE" sz="2400" i="1" dirty="0">
                <a:latin typeface="Georgia" panose="02040502050405020303" pitchFamily="18" charset="0"/>
              </a:rPr>
              <a:t>c. Royaume-Uni</a:t>
            </a:r>
            <a:r>
              <a:rPr lang="fr-BE" sz="2400" dirty="0">
                <a:latin typeface="Georgia" panose="02040502050405020303" pitchFamily="18" charset="0"/>
              </a:rPr>
              <a:t>, 27 septembre </a:t>
            </a:r>
            <a:r>
              <a:rPr lang="fr-BE" sz="2400" dirty="0" smtClean="0">
                <a:latin typeface="Georgia" panose="02040502050405020303" pitchFamily="18" charset="0"/>
              </a:rPr>
              <a:t>1995 </a:t>
            </a:r>
            <a:r>
              <a:rPr lang="fr-BE" sz="2400" dirty="0" smtClean="0">
                <a:solidFill>
                  <a:srgbClr val="0070C0"/>
                </a:solidFill>
                <a:latin typeface="Georgia" panose="02040502050405020303" pitchFamily="18" charset="0"/>
              </a:rPr>
              <a:t>* 22</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Finogenov</a:t>
            </a:r>
            <a:r>
              <a:rPr lang="fr-BE" sz="2400" i="1" dirty="0" smtClean="0">
                <a:latin typeface="Georgia" panose="02040502050405020303" pitchFamily="18" charset="0"/>
              </a:rPr>
              <a:t> </a:t>
            </a:r>
            <a:r>
              <a:rPr lang="fr-BE" sz="2400" i="1" dirty="0">
                <a:latin typeface="Georgia" panose="02040502050405020303" pitchFamily="18" charset="0"/>
              </a:rPr>
              <a:t>c. Russie, </a:t>
            </a:r>
            <a:r>
              <a:rPr lang="fr-BE" sz="2400" dirty="0">
                <a:latin typeface="Georgia" panose="02040502050405020303" pitchFamily="18" charset="0"/>
              </a:rPr>
              <a:t>20 décembre </a:t>
            </a:r>
            <a:r>
              <a:rPr lang="fr-BE" sz="2400" dirty="0" smtClean="0">
                <a:latin typeface="Georgia" panose="02040502050405020303" pitchFamily="18" charset="0"/>
              </a:rPr>
              <a:t>2011 </a:t>
            </a:r>
            <a:r>
              <a:rPr lang="fr-BE" sz="2400" dirty="0" smtClean="0">
                <a:solidFill>
                  <a:srgbClr val="0070C0"/>
                </a:solidFill>
                <a:latin typeface="Georgia" panose="02040502050405020303" pitchFamily="18" charset="0"/>
              </a:rPr>
              <a:t>* 51</a:t>
            </a:r>
            <a:endParaRPr lang="fr-BE" sz="2400" dirty="0">
              <a:solidFill>
                <a:srgbClr val="0070C0"/>
              </a:solidFill>
              <a:latin typeface="Georgia" panose="02040502050405020303" pitchFamily="18" charset="0"/>
            </a:endParaRPr>
          </a:p>
          <a:p>
            <a:pPr lvl="0">
              <a:lnSpc>
                <a:spcPct val="150000"/>
              </a:lnSpc>
            </a:pPr>
            <a:r>
              <a:rPr lang="fr-BE" sz="2400" i="1" dirty="0" err="1">
                <a:latin typeface="Georgia" panose="02040502050405020303" pitchFamily="18" charset="0"/>
              </a:rPr>
              <a:t>Tagayeva</a:t>
            </a:r>
            <a:r>
              <a:rPr lang="fr-BE" sz="2400" i="1" dirty="0">
                <a:latin typeface="Georgia" panose="02040502050405020303" pitchFamily="18" charset="0"/>
              </a:rPr>
              <a:t> et autres c. Russie</a:t>
            </a:r>
            <a:r>
              <a:rPr lang="fr-BE" sz="2400" dirty="0">
                <a:latin typeface="Georgia" panose="02040502050405020303" pitchFamily="18" charset="0"/>
              </a:rPr>
              <a:t>, 13 avril 2017</a:t>
            </a:r>
            <a:endParaRPr lang="fr-BE" sz="2400" i="1" dirty="0" smtClean="0">
              <a:latin typeface="Georgia" panose="02040502050405020303" pitchFamily="18" charset="0"/>
            </a:endParaRPr>
          </a:p>
          <a:p>
            <a:pPr lvl="0">
              <a:lnSpc>
                <a:spcPct val="150000"/>
              </a:lnSpc>
            </a:pPr>
            <a:r>
              <a:rPr lang="fr-BE" sz="2400" i="1" dirty="0" smtClean="0">
                <a:latin typeface="Georgia" panose="02040502050405020303" pitchFamily="18" charset="0"/>
              </a:rPr>
              <a:t>Armani </a:t>
            </a:r>
            <a:r>
              <a:rPr lang="fr-BE" sz="2400" i="1" dirty="0">
                <a:latin typeface="Georgia" panose="02040502050405020303" pitchFamily="18" charset="0"/>
              </a:rPr>
              <a:t>Da Silva c. Royaume-Uni</a:t>
            </a:r>
            <a:r>
              <a:rPr lang="fr-BE" sz="2400" dirty="0">
                <a:latin typeface="Georgia" panose="02040502050405020303" pitchFamily="18" charset="0"/>
              </a:rPr>
              <a:t>, 30 mars 2016 </a:t>
            </a:r>
          </a:p>
          <a:p>
            <a:pPr lvl="0">
              <a:lnSpc>
                <a:spcPct val="150000"/>
              </a:lnSpc>
            </a:pPr>
            <a:r>
              <a:rPr lang="fr-BE" sz="2400" i="1" dirty="0" err="1" smtClean="0">
                <a:latin typeface="Georgia" panose="02040502050405020303" pitchFamily="18" charset="0"/>
              </a:rPr>
              <a:t>Makaratzis</a:t>
            </a:r>
            <a:r>
              <a:rPr lang="fr-BE" sz="2400" i="1" dirty="0" smtClean="0">
                <a:latin typeface="Georgia" panose="02040502050405020303" pitchFamily="18" charset="0"/>
              </a:rPr>
              <a:t> </a:t>
            </a:r>
            <a:r>
              <a:rPr lang="fr-BE" sz="2400" i="1" dirty="0">
                <a:latin typeface="Georgia" panose="02040502050405020303" pitchFamily="18" charset="0"/>
              </a:rPr>
              <a:t>c. Grèce</a:t>
            </a:r>
            <a:r>
              <a:rPr lang="fr-BE" sz="2400" dirty="0">
                <a:latin typeface="Georgia" panose="02040502050405020303" pitchFamily="18" charset="0"/>
              </a:rPr>
              <a:t>, 20 décembre 2004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7929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Droit à la vie/ </a:t>
            </a:r>
            <a:r>
              <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rPr>
              <a:t>exceptions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endParaRPr lang="fr-BE" sz="2400" b="1" dirty="0">
              <a:solidFill>
                <a:srgbClr val="30ACEC">
                  <a:lumMod val="75000"/>
                </a:srgbClr>
              </a:solidFill>
              <a:latin typeface="Georgia" panose="02040502050405020303" pitchFamily="18" charset="0"/>
            </a:endParaRPr>
          </a:p>
          <a:p>
            <a:pPr lvl="0"/>
            <a:r>
              <a:rPr lang="fr-BE" sz="2400" i="1" dirty="0" err="1" smtClean="0">
                <a:latin typeface="Georgia" panose="02040502050405020303" pitchFamily="18" charset="0"/>
              </a:rPr>
              <a:t>Giuliani</a:t>
            </a:r>
            <a:r>
              <a:rPr lang="fr-BE" sz="2400" i="1" dirty="0" smtClean="0">
                <a:latin typeface="Georgia" panose="02040502050405020303" pitchFamily="18" charset="0"/>
              </a:rPr>
              <a:t> </a:t>
            </a:r>
            <a:r>
              <a:rPr lang="fr-BE" sz="2400" i="1" dirty="0">
                <a:latin typeface="Georgia" panose="02040502050405020303" pitchFamily="18" charset="0"/>
              </a:rPr>
              <a:t>et </a:t>
            </a:r>
            <a:r>
              <a:rPr lang="fr-BE" sz="2400" i="1" dirty="0" err="1">
                <a:latin typeface="Georgia" panose="02040502050405020303" pitchFamily="18" charset="0"/>
              </a:rPr>
              <a:t>Gaggio</a:t>
            </a:r>
            <a:r>
              <a:rPr lang="fr-BE" sz="2400" i="1" dirty="0">
                <a:latin typeface="Georgia" panose="02040502050405020303" pitchFamily="18" charset="0"/>
              </a:rPr>
              <a:t> c. Italie</a:t>
            </a:r>
            <a:r>
              <a:rPr lang="fr-BE" sz="2400" dirty="0">
                <a:latin typeface="Georgia" panose="02040502050405020303" pitchFamily="18" charset="0"/>
              </a:rPr>
              <a:t>, 24 mars </a:t>
            </a:r>
            <a:r>
              <a:rPr lang="fr-BE" sz="2400" dirty="0" smtClean="0">
                <a:latin typeface="Georgia" panose="02040502050405020303" pitchFamily="18" charset="0"/>
              </a:rPr>
              <a:t>2011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85825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giuliani g8&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91" y="-1000055"/>
            <a:ext cx="12598400" cy="8220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87453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52322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Droit à la vie/ </a:t>
            </a:r>
            <a:r>
              <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rPr>
              <a:t>exceptions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endParaRPr lang="fr-BE" sz="2400" b="1" dirty="0">
              <a:solidFill>
                <a:srgbClr val="30ACEC">
                  <a:lumMod val="75000"/>
                </a:srgbClr>
              </a:solidFill>
              <a:latin typeface="Georgia" panose="02040502050405020303" pitchFamily="18" charset="0"/>
            </a:endParaRPr>
          </a:p>
          <a:p>
            <a:pPr lvl="0"/>
            <a:r>
              <a:rPr lang="fr-BE" sz="2400" i="1" dirty="0" err="1" smtClean="0">
                <a:latin typeface="Georgia" panose="02040502050405020303" pitchFamily="18" charset="0"/>
              </a:rPr>
              <a:t>Giuliani</a:t>
            </a:r>
            <a:r>
              <a:rPr lang="fr-BE" sz="2400" i="1" dirty="0" smtClean="0">
                <a:latin typeface="Georgia" panose="02040502050405020303" pitchFamily="18" charset="0"/>
              </a:rPr>
              <a:t> </a:t>
            </a:r>
            <a:r>
              <a:rPr lang="fr-BE" sz="2400" i="1" dirty="0">
                <a:latin typeface="Georgia" panose="02040502050405020303" pitchFamily="18" charset="0"/>
              </a:rPr>
              <a:t>et </a:t>
            </a:r>
            <a:r>
              <a:rPr lang="fr-BE" sz="2400" i="1" dirty="0" err="1">
                <a:latin typeface="Georgia" panose="02040502050405020303" pitchFamily="18" charset="0"/>
              </a:rPr>
              <a:t>Gaggio</a:t>
            </a:r>
            <a:r>
              <a:rPr lang="fr-BE" sz="2400" i="1" dirty="0">
                <a:latin typeface="Georgia" panose="02040502050405020303" pitchFamily="18" charset="0"/>
              </a:rPr>
              <a:t> c. Italie</a:t>
            </a:r>
            <a:r>
              <a:rPr lang="fr-BE" sz="2400" dirty="0">
                <a:latin typeface="Georgia" panose="02040502050405020303" pitchFamily="18" charset="0"/>
              </a:rPr>
              <a:t>, 24 mars </a:t>
            </a:r>
            <a:r>
              <a:rPr lang="fr-BE" sz="2400" dirty="0" smtClean="0">
                <a:latin typeface="Georgia" panose="02040502050405020303" pitchFamily="18" charset="0"/>
              </a:rPr>
              <a:t>2011</a:t>
            </a:r>
          </a:p>
          <a:p>
            <a:pPr lvl="0"/>
            <a:endParaRPr lang="fr-BE" sz="2400" dirty="0">
              <a:latin typeface="Georgia" panose="02040502050405020303" pitchFamily="18" charset="0"/>
            </a:endParaRPr>
          </a:p>
          <a:p>
            <a:pPr lvl="0"/>
            <a:r>
              <a:rPr lang="fr-BE" sz="2400" i="1" dirty="0" err="1" smtClean="0">
                <a:latin typeface="Georgia" panose="02040502050405020303" pitchFamily="18" charset="0"/>
              </a:rPr>
              <a:t>Natchova</a:t>
            </a:r>
            <a:r>
              <a:rPr lang="fr-BE" sz="2400" i="1" dirty="0" smtClean="0">
                <a:latin typeface="Georgia" panose="02040502050405020303" pitchFamily="18" charset="0"/>
              </a:rPr>
              <a:t> c. Bulgarie</a:t>
            </a:r>
            <a:r>
              <a:rPr lang="fr-BE" sz="2400" dirty="0" smtClean="0">
                <a:latin typeface="Georgia" panose="02040502050405020303" pitchFamily="18" charset="0"/>
              </a:rPr>
              <a:t>, 6 juillet 2005</a:t>
            </a:r>
            <a:endParaRPr lang="fr-BE" sz="2400" i="1" dirty="0" smtClean="0">
              <a:latin typeface="Georgia" panose="02040502050405020303" pitchFamily="18" charset="0"/>
            </a:endParaRPr>
          </a:p>
          <a:p>
            <a:pPr lvl="0"/>
            <a:endParaRPr lang="fr-BE" sz="2400" dirty="0">
              <a:latin typeface="Georgia" panose="02040502050405020303" pitchFamily="18" charset="0"/>
            </a:endParaRPr>
          </a:p>
          <a:p>
            <a:pPr lvl="0"/>
            <a:r>
              <a:rPr lang="fr-BE" sz="2400" i="1" dirty="0" err="1" smtClean="0">
                <a:latin typeface="Georgia" panose="02040502050405020303" pitchFamily="18" charset="0"/>
              </a:rPr>
              <a:t>Güleç</a:t>
            </a:r>
            <a:r>
              <a:rPr lang="fr-BE" sz="2400" i="1" dirty="0" smtClean="0">
                <a:latin typeface="Georgia" panose="02040502050405020303" pitchFamily="18" charset="0"/>
              </a:rPr>
              <a:t> </a:t>
            </a:r>
            <a:r>
              <a:rPr lang="fr-BE" sz="2400" i="1" dirty="0">
                <a:latin typeface="Georgia" panose="02040502050405020303" pitchFamily="18" charset="0"/>
              </a:rPr>
              <a:t>c. Turquie</a:t>
            </a:r>
            <a:r>
              <a:rPr lang="fr-BE" sz="2400" dirty="0">
                <a:latin typeface="Georgia" panose="02040502050405020303" pitchFamily="18" charset="0"/>
              </a:rPr>
              <a:t>, 27 juillet 1998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34874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57861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Droit à la vie/ </a:t>
            </a:r>
            <a:r>
              <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rPr>
              <a:t>obligation</a:t>
            </a:r>
            <a:r>
              <a:rPr kumimoji="0" lang="fr-BE" sz="2400" b="1" i="0" u="none" strike="noStrike" kern="1200" cap="none" spc="0" normalizeH="0" noProof="0" dirty="0" smtClean="0">
                <a:ln>
                  <a:noFill/>
                </a:ln>
                <a:solidFill>
                  <a:srgbClr val="30ACEC">
                    <a:lumMod val="75000"/>
                  </a:srgbClr>
                </a:solidFill>
                <a:effectLst/>
                <a:uLnTx/>
                <a:uFillTx/>
                <a:latin typeface="Georgia" panose="02040502050405020303" pitchFamily="18" charset="0"/>
                <a:ea typeface="+mn-ea"/>
                <a:cs typeface="+mn-cs"/>
              </a:rPr>
              <a:t> d’enquêter</a:t>
            </a: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endParaRPr lang="fr-BE" sz="2400" b="1" dirty="0">
              <a:solidFill>
                <a:srgbClr val="30ACEC">
                  <a:lumMod val="75000"/>
                </a:srgbClr>
              </a:solidFill>
              <a:latin typeface="Georgia" panose="02040502050405020303" pitchFamily="18" charset="0"/>
            </a:endParaRPr>
          </a:p>
          <a:p>
            <a:pPr lvl="0">
              <a:lnSpc>
                <a:spcPct val="150000"/>
              </a:lnSpc>
            </a:pPr>
            <a:r>
              <a:rPr lang="fr-BE" sz="2400" i="1" dirty="0" err="1" smtClean="0">
                <a:latin typeface="Georgia" panose="02040502050405020303" pitchFamily="18" charset="0"/>
              </a:rPr>
              <a:t>Ramsahai</a:t>
            </a:r>
            <a:r>
              <a:rPr lang="fr-BE" sz="2400" i="1" dirty="0" smtClean="0">
                <a:latin typeface="Georgia" panose="02040502050405020303" pitchFamily="18" charset="0"/>
              </a:rPr>
              <a:t> </a:t>
            </a:r>
            <a:r>
              <a:rPr lang="fr-BE" sz="2400" i="1" dirty="0">
                <a:latin typeface="Georgia" panose="02040502050405020303" pitchFamily="18" charset="0"/>
              </a:rPr>
              <a:t>c. Pays-Bas</a:t>
            </a:r>
            <a:r>
              <a:rPr lang="fr-BE" sz="2400" dirty="0">
                <a:latin typeface="Georgia" panose="02040502050405020303" pitchFamily="18" charset="0"/>
              </a:rPr>
              <a:t>, 15 mai 2007, §§ 323-325</a:t>
            </a:r>
          </a:p>
          <a:p>
            <a:pPr lvl="0">
              <a:lnSpc>
                <a:spcPct val="150000"/>
              </a:lnSpc>
            </a:pPr>
            <a:r>
              <a:rPr lang="fr-BE" sz="2400" i="1" dirty="0" err="1" smtClean="0">
                <a:latin typeface="Georgia" panose="02040502050405020303" pitchFamily="18" charset="0"/>
              </a:rPr>
              <a:t>Silih</a:t>
            </a:r>
            <a:r>
              <a:rPr lang="fr-BE" sz="2400" i="1" dirty="0" smtClean="0">
                <a:latin typeface="Georgia" panose="02040502050405020303" pitchFamily="18" charset="0"/>
              </a:rPr>
              <a:t> </a:t>
            </a:r>
            <a:r>
              <a:rPr lang="fr-BE" sz="2400" i="1" dirty="0">
                <a:latin typeface="Georgia" panose="02040502050405020303" pitchFamily="18" charset="0"/>
              </a:rPr>
              <a:t>c. Slovénie</a:t>
            </a:r>
            <a:r>
              <a:rPr lang="fr-BE" sz="2400" dirty="0">
                <a:latin typeface="Georgia" panose="02040502050405020303" pitchFamily="18" charset="0"/>
              </a:rPr>
              <a:t>, 9 avril 2009</a:t>
            </a:r>
          </a:p>
          <a:p>
            <a:pPr lvl="0">
              <a:lnSpc>
                <a:spcPct val="150000"/>
              </a:lnSpc>
            </a:pPr>
            <a:r>
              <a:rPr lang="fr-BE" sz="2400" i="1" dirty="0" err="1" smtClean="0">
                <a:latin typeface="Georgia" panose="02040502050405020303" pitchFamily="18" charset="0"/>
              </a:rPr>
              <a:t>Menson</a:t>
            </a:r>
            <a:r>
              <a:rPr lang="fr-BE" sz="2400" i="1" dirty="0" smtClean="0">
                <a:latin typeface="Georgia" panose="02040502050405020303" pitchFamily="18" charset="0"/>
              </a:rPr>
              <a:t> </a:t>
            </a:r>
            <a:r>
              <a:rPr lang="fr-BE" sz="2400" i="1" dirty="0">
                <a:latin typeface="Georgia" panose="02040502050405020303" pitchFamily="18" charset="0"/>
              </a:rPr>
              <a:t>c. Royaume-Uni</a:t>
            </a:r>
            <a:r>
              <a:rPr lang="fr-BE" sz="2400" dirty="0">
                <a:latin typeface="Georgia" panose="02040502050405020303" pitchFamily="18" charset="0"/>
              </a:rPr>
              <a:t>, 6 mai </a:t>
            </a:r>
            <a:r>
              <a:rPr lang="fr-BE" sz="2400" dirty="0" smtClean="0">
                <a:latin typeface="Georgia" panose="02040502050405020303" pitchFamily="18" charset="0"/>
              </a:rPr>
              <a:t>2003</a:t>
            </a:r>
          </a:p>
          <a:p>
            <a:pPr lvl="0"/>
            <a:r>
              <a:rPr lang="fr-BE" sz="2400" i="1" dirty="0" err="1">
                <a:latin typeface="Georgia" panose="02040502050405020303" pitchFamily="18" charset="0"/>
              </a:rPr>
              <a:t>Kitanovska</a:t>
            </a:r>
            <a:r>
              <a:rPr lang="fr-BE" sz="2400" i="1" dirty="0">
                <a:latin typeface="Georgia" panose="02040502050405020303" pitchFamily="18" charset="0"/>
              </a:rPr>
              <a:t> </a:t>
            </a:r>
            <a:r>
              <a:rPr lang="fr-BE" sz="2400" i="1" dirty="0" err="1">
                <a:latin typeface="Georgia" panose="02040502050405020303" pitchFamily="18" charset="0"/>
              </a:rPr>
              <a:t>Stanojkovic</a:t>
            </a:r>
            <a:r>
              <a:rPr lang="fr-BE" sz="2400" i="1" dirty="0">
                <a:latin typeface="Georgia" panose="02040502050405020303" pitchFamily="18" charset="0"/>
              </a:rPr>
              <a:t> et autres c. l’ex-République yougoslave de Macédoine</a:t>
            </a:r>
            <a:r>
              <a:rPr lang="fr-BE" sz="2400" dirty="0">
                <a:latin typeface="Georgia" panose="02040502050405020303" pitchFamily="18" charset="0"/>
              </a:rPr>
              <a:t>, 13 octobre 2016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87028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56015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Droit à la vie/ </a:t>
            </a:r>
            <a:r>
              <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rPr>
              <a:t>obligation</a:t>
            </a:r>
            <a:r>
              <a:rPr kumimoji="0" lang="fr-BE" sz="2400" b="1" i="0" u="none" strike="noStrike" kern="1200" cap="none" spc="0" normalizeH="0" noProof="0" dirty="0" smtClean="0">
                <a:ln>
                  <a:noFill/>
                </a:ln>
                <a:solidFill>
                  <a:srgbClr val="30ACEC">
                    <a:lumMod val="75000"/>
                  </a:srgbClr>
                </a:solidFill>
                <a:effectLst/>
                <a:uLnTx/>
                <a:uFillTx/>
                <a:latin typeface="Georgia" panose="02040502050405020303" pitchFamily="18" charset="0"/>
                <a:ea typeface="+mn-ea"/>
                <a:cs typeface="+mn-cs"/>
              </a:rPr>
              <a:t> de prévenir les décès prévisibles</a:t>
            </a: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endParaRPr lang="fr-BE" sz="2400" b="1" dirty="0">
              <a:solidFill>
                <a:srgbClr val="30ACEC">
                  <a:lumMod val="75000"/>
                </a:srgbClr>
              </a:solidFill>
              <a:latin typeface="Georgia" panose="02040502050405020303" pitchFamily="18" charset="0"/>
            </a:endParaRPr>
          </a:p>
          <a:p>
            <a:pPr lvl="0">
              <a:lnSpc>
                <a:spcPct val="150000"/>
              </a:lnSpc>
            </a:pPr>
            <a:r>
              <a:rPr lang="fr-BE" sz="2400" i="1" dirty="0" smtClean="0">
                <a:latin typeface="Georgia" panose="02040502050405020303" pitchFamily="18" charset="0"/>
              </a:rPr>
              <a:t>LCB </a:t>
            </a:r>
            <a:r>
              <a:rPr lang="fr-BE" sz="2400" i="1" dirty="0">
                <a:latin typeface="Georgia" panose="02040502050405020303" pitchFamily="18" charset="0"/>
              </a:rPr>
              <a:t>c. Royaume-Uni</a:t>
            </a:r>
            <a:r>
              <a:rPr lang="fr-BE" sz="2400" dirty="0">
                <a:latin typeface="Georgia" panose="02040502050405020303" pitchFamily="18" charset="0"/>
              </a:rPr>
              <a:t>, 9 juin 1998</a:t>
            </a:r>
          </a:p>
          <a:p>
            <a:pPr lvl="0">
              <a:lnSpc>
                <a:spcPct val="150000"/>
              </a:lnSpc>
            </a:pPr>
            <a:r>
              <a:rPr lang="fr-BE" sz="2400" i="1" dirty="0" err="1" smtClean="0">
                <a:latin typeface="Georgia" panose="02040502050405020303" pitchFamily="18" charset="0"/>
              </a:rPr>
              <a:t>Oneryildiz</a:t>
            </a:r>
            <a:r>
              <a:rPr lang="fr-BE" sz="2400" i="1" dirty="0" smtClean="0">
                <a:latin typeface="Georgia" panose="02040502050405020303" pitchFamily="18" charset="0"/>
              </a:rPr>
              <a:t> </a:t>
            </a:r>
            <a:r>
              <a:rPr lang="fr-BE" sz="2400" i="1" dirty="0">
                <a:latin typeface="Georgia" panose="02040502050405020303" pitchFamily="18" charset="0"/>
              </a:rPr>
              <a:t>c. Turquie</a:t>
            </a:r>
            <a:r>
              <a:rPr lang="fr-BE" sz="2400" dirty="0">
                <a:latin typeface="Georgia" panose="02040502050405020303" pitchFamily="18" charset="0"/>
              </a:rPr>
              <a:t>, 30 novembre 2004</a:t>
            </a:r>
          </a:p>
          <a:p>
            <a:pPr lvl="0">
              <a:lnSpc>
                <a:spcPct val="150000"/>
              </a:lnSpc>
            </a:pPr>
            <a:r>
              <a:rPr lang="fr-BE" sz="2400" i="1" dirty="0" err="1" smtClean="0">
                <a:latin typeface="Georgia" panose="02040502050405020303" pitchFamily="18" charset="0"/>
              </a:rPr>
              <a:t>Budayeva</a:t>
            </a:r>
            <a:r>
              <a:rPr lang="fr-BE" sz="2400" i="1" dirty="0" smtClean="0">
                <a:latin typeface="Georgia" panose="02040502050405020303" pitchFamily="18" charset="0"/>
              </a:rPr>
              <a:t> </a:t>
            </a:r>
            <a:r>
              <a:rPr lang="fr-BE" sz="2400" i="1" dirty="0">
                <a:latin typeface="Georgia" panose="02040502050405020303" pitchFamily="18" charset="0"/>
              </a:rPr>
              <a:t>c. Russie</a:t>
            </a:r>
            <a:r>
              <a:rPr lang="fr-BE" sz="2400" dirty="0">
                <a:latin typeface="Georgia" panose="02040502050405020303" pitchFamily="18" charset="0"/>
              </a:rPr>
              <a:t>, 20 mars 2008</a:t>
            </a:r>
          </a:p>
          <a:p>
            <a:pPr lvl="0">
              <a:lnSpc>
                <a:spcPct val="150000"/>
              </a:lnSpc>
            </a:pPr>
            <a:r>
              <a:rPr lang="fr-BE" sz="2400" i="1" dirty="0" err="1" smtClean="0">
                <a:latin typeface="Georgia" panose="02040502050405020303" pitchFamily="18" charset="0"/>
              </a:rPr>
              <a:t>Opüz</a:t>
            </a:r>
            <a:r>
              <a:rPr lang="fr-BE" sz="2400" i="1" dirty="0" smtClean="0">
                <a:latin typeface="Georgia" panose="02040502050405020303" pitchFamily="18" charset="0"/>
              </a:rPr>
              <a:t> </a:t>
            </a:r>
            <a:r>
              <a:rPr lang="fr-BE" sz="2400" i="1" dirty="0">
                <a:latin typeface="Georgia" panose="02040502050405020303" pitchFamily="18" charset="0"/>
              </a:rPr>
              <a:t>c. Turquie</a:t>
            </a:r>
            <a:r>
              <a:rPr lang="fr-BE" sz="2400" dirty="0">
                <a:latin typeface="Georgia" panose="02040502050405020303" pitchFamily="18" charset="0"/>
              </a:rPr>
              <a:t>, 9 juin </a:t>
            </a:r>
            <a:r>
              <a:rPr lang="fr-BE" sz="2400" dirty="0" smtClean="0">
                <a:latin typeface="Georgia" panose="02040502050405020303" pitchFamily="18" charset="0"/>
              </a:rPr>
              <a:t>2009 </a:t>
            </a:r>
            <a:r>
              <a:rPr lang="fr-BE" sz="2400" dirty="0" smtClean="0">
                <a:solidFill>
                  <a:srgbClr val="0070C0"/>
                </a:solidFill>
                <a:latin typeface="Georgia" panose="02040502050405020303" pitchFamily="18" charset="0"/>
              </a:rPr>
              <a:t>* 39</a:t>
            </a:r>
            <a:endParaRPr lang="fr-BE" sz="2400" dirty="0">
              <a:solidFill>
                <a:srgbClr val="0070C0"/>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1716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latin typeface="Georgia" panose="02040502050405020303" pitchFamily="18" charset="0"/>
              </a:rPr>
              <a:t>Introduction générale</a:t>
            </a:r>
            <a:endParaRPr lang="fr-BE" dirty="0">
              <a:latin typeface="Georgia" panose="02040502050405020303" pitchFamily="18" charset="0"/>
            </a:endParaRPr>
          </a:p>
        </p:txBody>
      </p:sp>
      <p:sp>
        <p:nvSpPr>
          <p:cNvPr id="3" name="Espace réservé du contenu 2"/>
          <p:cNvSpPr>
            <a:spLocks noGrp="1"/>
          </p:cNvSpPr>
          <p:nvPr>
            <p:ph idx="1"/>
          </p:nvPr>
        </p:nvSpPr>
        <p:spPr/>
        <p:txBody>
          <a:bodyPr/>
          <a:lstStyle/>
          <a:p>
            <a:pPr marL="457200" indent="-457200">
              <a:buAutoNum type="alphaUcPeriod"/>
            </a:pPr>
            <a:r>
              <a:rPr lang="fr-BE" dirty="0" smtClean="0">
                <a:latin typeface="Georgia" panose="02040502050405020303" pitchFamily="18" charset="0"/>
              </a:rPr>
              <a:t>Enjeux des droits de l’homme</a:t>
            </a:r>
          </a:p>
          <a:p>
            <a:pPr marL="457200" indent="-457200">
              <a:buAutoNum type="alphaUcPeriod"/>
            </a:pPr>
            <a:r>
              <a:rPr lang="fr-BE" dirty="0" smtClean="0">
                <a:latin typeface="Georgia" panose="02040502050405020303" pitchFamily="18" charset="0"/>
              </a:rPr>
              <a:t>Présentation générale du cours</a:t>
            </a:r>
          </a:p>
          <a:p>
            <a:pPr marL="457200" indent="-457200">
              <a:buAutoNum type="alphaUcPeriod"/>
            </a:pPr>
            <a:r>
              <a:rPr lang="fr-BE" dirty="0" smtClean="0">
                <a:latin typeface="Georgia" panose="02040502050405020303" pitchFamily="18" charset="0"/>
              </a:rPr>
              <a:t>Développement historique et philosophique des droits de l’homme : éléments</a:t>
            </a:r>
          </a:p>
        </p:txBody>
      </p:sp>
    </p:spTree>
    <p:extLst>
      <p:ext uri="{BB962C8B-B14F-4D97-AF65-F5344CB8AC3E}">
        <p14:creationId xmlns:p14="http://schemas.microsoft.com/office/powerpoint/2010/main" val="66227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Droit à la vie/</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la protection du fœtus </a:t>
            </a:r>
            <a:endPar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endParaRPr lang="fr-BE" sz="2400" b="1" dirty="0">
              <a:solidFill>
                <a:srgbClr val="30ACEC">
                  <a:lumMod val="75000"/>
                </a:srgbClr>
              </a:solidFill>
              <a:latin typeface="Georgia" panose="02040502050405020303" pitchFamily="18" charset="0"/>
            </a:endParaRPr>
          </a:p>
          <a:p>
            <a:pPr lvl="0">
              <a:lnSpc>
                <a:spcPct val="150000"/>
              </a:lnSpc>
            </a:pPr>
            <a:r>
              <a:rPr lang="fr-BE" sz="2400" i="1" dirty="0" smtClean="0">
                <a:latin typeface="Georgia" panose="02040502050405020303" pitchFamily="18" charset="0"/>
              </a:rPr>
              <a:t>W.P</a:t>
            </a:r>
            <a:r>
              <a:rPr lang="fr-BE" sz="2400" i="1" dirty="0">
                <a:latin typeface="Georgia" panose="02040502050405020303" pitchFamily="18" charset="0"/>
              </a:rPr>
              <a:t>. c. Royaume-Uni</a:t>
            </a:r>
            <a:r>
              <a:rPr lang="fr-BE" sz="2400" dirty="0">
                <a:latin typeface="Georgia" panose="02040502050405020303" pitchFamily="18" charset="0"/>
              </a:rPr>
              <a:t>, 13 mai 1980</a:t>
            </a:r>
          </a:p>
          <a:p>
            <a:pPr lvl="0">
              <a:lnSpc>
                <a:spcPct val="150000"/>
              </a:lnSpc>
            </a:pPr>
            <a:r>
              <a:rPr lang="fr-BE" sz="2400" i="1" dirty="0" smtClean="0">
                <a:latin typeface="Georgia" panose="02040502050405020303" pitchFamily="18" charset="0"/>
              </a:rPr>
              <a:t>H</a:t>
            </a:r>
            <a:r>
              <a:rPr lang="fr-BE" sz="2400" i="1" dirty="0">
                <a:latin typeface="Georgia" panose="02040502050405020303" pitchFamily="18" charset="0"/>
              </a:rPr>
              <a:t>. c. Norvège</a:t>
            </a:r>
            <a:r>
              <a:rPr lang="fr-BE" sz="2400" dirty="0">
                <a:latin typeface="Georgia" panose="02040502050405020303" pitchFamily="18" charset="0"/>
              </a:rPr>
              <a:t>, 19 mai 1992</a:t>
            </a:r>
          </a:p>
          <a:p>
            <a:pPr lvl="0">
              <a:lnSpc>
                <a:spcPct val="150000"/>
              </a:lnSpc>
            </a:pPr>
            <a:r>
              <a:rPr lang="fr-BE" sz="2400" i="1" dirty="0" smtClean="0">
                <a:latin typeface="Georgia" panose="02040502050405020303" pitchFamily="18" charset="0"/>
              </a:rPr>
              <a:t>Vo </a:t>
            </a:r>
            <a:r>
              <a:rPr lang="fr-BE" sz="2400" i="1" dirty="0">
                <a:latin typeface="Georgia" panose="02040502050405020303" pitchFamily="18" charset="0"/>
              </a:rPr>
              <a:t>c. France</a:t>
            </a:r>
            <a:r>
              <a:rPr lang="fr-BE" sz="2400" dirty="0">
                <a:latin typeface="Georgia" panose="02040502050405020303" pitchFamily="18" charset="0"/>
              </a:rPr>
              <a:t>, 8 juillet 2004, § 85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35761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Droit à la vie/</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droit à disposer de sa vie</a:t>
            </a:r>
            <a:endPar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endParaRPr lang="fr-BE" sz="2400" b="1" dirty="0">
              <a:solidFill>
                <a:srgbClr val="30ACEC">
                  <a:lumMod val="75000"/>
                </a:srgbClr>
              </a:solidFill>
              <a:latin typeface="Georgia" panose="02040502050405020303" pitchFamily="18" charset="0"/>
            </a:endParaRPr>
          </a:p>
          <a:p>
            <a:pPr lvl="0">
              <a:lnSpc>
                <a:spcPct val="150000"/>
              </a:lnSpc>
            </a:pPr>
            <a:r>
              <a:rPr lang="fr-BE" sz="2400" i="1" dirty="0" err="1" smtClean="0">
                <a:latin typeface="Georgia" panose="02040502050405020303" pitchFamily="18" charset="0"/>
              </a:rPr>
              <a:t>Pretty</a:t>
            </a:r>
            <a:r>
              <a:rPr lang="fr-BE" sz="2400" i="1" dirty="0" smtClean="0">
                <a:latin typeface="Georgia" panose="02040502050405020303" pitchFamily="18" charset="0"/>
              </a:rPr>
              <a:t> </a:t>
            </a:r>
            <a:r>
              <a:rPr lang="fr-BE" sz="2400" i="1" dirty="0">
                <a:latin typeface="Georgia" panose="02040502050405020303" pitchFamily="18" charset="0"/>
              </a:rPr>
              <a:t>c. Royaume-Uni</a:t>
            </a:r>
            <a:r>
              <a:rPr lang="fr-BE" sz="2400" dirty="0">
                <a:latin typeface="Georgia" panose="02040502050405020303" pitchFamily="18" charset="0"/>
              </a:rPr>
              <a:t>, 29 avril 2002, not. § </a:t>
            </a:r>
            <a:r>
              <a:rPr lang="fr-BE" sz="2400" dirty="0" smtClean="0">
                <a:latin typeface="Georgia" panose="02040502050405020303" pitchFamily="18" charset="0"/>
              </a:rPr>
              <a:t>39 </a:t>
            </a:r>
            <a:r>
              <a:rPr lang="fr-BE" sz="2400" dirty="0" smtClean="0">
                <a:solidFill>
                  <a:srgbClr val="0070C0"/>
                </a:solidFill>
                <a:latin typeface="Georgia" panose="02040502050405020303" pitchFamily="18" charset="0"/>
              </a:rPr>
              <a:t>* 30</a:t>
            </a:r>
            <a:endParaRPr lang="fr-BE" sz="2400" dirty="0">
              <a:solidFill>
                <a:srgbClr val="0070C0"/>
              </a:solidFill>
              <a:latin typeface="Georgia" panose="02040502050405020303" pitchFamily="18" charset="0"/>
            </a:endParaRPr>
          </a:p>
          <a:p>
            <a:pPr lvl="0">
              <a:lnSpc>
                <a:spcPct val="150000"/>
              </a:lnSpc>
            </a:pPr>
            <a:r>
              <a:rPr lang="fr-BE" sz="2400" i="1" dirty="0" smtClean="0">
                <a:latin typeface="Georgia" panose="02040502050405020303" pitchFamily="18" charset="0"/>
              </a:rPr>
              <a:t>Haas </a:t>
            </a:r>
            <a:r>
              <a:rPr lang="fr-BE" sz="2400" i="1" dirty="0">
                <a:latin typeface="Georgia" panose="02040502050405020303" pitchFamily="18" charset="0"/>
              </a:rPr>
              <a:t>c. Suisse</a:t>
            </a:r>
            <a:r>
              <a:rPr lang="fr-BE" sz="2400" dirty="0">
                <a:latin typeface="Georgia" panose="02040502050405020303" pitchFamily="18" charset="0"/>
              </a:rPr>
              <a:t>, 20 janvier 2011, §§ 51 et s</a:t>
            </a:r>
            <a:r>
              <a:rPr lang="fr-BE" sz="2400" dirty="0" smtClean="0">
                <a:latin typeface="Georgia" panose="02040502050405020303" pitchFamily="18" charset="0"/>
              </a:rPr>
              <a:t>. </a:t>
            </a:r>
            <a:r>
              <a:rPr lang="fr-BE" sz="2400" dirty="0" smtClean="0">
                <a:solidFill>
                  <a:srgbClr val="0070C0"/>
                </a:solidFill>
                <a:latin typeface="Georgia" panose="02040502050405020303" pitchFamily="18" charset="0"/>
              </a:rPr>
              <a:t>* 46</a:t>
            </a:r>
            <a:endParaRPr lang="fr-BE" sz="2400" dirty="0">
              <a:solidFill>
                <a:srgbClr val="0070C0"/>
              </a:solidFill>
              <a:latin typeface="Georgia" panose="02040502050405020303" pitchFamily="18" charset="0"/>
            </a:endParaRPr>
          </a:p>
          <a:p>
            <a:pPr lvl="0">
              <a:lnSpc>
                <a:spcPct val="150000"/>
              </a:lnSpc>
            </a:pPr>
            <a:r>
              <a:rPr lang="fr-BE" sz="2400" i="1" dirty="0" smtClean="0">
                <a:latin typeface="Georgia" panose="02040502050405020303" pitchFamily="18" charset="0"/>
              </a:rPr>
              <a:t>Lambert </a:t>
            </a:r>
            <a:r>
              <a:rPr lang="fr-BE" sz="2400" i="1" dirty="0">
                <a:latin typeface="Georgia" panose="02040502050405020303" pitchFamily="18" charset="0"/>
              </a:rPr>
              <a:t>c. France</a:t>
            </a:r>
            <a:r>
              <a:rPr lang="fr-BE" sz="2400" dirty="0">
                <a:latin typeface="Georgia" panose="02040502050405020303" pitchFamily="18" charset="0"/>
              </a:rPr>
              <a:t>, 5 juin </a:t>
            </a:r>
            <a:r>
              <a:rPr lang="fr-BE" sz="2400" dirty="0" smtClean="0">
                <a:latin typeface="Georgia" panose="02040502050405020303" pitchFamily="18" charset="0"/>
              </a:rPr>
              <a:t>2015 </a:t>
            </a:r>
            <a:r>
              <a:rPr lang="fr-BE" sz="2400" dirty="0" smtClean="0">
                <a:solidFill>
                  <a:srgbClr val="0070C0"/>
                </a:solidFill>
                <a:latin typeface="Georgia" panose="02040502050405020303" pitchFamily="18" charset="0"/>
              </a:rPr>
              <a:t>* 70</a:t>
            </a:r>
            <a:endParaRPr lang="fr-BE" sz="2400" dirty="0">
              <a:solidFill>
                <a:srgbClr val="0070C0"/>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177869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BE" dirty="0" smtClean="0">
                <a:latin typeface="Georgia" panose="02040502050405020303" pitchFamily="18" charset="0"/>
              </a:rPr>
              <a:t>Droits de l’homme</a:t>
            </a:r>
            <a:br>
              <a:rPr lang="fr-BE" dirty="0" smtClean="0">
                <a:latin typeface="Georgia" panose="02040502050405020303" pitchFamily="18" charset="0"/>
              </a:rPr>
            </a:br>
            <a:r>
              <a:rPr lang="fr-BE" sz="4000" dirty="0" smtClean="0">
                <a:latin typeface="Georgia" panose="02040502050405020303" pitchFamily="18" charset="0"/>
              </a:rPr>
              <a:t>2017-2018 – </a:t>
            </a:r>
            <a:r>
              <a:rPr lang="fr-BE" sz="4000" i="1" dirty="0" smtClean="0">
                <a:latin typeface="Georgia" panose="02040502050405020303" pitchFamily="18" charset="0"/>
              </a:rPr>
              <a:t>séance n° 7</a:t>
            </a:r>
            <a:endParaRPr lang="fr-BE" dirty="0"/>
          </a:p>
        </p:txBody>
      </p:sp>
      <p:sp>
        <p:nvSpPr>
          <p:cNvPr id="3" name="Sous-titre 2"/>
          <p:cNvSpPr>
            <a:spLocks noGrp="1"/>
          </p:cNvSpPr>
          <p:nvPr>
            <p:ph type="subTitle" idx="1"/>
          </p:nvPr>
        </p:nvSpPr>
        <p:spPr>
          <a:xfrm>
            <a:off x="4515377" y="3996266"/>
            <a:ext cx="6987645" cy="1746611"/>
          </a:xfrm>
        </p:spPr>
        <p:txBody>
          <a:bodyPr>
            <a:normAutofit fontScale="85000" lnSpcReduction="20000"/>
          </a:bodyPr>
          <a:lstStyle/>
          <a:p>
            <a:endParaRPr lang="fr-BE" sz="4500" dirty="0" smtClean="0">
              <a:latin typeface="Georgia" panose="02040502050405020303" pitchFamily="18" charset="0"/>
            </a:endParaRPr>
          </a:p>
          <a:p>
            <a:r>
              <a:rPr lang="fr-BE" sz="4500" dirty="0" smtClean="0">
                <a:latin typeface="Georgia" panose="02040502050405020303" pitchFamily="18" charset="0"/>
              </a:rPr>
              <a:t>Frédéric Bouhon</a:t>
            </a:r>
          </a:p>
          <a:p>
            <a:r>
              <a:rPr lang="fr-BE" sz="3000" dirty="0" smtClean="0">
                <a:latin typeface="Georgia" panose="02040502050405020303" pitchFamily="18" charset="0"/>
              </a:rPr>
              <a:t>Chargé de cours</a:t>
            </a:r>
            <a:endParaRPr lang="fr-BE" sz="3000" dirty="0">
              <a:latin typeface="Georgia" panose="02040502050405020303" pitchFamily="18" charset="0"/>
            </a:endParaRPr>
          </a:p>
        </p:txBody>
      </p:sp>
    </p:spTree>
    <p:extLst>
      <p:ext uri="{BB962C8B-B14F-4D97-AF65-F5344CB8AC3E}">
        <p14:creationId xmlns:p14="http://schemas.microsoft.com/office/powerpoint/2010/main" val="53119911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Article</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3 CEDH</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noProof="0" dirty="0" err="1" smtClean="0">
                <a:ln>
                  <a:noFill/>
                </a:ln>
                <a:solidFill>
                  <a:srgbClr val="0070C0"/>
                </a:solidFill>
                <a:effectLst/>
                <a:uLnTx/>
                <a:uFillTx/>
                <a:latin typeface="Georgia" panose="02040502050405020303" pitchFamily="18" charset="0"/>
                <a:ea typeface="+mn-ea"/>
                <a:cs typeface="+mn-cs"/>
              </a:rPr>
              <a:t>caract</a:t>
            </a:r>
            <a:r>
              <a:rPr lang="fr-BE" sz="2400" b="1" dirty="0" smtClean="0">
                <a:solidFill>
                  <a:srgbClr val="0070C0"/>
                </a:solidFill>
                <a:latin typeface="Georgia" panose="02040502050405020303" pitchFamily="18" charset="0"/>
              </a:rPr>
              <a:t>ère absolu </a:t>
            </a:r>
            <a:endPar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endParaRPr lang="fr-BE" sz="2400" b="1" dirty="0">
              <a:solidFill>
                <a:srgbClr val="30ACEC">
                  <a:lumMod val="75000"/>
                </a:srgbClr>
              </a:solidFill>
              <a:latin typeface="Georgia" panose="02040502050405020303" pitchFamily="18" charset="0"/>
            </a:endParaRPr>
          </a:p>
          <a:p>
            <a:pPr lvl="0">
              <a:lnSpc>
                <a:spcPct val="150000"/>
              </a:lnSpc>
            </a:pPr>
            <a:r>
              <a:rPr lang="fr-BE" sz="2400" i="1" dirty="0" err="1" smtClean="0">
                <a:latin typeface="Georgia" panose="02040502050405020303" pitchFamily="18" charset="0"/>
              </a:rPr>
              <a:t>Chahal</a:t>
            </a:r>
            <a:r>
              <a:rPr lang="fr-BE" sz="2400" i="1" dirty="0" smtClean="0">
                <a:latin typeface="Georgia" panose="02040502050405020303" pitchFamily="18" charset="0"/>
              </a:rPr>
              <a:t> </a:t>
            </a:r>
            <a:r>
              <a:rPr lang="fr-BE" sz="2400" i="1" dirty="0">
                <a:latin typeface="Georgia" panose="02040502050405020303" pitchFamily="18" charset="0"/>
              </a:rPr>
              <a:t>c. Royaume Uni</a:t>
            </a:r>
            <a:r>
              <a:rPr lang="fr-BE" sz="2400" dirty="0">
                <a:latin typeface="Georgia" panose="02040502050405020303" pitchFamily="18" charset="0"/>
              </a:rPr>
              <a:t>, 15 novembre 1996, § 79</a:t>
            </a:r>
          </a:p>
          <a:p>
            <a:pPr lvl="0">
              <a:lnSpc>
                <a:spcPct val="150000"/>
              </a:lnSpc>
            </a:pPr>
            <a:r>
              <a:rPr lang="fr-BE" sz="2400" i="1" dirty="0" smtClean="0">
                <a:latin typeface="Georgia" panose="02040502050405020303" pitchFamily="18" charset="0"/>
              </a:rPr>
              <a:t>Saadi </a:t>
            </a:r>
            <a:r>
              <a:rPr lang="fr-BE" sz="2400" i="1" dirty="0">
                <a:latin typeface="Georgia" panose="02040502050405020303" pitchFamily="18" charset="0"/>
              </a:rPr>
              <a:t>c. Italie</a:t>
            </a:r>
            <a:r>
              <a:rPr lang="fr-BE" sz="2400" dirty="0">
                <a:latin typeface="Georgia" panose="02040502050405020303" pitchFamily="18" charset="0"/>
              </a:rPr>
              <a:t>, 28 février 2008, § 127</a:t>
            </a:r>
          </a:p>
          <a:p>
            <a:pPr lvl="0">
              <a:lnSpc>
                <a:spcPct val="150000"/>
              </a:lnSpc>
            </a:pPr>
            <a:r>
              <a:rPr lang="fr-BE" sz="2400" i="1" dirty="0" err="1" smtClean="0">
                <a:latin typeface="Georgia" panose="02040502050405020303" pitchFamily="18" charset="0"/>
              </a:rPr>
              <a:t>Gäfgen</a:t>
            </a:r>
            <a:r>
              <a:rPr lang="fr-BE" sz="2400" i="1" dirty="0" smtClean="0">
                <a:latin typeface="Georgia" panose="02040502050405020303" pitchFamily="18" charset="0"/>
              </a:rPr>
              <a:t> </a:t>
            </a:r>
            <a:r>
              <a:rPr lang="fr-BE" sz="2400" i="1" dirty="0">
                <a:latin typeface="Georgia" panose="02040502050405020303" pitchFamily="18" charset="0"/>
              </a:rPr>
              <a:t>c. Allemagne</a:t>
            </a:r>
            <a:r>
              <a:rPr lang="fr-BE" sz="2400" dirty="0">
                <a:latin typeface="Georgia" panose="02040502050405020303" pitchFamily="18" charset="0"/>
              </a:rPr>
              <a:t>, 1</a:t>
            </a:r>
            <a:r>
              <a:rPr lang="fr-BE" sz="2400" baseline="30000" dirty="0">
                <a:latin typeface="Georgia" panose="02040502050405020303" pitchFamily="18" charset="0"/>
              </a:rPr>
              <a:t>er</a:t>
            </a:r>
            <a:r>
              <a:rPr lang="fr-BE" sz="2400" dirty="0">
                <a:latin typeface="Georgia" panose="02040502050405020303" pitchFamily="18" charset="0"/>
              </a:rPr>
              <a:t> juin 2010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94596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7263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Article</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3 CEDH</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minimum de gravité</a:t>
            </a:r>
            <a:endPar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endParaRPr lang="fr-BE" sz="2400" b="1" dirty="0">
              <a:solidFill>
                <a:srgbClr val="30ACEC">
                  <a:lumMod val="75000"/>
                </a:srgbClr>
              </a:solidFill>
              <a:latin typeface="Georgia" panose="02040502050405020303" pitchFamily="18" charset="0"/>
            </a:endParaRPr>
          </a:p>
          <a:p>
            <a:pPr lvl="0">
              <a:lnSpc>
                <a:spcPct val="150000"/>
              </a:lnSpc>
            </a:pPr>
            <a:r>
              <a:rPr lang="fr-BE" sz="2400" i="1" dirty="0" smtClean="0">
                <a:latin typeface="Georgia" panose="02040502050405020303" pitchFamily="18" charset="0"/>
              </a:rPr>
              <a:t>N</a:t>
            </a:r>
            <a:r>
              <a:rPr lang="fr-BE" sz="2400" i="1" dirty="0">
                <a:latin typeface="Georgia" panose="02040502050405020303" pitchFamily="18" charset="0"/>
              </a:rPr>
              <a:t>. c. Royaume-Uni</a:t>
            </a:r>
            <a:r>
              <a:rPr lang="fr-BE" sz="2400" dirty="0">
                <a:latin typeface="Georgia" panose="02040502050405020303" pitchFamily="18" charset="0"/>
              </a:rPr>
              <a:t>, 27 mai 2008, § </a:t>
            </a:r>
            <a:r>
              <a:rPr lang="fr-BE" sz="2400" dirty="0" smtClean="0">
                <a:latin typeface="Georgia" panose="02040502050405020303" pitchFamily="18" charset="0"/>
              </a:rPr>
              <a:t>29 </a:t>
            </a:r>
            <a:r>
              <a:rPr lang="fr-BE" sz="2400" dirty="0" smtClean="0">
                <a:solidFill>
                  <a:srgbClr val="0070C0"/>
                </a:solidFill>
                <a:latin typeface="Georgia" panose="02040502050405020303" pitchFamily="18" charset="0"/>
              </a:rPr>
              <a:t>* 93</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Tyrer</a:t>
            </a:r>
            <a:r>
              <a:rPr lang="fr-BE" sz="2400" i="1" dirty="0" smtClean="0">
                <a:latin typeface="Georgia" panose="02040502050405020303" pitchFamily="18" charset="0"/>
              </a:rPr>
              <a:t> </a:t>
            </a:r>
            <a:r>
              <a:rPr lang="fr-BE" sz="2400" i="1" dirty="0">
                <a:latin typeface="Georgia" panose="02040502050405020303" pitchFamily="18" charset="0"/>
              </a:rPr>
              <a:t>c. Royaume-Uni</a:t>
            </a:r>
            <a:r>
              <a:rPr lang="fr-BE" sz="2400" dirty="0">
                <a:latin typeface="Georgia" panose="02040502050405020303" pitchFamily="18" charset="0"/>
              </a:rPr>
              <a:t>, 25 avril 1978</a:t>
            </a:r>
          </a:p>
          <a:p>
            <a:pPr lvl="0">
              <a:lnSpc>
                <a:spcPct val="150000"/>
              </a:lnSpc>
            </a:pPr>
            <a:r>
              <a:rPr lang="fr-BE" sz="2400" i="1" dirty="0" smtClean="0">
                <a:latin typeface="Georgia" panose="02040502050405020303" pitchFamily="18" charset="0"/>
              </a:rPr>
              <a:t>M.S.S</a:t>
            </a:r>
            <a:r>
              <a:rPr lang="fr-BE" sz="2400" i="1" dirty="0">
                <a:latin typeface="Georgia" panose="02040502050405020303" pitchFamily="18" charset="0"/>
              </a:rPr>
              <a:t>. c. Belgique et Grèce</a:t>
            </a:r>
            <a:r>
              <a:rPr lang="fr-BE" sz="2400" dirty="0">
                <a:latin typeface="Georgia" panose="02040502050405020303" pitchFamily="18" charset="0"/>
              </a:rPr>
              <a:t>, 21 janvier 2001, § </a:t>
            </a:r>
            <a:r>
              <a:rPr lang="fr-BE" sz="2400" dirty="0" smtClean="0">
                <a:latin typeface="Georgia" panose="02040502050405020303" pitchFamily="18" charset="0"/>
              </a:rPr>
              <a:t>219 </a:t>
            </a:r>
            <a:r>
              <a:rPr lang="fr-BE" sz="2400" dirty="0" smtClean="0">
                <a:solidFill>
                  <a:srgbClr val="0070C0"/>
                </a:solidFill>
                <a:latin typeface="Georgia" panose="02040502050405020303" pitchFamily="18" charset="0"/>
              </a:rPr>
              <a:t>* 100</a:t>
            </a:r>
          </a:p>
          <a:p>
            <a:pPr lvl="0">
              <a:lnSpc>
                <a:spcPct val="150000"/>
              </a:lnSpc>
            </a:pPr>
            <a:r>
              <a:rPr lang="fr-BE" sz="2400" i="1" dirty="0" smtClean="0">
                <a:latin typeface="Georgia" panose="02040502050405020303" pitchFamily="18" charset="0"/>
              </a:rPr>
              <a:t>A </a:t>
            </a:r>
            <a:r>
              <a:rPr lang="fr-BE" sz="2400" i="1" dirty="0">
                <a:latin typeface="Georgia" panose="02040502050405020303" pitchFamily="18" charset="0"/>
              </a:rPr>
              <a:t>c. Royaume-Uni</a:t>
            </a:r>
            <a:r>
              <a:rPr lang="fr-BE" sz="2400" dirty="0">
                <a:latin typeface="Georgia" panose="02040502050405020303" pitchFamily="18" charset="0"/>
              </a:rPr>
              <a:t>, 23 septembre 1998</a:t>
            </a:r>
            <a:endParaRPr lang="fr-FR" sz="2400" dirty="0">
              <a:latin typeface="Georgia" panose="02040502050405020303" pitchFamily="18" charset="0"/>
            </a:endParaRPr>
          </a:p>
          <a:p>
            <a:pPr lvl="0">
              <a:lnSpc>
                <a:spcPct val="150000"/>
              </a:lnSpc>
            </a:pPr>
            <a:r>
              <a:rPr lang="fr-BE" sz="2400" i="1" dirty="0" err="1" smtClean="0">
                <a:latin typeface="Georgia" panose="02040502050405020303" pitchFamily="18" charset="0"/>
              </a:rPr>
              <a:t>Pantea</a:t>
            </a:r>
            <a:r>
              <a:rPr lang="fr-BE" sz="2400" i="1" dirty="0" smtClean="0">
                <a:latin typeface="Georgia" panose="02040502050405020303" pitchFamily="18" charset="0"/>
              </a:rPr>
              <a:t> </a:t>
            </a:r>
            <a:r>
              <a:rPr lang="fr-BE" sz="2400" i="1" dirty="0">
                <a:latin typeface="Georgia" panose="02040502050405020303" pitchFamily="18" charset="0"/>
              </a:rPr>
              <a:t>c. Roumanie</a:t>
            </a:r>
            <a:r>
              <a:rPr lang="fr-BE" sz="2400" dirty="0">
                <a:latin typeface="Georgia" panose="02040502050405020303" pitchFamily="18" charset="0"/>
              </a:rPr>
              <a:t>, 3 juin 2003</a:t>
            </a:r>
            <a:endParaRPr lang="fr-FR" sz="2400" dirty="0">
              <a:latin typeface="Georgia" panose="02040502050405020303" pitchFamily="18" charset="0"/>
            </a:endParaRPr>
          </a:p>
          <a:p>
            <a:pPr lvl="0">
              <a:lnSpc>
                <a:spcPct val="150000"/>
              </a:lnSpc>
            </a:pPr>
            <a:r>
              <a:rPr lang="fr-BE" sz="2400" i="1" dirty="0" err="1" smtClean="0">
                <a:latin typeface="Georgia" panose="02040502050405020303" pitchFamily="18" charset="0"/>
              </a:rPr>
              <a:t>Sakir</a:t>
            </a:r>
            <a:r>
              <a:rPr lang="fr-BE" sz="2400" i="1" dirty="0" smtClean="0">
                <a:latin typeface="Georgia" panose="02040502050405020303" pitchFamily="18" charset="0"/>
              </a:rPr>
              <a:t> </a:t>
            </a:r>
            <a:r>
              <a:rPr lang="fr-BE" sz="2400" i="1" dirty="0">
                <a:latin typeface="Georgia" panose="02040502050405020303" pitchFamily="18" charset="0"/>
              </a:rPr>
              <a:t>c. Grèce</a:t>
            </a:r>
            <a:r>
              <a:rPr lang="fr-BE" sz="2400" dirty="0">
                <a:latin typeface="Georgia" panose="02040502050405020303" pitchFamily="18" charset="0"/>
              </a:rPr>
              <a:t>, 24 mars 2016</a:t>
            </a:r>
            <a:endParaRPr lang="fr-FR" sz="2400" dirty="0">
              <a:latin typeface="Georgia" panose="02040502050405020303" pitchFamily="18" charset="0"/>
            </a:endParaRPr>
          </a:p>
          <a:p>
            <a:pPr lvl="0">
              <a:lnSpc>
                <a:spcPct val="150000"/>
              </a:lnSpc>
            </a:pPr>
            <a:endParaRPr lang="fr-BE" sz="2400" dirty="0">
              <a:solidFill>
                <a:srgbClr val="0070C0"/>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04961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67095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Article</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3 CEDH</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trois pratiques interdites</a:t>
            </a:r>
            <a:endPar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endParaRPr lang="fr-BE" sz="2400" b="1" dirty="0">
              <a:solidFill>
                <a:srgbClr val="30ACEC">
                  <a:lumMod val="75000"/>
                </a:srgbClr>
              </a:solidFill>
              <a:latin typeface="Georgia" panose="02040502050405020303" pitchFamily="18" charset="0"/>
            </a:endParaRPr>
          </a:p>
          <a:p>
            <a:pPr lvl="0">
              <a:lnSpc>
                <a:spcPct val="150000"/>
              </a:lnSpc>
            </a:pPr>
            <a:r>
              <a:rPr lang="fr-BE" sz="2400" i="1" dirty="0" smtClean="0">
                <a:latin typeface="Georgia" panose="02040502050405020303" pitchFamily="18" charset="0"/>
              </a:rPr>
              <a:t>Irlande </a:t>
            </a:r>
            <a:r>
              <a:rPr lang="fr-BE" sz="2400" i="1" dirty="0">
                <a:latin typeface="Georgia" panose="02040502050405020303" pitchFamily="18" charset="0"/>
              </a:rPr>
              <a:t>c. Royaume-Uni</a:t>
            </a:r>
            <a:r>
              <a:rPr lang="fr-BE" sz="2400" dirty="0">
                <a:latin typeface="Georgia" panose="02040502050405020303" pitchFamily="18" charset="0"/>
              </a:rPr>
              <a:t>, 18 janvier 1978, § </a:t>
            </a:r>
            <a:r>
              <a:rPr lang="fr-BE" sz="2400" dirty="0" smtClean="0">
                <a:latin typeface="Georgia" panose="02040502050405020303" pitchFamily="18" charset="0"/>
              </a:rPr>
              <a:t>167</a:t>
            </a:r>
          </a:p>
          <a:p>
            <a:pPr lvl="0">
              <a:lnSpc>
                <a:spcPct val="150000"/>
              </a:lnSpc>
            </a:pPr>
            <a:r>
              <a:rPr lang="fr-BE" sz="2400" i="1" dirty="0" err="1" smtClean="0">
                <a:latin typeface="Georgia" panose="02040502050405020303" pitchFamily="18" charset="0"/>
              </a:rPr>
              <a:t>Selmouni</a:t>
            </a:r>
            <a:r>
              <a:rPr lang="fr-BE" sz="2400" i="1" dirty="0" smtClean="0">
                <a:latin typeface="Georgia" panose="02040502050405020303" pitchFamily="18" charset="0"/>
              </a:rPr>
              <a:t> c. France</a:t>
            </a:r>
            <a:r>
              <a:rPr lang="fr-BE" sz="2400" dirty="0" smtClean="0">
                <a:latin typeface="Georgia" panose="02040502050405020303" pitchFamily="18" charset="0"/>
              </a:rPr>
              <a:t>, 28 juillet 1999</a:t>
            </a:r>
          </a:p>
          <a:p>
            <a:pPr lvl="0">
              <a:lnSpc>
                <a:spcPct val="150000"/>
              </a:lnSpc>
            </a:pPr>
            <a:r>
              <a:rPr lang="fr-BE" sz="2400" i="1" dirty="0" smtClean="0">
                <a:latin typeface="Georgia" panose="02040502050405020303" pitchFamily="18" charset="0"/>
              </a:rPr>
              <a:t>M.S.S. c. Belgique et Grèce</a:t>
            </a:r>
            <a:r>
              <a:rPr lang="fr-BE" sz="2400" dirty="0" smtClean="0">
                <a:latin typeface="Georgia" panose="02040502050405020303" pitchFamily="18" charset="0"/>
              </a:rPr>
              <a:t>, § 220</a:t>
            </a:r>
            <a:endParaRPr lang="fr-BE" sz="2400" i="1" dirty="0">
              <a:latin typeface="Georgia" panose="02040502050405020303" pitchFamily="18" charset="0"/>
            </a:endParaRPr>
          </a:p>
          <a:p>
            <a:pPr lvl="0">
              <a:lnSpc>
                <a:spcPct val="150000"/>
              </a:lnSpc>
            </a:pPr>
            <a:r>
              <a:rPr lang="fr-BE" sz="2400" i="1" dirty="0" err="1" smtClean="0">
                <a:latin typeface="Georgia" panose="02040502050405020303" pitchFamily="18" charset="0"/>
              </a:rPr>
              <a:t>Vasilescu</a:t>
            </a:r>
            <a:r>
              <a:rPr lang="fr-BE" sz="2400" i="1" dirty="0" smtClean="0">
                <a:latin typeface="Georgia" panose="02040502050405020303" pitchFamily="18" charset="0"/>
              </a:rPr>
              <a:t> </a:t>
            </a:r>
            <a:r>
              <a:rPr lang="fr-BE" sz="2400" i="1" dirty="0">
                <a:latin typeface="Georgia" panose="02040502050405020303" pitchFamily="18" charset="0"/>
              </a:rPr>
              <a:t>c. Belgique</a:t>
            </a:r>
            <a:r>
              <a:rPr lang="fr-BE" sz="2400" dirty="0">
                <a:latin typeface="Georgia" panose="02040502050405020303" pitchFamily="18" charset="0"/>
              </a:rPr>
              <a:t>, 25 novembre </a:t>
            </a:r>
            <a:r>
              <a:rPr lang="fr-BE" sz="2400" dirty="0" smtClean="0">
                <a:latin typeface="Georgia" panose="02040502050405020303" pitchFamily="18" charset="0"/>
              </a:rPr>
              <a:t>2014 </a:t>
            </a:r>
            <a:r>
              <a:rPr lang="fr-BE" sz="2400" dirty="0" smtClean="0">
                <a:solidFill>
                  <a:srgbClr val="0070C0"/>
                </a:solidFill>
                <a:latin typeface="Georgia" panose="02040502050405020303" pitchFamily="18" charset="0"/>
              </a:rPr>
              <a:t>* 122</a:t>
            </a:r>
          </a:p>
          <a:p>
            <a:pPr lvl="0">
              <a:lnSpc>
                <a:spcPct val="150000"/>
              </a:lnSpc>
            </a:pPr>
            <a:r>
              <a:rPr lang="fr-BE" sz="2400" i="1" dirty="0" err="1" smtClean="0">
                <a:latin typeface="Georgia" panose="02040502050405020303" pitchFamily="18" charset="0"/>
              </a:rPr>
              <a:t>Pantea</a:t>
            </a:r>
            <a:r>
              <a:rPr lang="fr-BE" sz="2400" i="1" dirty="0" smtClean="0">
                <a:latin typeface="Georgia" panose="02040502050405020303" pitchFamily="18" charset="0"/>
              </a:rPr>
              <a:t> c. Roumanie</a:t>
            </a:r>
            <a:r>
              <a:rPr lang="fr-BE" sz="2400" dirty="0" smtClean="0">
                <a:latin typeface="Georgia" panose="02040502050405020303" pitchFamily="18" charset="0"/>
              </a:rPr>
              <a:t>, 3 juin 2003 </a:t>
            </a:r>
          </a:p>
          <a:p>
            <a:pPr lvl="0">
              <a:lnSpc>
                <a:spcPct val="150000"/>
              </a:lnSpc>
            </a:pPr>
            <a:r>
              <a:rPr lang="fr-BE" sz="2400" i="1" dirty="0" smtClean="0">
                <a:latin typeface="Georgia" panose="02040502050405020303" pitchFamily="18" charset="0"/>
              </a:rPr>
              <a:t>HLR c. France</a:t>
            </a:r>
            <a:r>
              <a:rPr lang="fr-BE" sz="2400" dirty="0" smtClean="0">
                <a:latin typeface="Georgia" panose="02040502050405020303" pitchFamily="18" charset="0"/>
              </a:rPr>
              <a:t>, 29 avril 1997</a:t>
            </a:r>
            <a:endParaRPr lang="fr-BE" sz="2400" i="1" dirty="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106194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78175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Article</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3 CEDH</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effet extraterritorial</a:t>
            </a:r>
            <a:endPar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endParaRPr lang="fr-BE" sz="2400" b="1" dirty="0">
              <a:solidFill>
                <a:srgbClr val="30ACEC">
                  <a:lumMod val="75000"/>
                </a:srgbClr>
              </a:solidFill>
              <a:latin typeface="Georgia" panose="02040502050405020303" pitchFamily="18" charset="0"/>
            </a:endParaRPr>
          </a:p>
          <a:p>
            <a:pPr lvl="0">
              <a:lnSpc>
                <a:spcPct val="150000"/>
              </a:lnSpc>
            </a:pPr>
            <a:r>
              <a:rPr lang="fr-BE" sz="2400" i="1" dirty="0" err="1" smtClean="0">
                <a:latin typeface="Georgia" panose="02040502050405020303" pitchFamily="18" charset="0"/>
              </a:rPr>
              <a:t>Soering</a:t>
            </a:r>
            <a:r>
              <a:rPr lang="fr-BE" sz="2400" i="1" dirty="0" smtClean="0">
                <a:latin typeface="Georgia" panose="02040502050405020303" pitchFamily="18" charset="0"/>
              </a:rPr>
              <a:t> </a:t>
            </a:r>
            <a:r>
              <a:rPr lang="fr-BE" sz="2400" i="1" dirty="0">
                <a:latin typeface="Georgia" panose="02040502050405020303" pitchFamily="18" charset="0"/>
              </a:rPr>
              <a:t>c. Royaume-Uni</a:t>
            </a:r>
            <a:r>
              <a:rPr lang="fr-BE" sz="2400" dirty="0">
                <a:latin typeface="Georgia" panose="02040502050405020303" pitchFamily="18" charset="0"/>
              </a:rPr>
              <a:t>, 7 juillet 1989</a:t>
            </a:r>
          </a:p>
          <a:p>
            <a:pPr lvl="0">
              <a:lnSpc>
                <a:spcPct val="150000"/>
              </a:lnSpc>
            </a:pPr>
            <a:r>
              <a:rPr lang="fr-BE" sz="2400" i="1" dirty="0" err="1" smtClean="0">
                <a:latin typeface="Georgia" panose="02040502050405020303" pitchFamily="18" charset="0"/>
              </a:rPr>
              <a:t>Jabari</a:t>
            </a:r>
            <a:r>
              <a:rPr lang="fr-BE" sz="2400" i="1" dirty="0" smtClean="0">
                <a:latin typeface="Georgia" panose="02040502050405020303" pitchFamily="18" charset="0"/>
              </a:rPr>
              <a:t> </a:t>
            </a:r>
            <a:r>
              <a:rPr lang="fr-BE" sz="2400" i="1" dirty="0">
                <a:latin typeface="Georgia" panose="02040502050405020303" pitchFamily="18" charset="0"/>
              </a:rPr>
              <a:t>c. Turquie</a:t>
            </a:r>
            <a:r>
              <a:rPr lang="fr-BE" sz="2400" dirty="0">
                <a:latin typeface="Georgia" panose="02040502050405020303" pitchFamily="18" charset="0"/>
              </a:rPr>
              <a:t>, 11 juillet 2000</a:t>
            </a:r>
          </a:p>
          <a:p>
            <a:pPr lvl="0">
              <a:lnSpc>
                <a:spcPct val="150000"/>
              </a:lnSpc>
            </a:pPr>
            <a:r>
              <a:rPr lang="fr-BE" sz="2400" i="1" dirty="0" err="1" smtClean="0">
                <a:latin typeface="Georgia" panose="02040502050405020303" pitchFamily="18" charset="0"/>
              </a:rPr>
              <a:t>Ouabour</a:t>
            </a:r>
            <a:r>
              <a:rPr lang="fr-BE" sz="2400" i="1" dirty="0" smtClean="0">
                <a:latin typeface="Georgia" panose="02040502050405020303" pitchFamily="18" charset="0"/>
              </a:rPr>
              <a:t> </a:t>
            </a:r>
            <a:r>
              <a:rPr lang="fr-BE" sz="2400" i="1" dirty="0">
                <a:latin typeface="Georgia" panose="02040502050405020303" pitchFamily="18" charset="0"/>
              </a:rPr>
              <a:t>c. Belgique</a:t>
            </a:r>
            <a:r>
              <a:rPr lang="fr-BE" sz="2400" dirty="0">
                <a:latin typeface="Georgia" panose="02040502050405020303" pitchFamily="18" charset="0"/>
              </a:rPr>
              <a:t>, 2 juin </a:t>
            </a:r>
            <a:r>
              <a:rPr lang="fr-BE" sz="2400" dirty="0" smtClean="0">
                <a:latin typeface="Georgia" panose="02040502050405020303" pitchFamily="18" charset="0"/>
              </a:rPr>
              <a:t>2015 </a:t>
            </a:r>
            <a:r>
              <a:rPr lang="fr-BE" sz="2400" dirty="0" smtClean="0">
                <a:solidFill>
                  <a:srgbClr val="0070C0"/>
                </a:solidFill>
                <a:latin typeface="Georgia" panose="02040502050405020303" pitchFamily="18" charset="0"/>
              </a:rPr>
              <a:t>* 126</a:t>
            </a:r>
            <a:endParaRPr lang="fr-BE" sz="2400" dirty="0">
              <a:solidFill>
                <a:srgbClr val="0070C0"/>
              </a:solidFill>
              <a:latin typeface="Georgia" panose="02040502050405020303" pitchFamily="18" charset="0"/>
            </a:endParaRPr>
          </a:p>
          <a:p>
            <a:pPr lvl="0">
              <a:lnSpc>
                <a:spcPct val="150000"/>
              </a:lnSpc>
            </a:pPr>
            <a:r>
              <a:rPr lang="fr-BE" sz="2400" i="1" dirty="0" smtClean="0">
                <a:latin typeface="Georgia" panose="02040502050405020303" pitchFamily="18" charset="0"/>
              </a:rPr>
              <a:t>HLR </a:t>
            </a:r>
            <a:r>
              <a:rPr lang="fr-BE" sz="2400" i="1" dirty="0">
                <a:latin typeface="Georgia" panose="02040502050405020303" pitchFamily="18" charset="0"/>
              </a:rPr>
              <a:t>c. France</a:t>
            </a:r>
            <a:r>
              <a:rPr lang="fr-BE" sz="2400" dirty="0">
                <a:latin typeface="Georgia" panose="02040502050405020303" pitchFamily="18" charset="0"/>
              </a:rPr>
              <a:t>, 29 avril 1997, § 32</a:t>
            </a:r>
          </a:p>
          <a:p>
            <a:pPr lvl="0">
              <a:lnSpc>
                <a:spcPct val="150000"/>
              </a:lnSpc>
            </a:pPr>
            <a:r>
              <a:rPr lang="fr-BE" sz="2400" i="1" dirty="0" smtClean="0">
                <a:latin typeface="Georgia" panose="02040502050405020303" pitchFamily="18" charset="0"/>
              </a:rPr>
              <a:t>M.S.S</a:t>
            </a:r>
            <a:r>
              <a:rPr lang="fr-BE" sz="2400" i="1" dirty="0">
                <a:latin typeface="Georgia" panose="02040502050405020303" pitchFamily="18" charset="0"/>
              </a:rPr>
              <a:t>. c. Belgique et Grèce</a:t>
            </a:r>
            <a:r>
              <a:rPr lang="fr-BE" sz="2400" dirty="0">
                <a:latin typeface="Georgia" panose="02040502050405020303" pitchFamily="18" charset="0"/>
              </a:rPr>
              <a:t>, 21 janvier 2001, not. §§ </a:t>
            </a:r>
            <a:r>
              <a:rPr lang="fr-BE" sz="2400" dirty="0" smtClean="0">
                <a:latin typeface="Georgia" panose="02040502050405020303" pitchFamily="18" charset="0"/>
              </a:rPr>
              <a:t>358-359 </a:t>
            </a:r>
            <a:r>
              <a:rPr lang="fr-BE" sz="2400" dirty="0" smtClean="0">
                <a:solidFill>
                  <a:srgbClr val="0070C0"/>
                </a:solidFill>
                <a:latin typeface="Georgia" panose="02040502050405020303" pitchFamily="18" charset="0"/>
              </a:rPr>
              <a:t>* 100</a:t>
            </a:r>
            <a:endParaRPr lang="fr-BE" sz="2400" dirty="0">
              <a:solidFill>
                <a:srgbClr val="0070C0"/>
              </a:solidFill>
              <a:latin typeface="Georgia" panose="02040502050405020303" pitchFamily="18" charset="0"/>
            </a:endParaRPr>
          </a:p>
          <a:p>
            <a:pPr lvl="0">
              <a:lnSpc>
                <a:spcPct val="150000"/>
              </a:lnSpc>
            </a:pPr>
            <a:r>
              <a:rPr lang="fr-BE" sz="2400" i="1" dirty="0" smtClean="0">
                <a:latin typeface="Georgia" panose="02040502050405020303" pitchFamily="18" charset="0"/>
              </a:rPr>
              <a:t>D</a:t>
            </a:r>
            <a:r>
              <a:rPr lang="fr-BE" sz="2400" i="1" dirty="0">
                <a:latin typeface="Georgia" panose="02040502050405020303" pitchFamily="18" charset="0"/>
              </a:rPr>
              <a:t>. c. Royaume-Uni</a:t>
            </a:r>
            <a:r>
              <a:rPr lang="fr-BE" sz="2400" dirty="0">
                <a:latin typeface="Georgia" panose="02040502050405020303" pitchFamily="18" charset="0"/>
              </a:rPr>
              <a:t>, 2 mai 1997</a:t>
            </a:r>
          </a:p>
          <a:p>
            <a:pPr lvl="0">
              <a:lnSpc>
                <a:spcPct val="150000"/>
              </a:lnSpc>
            </a:pPr>
            <a:r>
              <a:rPr lang="fr-BE" sz="2400" i="1" dirty="0" smtClean="0">
                <a:latin typeface="Georgia" panose="02040502050405020303" pitchFamily="18" charset="0"/>
              </a:rPr>
              <a:t>N</a:t>
            </a:r>
            <a:r>
              <a:rPr lang="fr-BE" sz="2400" i="1" dirty="0">
                <a:latin typeface="Georgia" panose="02040502050405020303" pitchFamily="18" charset="0"/>
              </a:rPr>
              <a:t>. c. Royaume-Uni</a:t>
            </a:r>
            <a:r>
              <a:rPr lang="fr-BE" sz="2400" dirty="0">
                <a:latin typeface="Georgia" panose="02040502050405020303" pitchFamily="18" charset="0"/>
              </a:rPr>
              <a:t>, 27 mai </a:t>
            </a:r>
            <a:r>
              <a:rPr lang="fr-BE" sz="2400" dirty="0" smtClean="0">
                <a:latin typeface="Georgia" panose="02040502050405020303" pitchFamily="18" charset="0"/>
              </a:rPr>
              <a:t>2008 </a:t>
            </a:r>
            <a:r>
              <a:rPr lang="fr-BE" sz="2400" dirty="0" smtClean="0">
                <a:solidFill>
                  <a:srgbClr val="0070C0"/>
                </a:solidFill>
                <a:latin typeface="Georgia" panose="02040502050405020303" pitchFamily="18" charset="0"/>
              </a:rPr>
              <a:t>* 93</a:t>
            </a:r>
          </a:p>
          <a:p>
            <a:pPr lvl="0">
              <a:lnSpc>
                <a:spcPct val="150000"/>
              </a:lnSpc>
            </a:pPr>
            <a:r>
              <a:rPr lang="fr-BE" sz="2400" i="1" dirty="0" err="1">
                <a:latin typeface="Georgia" panose="02040502050405020303" pitchFamily="18" charset="0"/>
              </a:rPr>
              <a:t>Paposhvili</a:t>
            </a:r>
            <a:r>
              <a:rPr lang="fr-BE" sz="2400" i="1" dirty="0">
                <a:latin typeface="Georgia" panose="02040502050405020303" pitchFamily="18" charset="0"/>
              </a:rPr>
              <a:t> c. Belgique</a:t>
            </a:r>
            <a:r>
              <a:rPr lang="fr-BE" sz="2400" dirty="0">
                <a:latin typeface="Georgia" panose="02040502050405020303" pitchFamily="18" charset="0"/>
              </a:rPr>
              <a:t>, 13 décembre 2016</a:t>
            </a:r>
            <a:endParaRPr lang="fr-BE" sz="2400" dirty="0">
              <a:solidFill>
                <a:srgbClr val="0070C0"/>
              </a:solidFill>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82957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68941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Article</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3 CEDH</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illustrations</a:t>
            </a:r>
            <a:endPar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endParaRPr>
          </a:p>
          <a:p>
            <a:pPr lvl="0"/>
            <a:endParaRPr lang="fr-BE" sz="2400" b="1" dirty="0">
              <a:solidFill>
                <a:srgbClr val="30ACEC">
                  <a:lumMod val="75000"/>
                </a:srgbClr>
              </a:solidFill>
              <a:latin typeface="Georgia" panose="02040502050405020303" pitchFamily="18" charset="0"/>
            </a:endParaRPr>
          </a:p>
          <a:p>
            <a:pPr lvl="0">
              <a:lnSpc>
                <a:spcPct val="150000"/>
              </a:lnSpc>
            </a:pPr>
            <a:r>
              <a:rPr lang="fr-BE" sz="2400" i="1" dirty="0" err="1" smtClean="0">
                <a:latin typeface="Georgia" panose="02040502050405020303" pitchFamily="18" charset="0"/>
              </a:rPr>
              <a:t>Moldovan</a:t>
            </a:r>
            <a:r>
              <a:rPr lang="fr-BE" sz="2400" i="1" dirty="0" smtClean="0">
                <a:latin typeface="Georgia" panose="02040502050405020303" pitchFamily="18" charset="0"/>
              </a:rPr>
              <a:t> </a:t>
            </a:r>
            <a:r>
              <a:rPr lang="fr-BE" sz="2400" i="1" dirty="0">
                <a:latin typeface="Georgia" panose="02040502050405020303" pitchFamily="18" charset="0"/>
              </a:rPr>
              <a:t>c. Roumanie</a:t>
            </a:r>
            <a:r>
              <a:rPr lang="fr-BE" sz="2400" dirty="0">
                <a:latin typeface="Georgia" panose="02040502050405020303" pitchFamily="18" charset="0"/>
              </a:rPr>
              <a:t>, 12 juillet 2005</a:t>
            </a:r>
          </a:p>
          <a:p>
            <a:pPr lvl="0">
              <a:lnSpc>
                <a:spcPct val="150000"/>
              </a:lnSpc>
            </a:pPr>
            <a:r>
              <a:rPr lang="fr-BE" sz="2400" i="1" dirty="0" err="1" smtClean="0">
                <a:latin typeface="Georgia" panose="02040502050405020303" pitchFamily="18" charset="0"/>
              </a:rPr>
              <a:t>Tyrer</a:t>
            </a:r>
            <a:r>
              <a:rPr lang="fr-BE" sz="2400" i="1" dirty="0" smtClean="0">
                <a:latin typeface="Georgia" panose="02040502050405020303" pitchFamily="18" charset="0"/>
              </a:rPr>
              <a:t> </a:t>
            </a:r>
            <a:r>
              <a:rPr lang="fr-BE" sz="2400" i="1" dirty="0">
                <a:latin typeface="Georgia" panose="02040502050405020303" pitchFamily="18" charset="0"/>
              </a:rPr>
              <a:t>c. Royaume-Uni</a:t>
            </a:r>
            <a:r>
              <a:rPr lang="fr-BE" sz="2400" dirty="0">
                <a:latin typeface="Georgia" panose="02040502050405020303" pitchFamily="18" charset="0"/>
              </a:rPr>
              <a:t>, 25 avril 1978</a:t>
            </a:r>
          </a:p>
          <a:p>
            <a:pPr lvl="0">
              <a:lnSpc>
                <a:spcPct val="150000"/>
              </a:lnSpc>
            </a:pPr>
            <a:r>
              <a:rPr lang="fr-BE" sz="2400" i="1" dirty="0" err="1" smtClean="0">
                <a:latin typeface="Georgia" panose="02040502050405020303" pitchFamily="18" charset="0"/>
              </a:rPr>
              <a:t>Opüz</a:t>
            </a:r>
            <a:r>
              <a:rPr lang="fr-BE" sz="2400" i="1" dirty="0" smtClean="0">
                <a:latin typeface="Georgia" panose="02040502050405020303" pitchFamily="18" charset="0"/>
              </a:rPr>
              <a:t> </a:t>
            </a:r>
            <a:r>
              <a:rPr lang="fr-BE" sz="2400" i="1" dirty="0">
                <a:latin typeface="Georgia" panose="02040502050405020303" pitchFamily="18" charset="0"/>
              </a:rPr>
              <a:t>c. Turquie</a:t>
            </a:r>
            <a:r>
              <a:rPr lang="fr-BE" sz="2400" dirty="0">
                <a:latin typeface="Georgia" panose="02040502050405020303" pitchFamily="18" charset="0"/>
              </a:rPr>
              <a:t>, 9 juin </a:t>
            </a:r>
            <a:r>
              <a:rPr lang="fr-BE" sz="2400" dirty="0" smtClean="0">
                <a:latin typeface="Georgia" panose="02040502050405020303" pitchFamily="18" charset="0"/>
              </a:rPr>
              <a:t>2009 </a:t>
            </a:r>
            <a:r>
              <a:rPr lang="fr-BE" sz="2400" dirty="0" smtClean="0">
                <a:solidFill>
                  <a:srgbClr val="0070C0"/>
                </a:solidFill>
                <a:latin typeface="Georgia" panose="02040502050405020303" pitchFamily="18" charset="0"/>
              </a:rPr>
              <a:t>* 39</a:t>
            </a:r>
            <a:endParaRPr lang="fr-BE" sz="2400" dirty="0">
              <a:solidFill>
                <a:srgbClr val="0070C0"/>
              </a:solidFill>
              <a:latin typeface="Georgia" panose="02040502050405020303" pitchFamily="18" charset="0"/>
            </a:endParaRPr>
          </a:p>
          <a:p>
            <a:pPr lvl="0">
              <a:lnSpc>
                <a:spcPct val="150000"/>
              </a:lnSpc>
            </a:pPr>
            <a:r>
              <a:rPr lang="fr-BE" sz="2400" i="1" dirty="0" err="1" smtClean="0">
                <a:latin typeface="Georgia" panose="02040502050405020303" pitchFamily="18" charset="0"/>
              </a:rPr>
              <a:t>Portmann</a:t>
            </a:r>
            <a:r>
              <a:rPr lang="fr-BE" sz="2400" i="1" dirty="0" smtClean="0">
                <a:latin typeface="Georgia" panose="02040502050405020303" pitchFamily="18" charset="0"/>
              </a:rPr>
              <a:t> c. Suisse</a:t>
            </a:r>
            <a:r>
              <a:rPr lang="fr-BE" sz="2400" dirty="0" smtClean="0">
                <a:latin typeface="Georgia" panose="02040502050405020303" pitchFamily="18" charset="0"/>
              </a:rPr>
              <a:t>, 11 octobre 2011</a:t>
            </a:r>
          </a:p>
          <a:p>
            <a:pPr lvl="0">
              <a:lnSpc>
                <a:spcPct val="150000"/>
              </a:lnSpc>
            </a:pPr>
            <a:r>
              <a:rPr lang="fr-BE" sz="2400" i="1" dirty="0" err="1" smtClean="0">
                <a:latin typeface="Georgia" panose="02040502050405020303" pitchFamily="18" charset="0"/>
              </a:rPr>
              <a:t>Vasilescu</a:t>
            </a:r>
            <a:r>
              <a:rPr lang="fr-BE" sz="2400" i="1" dirty="0" smtClean="0">
                <a:latin typeface="Georgia" panose="02040502050405020303" pitchFamily="18" charset="0"/>
              </a:rPr>
              <a:t> </a:t>
            </a:r>
            <a:r>
              <a:rPr lang="fr-BE" sz="2400" i="1" dirty="0">
                <a:latin typeface="Georgia" panose="02040502050405020303" pitchFamily="18" charset="0"/>
              </a:rPr>
              <a:t>c. Belgique</a:t>
            </a:r>
            <a:r>
              <a:rPr lang="fr-BE" sz="2400" dirty="0">
                <a:latin typeface="Georgia" panose="02040502050405020303" pitchFamily="18" charset="0"/>
              </a:rPr>
              <a:t>, 25 novembre </a:t>
            </a:r>
            <a:r>
              <a:rPr lang="fr-BE" sz="2400" dirty="0" smtClean="0">
                <a:latin typeface="Georgia" panose="02040502050405020303" pitchFamily="18" charset="0"/>
              </a:rPr>
              <a:t>2014 </a:t>
            </a:r>
            <a:r>
              <a:rPr lang="fr-BE" sz="2400" dirty="0" smtClean="0">
                <a:solidFill>
                  <a:srgbClr val="0070C0"/>
                </a:solidFill>
                <a:latin typeface="Georgia" panose="02040502050405020303" pitchFamily="18" charset="0"/>
              </a:rPr>
              <a:t>* 122</a:t>
            </a:r>
          </a:p>
          <a:p>
            <a:pPr lvl="0">
              <a:lnSpc>
                <a:spcPct val="150000"/>
              </a:lnSpc>
            </a:pPr>
            <a:r>
              <a:rPr lang="fr-BE" sz="2400" i="1" dirty="0" err="1">
                <a:latin typeface="Georgia" panose="02040502050405020303" pitchFamily="18" charset="0"/>
              </a:rPr>
              <a:t>Muršić</a:t>
            </a:r>
            <a:r>
              <a:rPr lang="fr-BE" sz="2400" dirty="0">
                <a:latin typeface="Georgia" panose="02040502050405020303" pitchFamily="18" charset="0"/>
              </a:rPr>
              <a:t> </a:t>
            </a:r>
            <a:r>
              <a:rPr lang="fr-BE" sz="2400" i="1" dirty="0">
                <a:latin typeface="Georgia" panose="02040502050405020303" pitchFamily="18" charset="0"/>
              </a:rPr>
              <a:t>c. Croatie</a:t>
            </a:r>
            <a:r>
              <a:rPr lang="fr-BE" sz="2400" dirty="0">
                <a:latin typeface="Georgia" panose="02040502050405020303" pitchFamily="18" charset="0"/>
              </a:rPr>
              <a:t>, 20 octobre 2016 </a:t>
            </a:r>
            <a:endParaRPr lang="fr-BE" sz="2400" dirty="0">
              <a:solidFill>
                <a:srgbClr val="0070C0"/>
              </a:solidFill>
              <a:latin typeface="Georgia" panose="02040502050405020303" pitchFamily="18" charset="0"/>
            </a:endParaRPr>
          </a:p>
          <a:p>
            <a:pPr lvl="0">
              <a:lnSpc>
                <a:spcPct val="150000"/>
              </a:lnSpc>
            </a:pPr>
            <a:r>
              <a:rPr lang="fr-BE" sz="2400" i="1" dirty="0" smtClean="0">
                <a:latin typeface="Georgia" panose="02040502050405020303" pitchFamily="18" charset="0"/>
              </a:rPr>
              <a:t>W.D</a:t>
            </a:r>
            <a:r>
              <a:rPr lang="fr-BE" sz="2400" i="1" dirty="0">
                <a:latin typeface="Georgia" panose="02040502050405020303" pitchFamily="18" charset="0"/>
              </a:rPr>
              <a:t>. c. Belgique</a:t>
            </a:r>
            <a:r>
              <a:rPr lang="fr-BE" sz="2400" dirty="0">
                <a:latin typeface="Georgia" panose="02040502050405020303" pitchFamily="18" charset="0"/>
              </a:rPr>
              <a:t>, 6 septembre 2016 </a:t>
            </a:r>
            <a:endParaRPr lang="fr-BE" sz="2400" dirty="0" smtClean="0">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15932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63401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Article</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3 CEDH</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kumimoji="0" lang="fr-BE" sz="2400" b="1" i="0" u="none" strike="noStrike" kern="1200" cap="none" spc="0" normalizeH="0" noProof="0" dirty="0" smtClean="0">
                <a:ln>
                  <a:noFill/>
                </a:ln>
                <a:solidFill>
                  <a:srgbClr val="0070C0"/>
                </a:solidFill>
                <a:effectLst/>
                <a:uLnTx/>
                <a:uFillTx/>
                <a:latin typeface="Georgia" panose="02040502050405020303" pitchFamily="18" charset="0"/>
                <a:ea typeface="+mn-ea"/>
                <a:cs typeface="+mn-cs"/>
              </a:rPr>
              <a:t>illustrations (suite)</a:t>
            </a:r>
            <a:endPar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endParaRPr>
          </a:p>
          <a:p>
            <a:pPr lvl="0"/>
            <a:endParaRPr lang="fr-BE" sz="2400" b="1" dirty="0">
              <a:solidFill>
                <a:srgbClr val="30ACEC">
                  <a:lumMod val="75000"/>
                </a:srgbClr>
              </a:solidFill>
              <a:latin typeface="Georgia" panose="02040502050405020303" pitchFamily="18" charset="0"/>
            </a:endParaRPr>
          </a:p>
          <a:p>
            <a:pPr lvl="0">
              <a:lnSpc>
                <a:spcPct val="150000"/>
              </a:lnSpc>
            </a:pPr>
            <a:r>
              <a:rPr lang="fr-BE" sz="2400" i="1" dirty="0" smtClean="0">
                <a:latin typeface="Georgia" panose="02040502050405020303" pitchFamily="18" charset="0"/>
              </a:rPr>
              <a:t>Ramirez Sanchez c. France</a:t>
            </a:r>
            <a:r>
              <a:rPr lang="fr-BE" sz="2400" dirty="0" smtClean="0">
                <a:latin typeface="Georgia" panose="02040502050405020303" pitchFamily="18" charset="0"/>
              </a:rPr>
              <a:t>, 27 janvier 2005</a:t>
            </a:r>
            <a:endParaRPr lang="fr-BE" sz="2400" i="1" dirty="0">
              <a:latin typeface="Georgia" panose="02040502050405020303" pitchFamily="18" charset="0"/>
            </a:endParaRPr>
          </a:p>
          <a:p>
            <a:pPr lvl="0">
              <a:lnSpc>
                <a:spcPct val="150000"/>
              </a:lnSpc>
            </a:pPr>
            <a:r>
              <a:rPr lang="fr-BE" sz="2400" i="1" dirty="0" err="1" smtClean="0">
                <a:latin typeface="Georgia" panose="02040502050405020303" pitchFamily="18" charset="0"/>
              </a:rPr>
              <a:t>Kafkaris</a:t>
            </a:r>
            <a:r>
              <a:rPr lang="fr-BE" sz="2400" i="1" dirty="0" smtClean="0">
                <a:latin typeface="Georgia" panose="02040502050405020303" pitchFamily="18" charset="0"/>
              </a:rPr>
              <a:t> </a:t>
            </a:r>
            <a:r>
              <a:rPr lang="fr-BE" sz="2400" i="1" dirty="0">
                <a:latin typeface="Georgia" panose="02040502050405020303" pitchFamily="18" charset="0"/>
              </a:rPr>
              <a:t>c. Chypre</a:t>
            </a:r>
            <a:r>
              <a:rPr lang="fr-BE" sz="2400" dirty="0">
                <a:latin typeface="Georgia" panose="02040502050405020303" pitchFamily="18" charset="0"/>
              </a:rPr>
              <a:t>, 12 février 2008 </a:t>
            </a:r>
          </a:p>
          <a:p>
            <a:pPr lvl="0">
              <a:lnSpc>
                <a:spcPct val="150000"/>
              </a:lnSpc>
            </a:pPr>
            <a:r>
              <a:rPr lang="fr-BE" sz="2400" i="1" dirty="0" err="1" smtClean="0">
                <a:latin typeface="Georgia" panose="02040502050405020303" pitchFamily="18" charset="0"/>
              </a:rPr>
              <a:t>Vinter</a:t>
            </a:r>
            <a:r>
              <a:rPr lang="fr-BE" sz="2400" i="1" dirty="0" smtClean="0">
                <a:latin typeface="Georgia" panose="02040502050405020303" pitchFamily="18" charset="0"/>
              </a:rPr>
              <a:t> </a:t>
            </a:r>
            <a:r>
              <a:rPr lang="fr-BE" sz="2400" i="1" dirty="0">
                <a:latin typeface="Georgia" panose="02040502050405020303" pitchFamily="18" charset="0"/>
              </a:rPr>
              <a:t>c. Royaume-Uni</a:t>
            </a:r>
            <a:r>
              <a:rPr lang="fr-BE" sz="2400" dirty="0">
                <a:latin typeface="Georgia" panose="02040502050405020303" pitchFamily="18" charset="0"/>
              </a:rPr>
              <a:t>, 9 juillet </a:t>
            </a:r>
            <a:r>
              <a:rPr lang="fr-BE" sz="2400" dirty="0" smtClean="0">
                <a:latin typeface="Georgia" panose="02040502050405020303" pitchFamily="18" charset="0"/>
              </a:rPr>
              <a:t>2013 </a:t>
            </a:r>
            <a:r>
              <a:rPr lang="fr-BE" sz="2400" dirty="0" smtClean="0">
                <a:solidFill>
                  <a:srgbClr val="0070C0"/>
                </a:solidFill>
                <a:latin typeface="Georgia" panose="02040502050405020303" pitchFamily="18" charset="0"/>
              </a:rPr>
              <a:t>* 114</a:t>
            </a:r>
            <a:endParaRPr lang="fr-BE" sz="2400" dirty="0">
              <a:solidFill>
                <a:srgbClr val="0070C0"/>
              </a:solidFill>
              <a:latin typeface="Georgia" panose="02040502050405020303" pitchFamily="18" charset="0"/>
            </a:endParaRPr>
          </a:p>
          <a:p>
            <a:pPr lvl="0">
              <a:lnSpc>
                <a:spcPct val="150000"/>
              </a:lnSpc>
            </a:pPr>
            <a:r>
              <a:rPr lang="fr-BE" sz="2400" i="1" dirty="0" smtClean="0">
                <a:latin typeface="Georgia" panose="02040502050405020303" pitchFamily="18" charset="0"/>
              </a:rPr>
              <a:t>Murray </a:t>
            </a:r>
            <a:r>
              <a:rPr lang="fr-BE" sz="2400" i="1" dirty="0">
                <a:latin typeface="Georgia" panose="02040502050405020303" pitchFamily="18" charset="0"/>
              </a:rPr>
              <a:t>c. Pays-Bas</a:t>
            </a:r>
            <a:r>
              <a:rPr lang="fr-BE" sz="2400" dirty="0">
                <a:latin typeface="Georgia" panose="02040502050405020303" pitchFamily="18" charset="0"/>
              </a:rPr>
              <a:t>, 26 avril 2016</a:t>
            </a:r>
            <a:r>
              <a:rPr lang="fr-BE" sz="2400" i="1" dirty="0">
                <a:latin typeface="Georgia" panose="02040502050405020303" pitchFamily="18" charset="0"/>
              </a:rPr>
              <a:t> </a:t>
            </a:r>
            <a:endParaRPr lang="fr-BE" sz="2400" i="1" dirty="0" smtClean="0">
              <a:latin typeface="Georgia" panose="02040502050405020303" pitchFamily="18" charset="0"/>
            </a:endParaRPr>
          </a:p>
          <a:p>
            <a:pPr lvl="0">
              <a:lnSpc>
                <a:spcPct val="150000"/>
              </a:lnSpc>
            </a:pPr>
            <a:r>
              <a:rPr lang="fr-BE" sz="2400" i="1" dirty="0">
                <a:latin typeface="Georgia" panose="02040502050405020303" pitchFamily="18" charset="0"/>
              </a:rPr>
              <a:t>Hutchinson c. Royaume-Uni</a:t>
            </a:r>
            <a:r>
              <a:rPr lang="fr-BE" sz="2400" dirty="0">
                <a:latin typeface="Georgia" panose="02040502050405020303" pitchFamily="18" charset="0"/>
              </a:rPr>
              <a:t>, 17 janvier </a:t>
            </a:r>
            <a:r>
              <a:rPr lang="fr-BE" sz="2400" dirty="0" smtClean="0">
                <a:latin typeface="Georgia" panose="02040502050405020303" pitchFamily="18" charset="0"/>
              </a:rPr>
              <a:t>2017</a:t>
            </a:r>
            <a:endParaRPr lang="fr-FR" sz="2400" dirty="0">
              <a:latin typeface="Georgia" panose="02040502050405020303" pitchFamily="18" charset="0"/>
            </a:endParaRPr>
          </a:p>
          <a:p>
            <a:pPr>
              <a:lnSpc>
                <a:spcPct val="150000"/>
              </a:lnSpc>
            </a:pPr>
            <a:r>
              <a:rPr lang="fr-BE" sz="2400" i="1" dirty="0" err="1" smtClean="0">
                <a:latin typeface="Georgia" panose="02040502050405020303" pitchFamily="18" charset="0"/>
              </a:rPr>
              <a:t>Yaroslav</a:t>
            </a:r>
            <a:r>
              <a:rPr lang="fr-BE" sz="2400" i="1" dirty="0" smtClean="0">
                <a:latin typeface="Georgia" panose="02040502050405020303" pitchFamily="18" charset="0"/>
              </a:rPr>
              <a:t> </a:t>
            </a:r>
            <a:r>
              <a:rPr lang="fr-BE" sz="2400" i="1" dirty="0" err="1">
                <a:latin typeface="Georgia" panose="02040502050405020303" pitchFamily="18" charset="0"/>
              </a:rPr>
              <a:t>Belousov</a:t>
            </a:r>
            <a:r>
              <a:rPr lang="fr-BE" sz="2400" i="1" dirty="0">
                <a:latin typeface="Georgia" panose="02040502050405020303" pitchFamily="18" charset="0"/>
              </a:rPr>
              <a:t> c. Russie</a:t>
            </a:r>
            <a:r>
              <a:rPr lang="fr-BE" sz="2400" dirty="0">
                <a:latin typeface="Georgia" panose="02040502050405020303" pitchFamily="18" charset="0"/>
              </a:rPr>
              <a:t>, 4 octobre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155305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9883" y="0"/>
            <a:ext cx="9959589" cy="56015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2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Article</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3 CEDH</a:t>
            </a:r>
            <a:r>
              <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a:t>
            </a:r>
            <a:r>
              <a:rPr kumimoji="0" lang="fr-BE" sz="2400" b="1" i="0" u="none" strike="noStrike" kern="1200" cap="none" spc="0" normalizeH="0" noProof="0" dirty="0" smtClean="0">
                <a:ln>
                  <a:noFill/>
                </a:ln>
                <a:solidFill>
                  <a:prstClr val="black"/>
                </a:solidFill>
                <a:effectLst/>
                <a:uLnTx/>
                <a:uFillTx/>
                <a:latin typeface="Georgia" panose="02040502050405020303" pitchFamily="18" charset="0"/>
                <a:ea typeface="+mn-ea"/>
                <a:cs typeface="+mn-cs"/>
              </a:rPr>
              <a:t> </a:t>
            </a:r>
            <a:r>
              <a:rPr lang="fr-BE" sz="2400" b="1" dirty="0" smtClean="0">
                <a:solidFill>
                  <a:srgbClr val="0070C0"/>
                </a:solidFill>
                <a:latin typeface="Georgia" panose="02040502050405020303" pitchFamily="18" charset="0"/>
              </a:rPr>
              <a:t>obligation procédurale</a:t>
            </a:r>
            <a:endParaRPr kumimoji="0" lang="fr-BE" sz="2400" b="1" i="0" u="none" strike="noStrike" kern="1200" cap="none" spc="0" normalizeH="0" baseline="0" noProof="0" dirty="0" smtClean="0">
              <a:ln>
                <a:noFill/>
              </a:ln>
              <a:solidFill>
                <a:srgbClr val="0070C0"/>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lvl="0"/>
            <a:endParaRPr lang="fr-BE" sz="2400" b="1" dirty="0">
              <a:solidFill>
                <a:srgbClr val="30ACEC">
                  <a:lumMod val="75000"/>
                </a:srgbClr>
              </a:solidFill>
              <a:latin typeface="Georgia" panose="02040502050405020303" pitchFamily="18" charset="0"/>
            </a:endParaRPr>
          </a:p>
          <a:p>
            <a:pPr lvl="0">
              <a:lnSpc>
                <a:spcPct val="150000"/>
              </a:lnSpc>
            </a:pPr>
            <a:r>
              <a:rPr lang="fr-BE" sz="2400" i="1" dirty="0" err="1">
                <a:latin typeface="Georgia" panose="02040502050405020303" pitchFamily="18" charset="0"/>
              </a:rPr>
              <a:t>Assenov</a:t>
            </a:r>
            <a:r>
              <a:rPr lang="fr-BE" sz="2400" i="1" dirty="0">
                <a:latin typeface="Georgia" panose="02040502050405020303" pitchFamily="18" charset="0"/>
              </a:rPr>
              <a:t> c. Bulgarie</a:t>
            </a:r>
            <a:r>
              <a:rPr lang="fr-BE" sz="2400" dirty="0">
                <a:latin typeface="Georgia" panose="02040502050405020303" pitchFamily="18" charset="0"/>
              </a:rPr>
              <a:t>, 28 octobre 1998</a:t>
            </a:r>
          </a:p>
          <a:p>
            <a:pPr lvl="0">
              <a:lnSpc>
                <a:spcPct val="150000"/>
              </a:lnSpc>
            </a:pPr>
            <a:r>
              <a:rPr lang="fr-BE" sz="2400" i="1" dirty="0" err="1" smtClean="0">
                <a:latin typeface="Georgia" panose="02040502050405020303" pitchFamily="18" charset="0"/>
              </a:rPr>
              <a:t>Sevtap</a:t>
            </a:r>
            <a:r>
              <a:rPr lang="fr-BE" sz="2400" i="1" dirty="0" smtClean="0">
                <a:latin typeface="Georgia" panose="02040502050405020303" pitchFamily="18" charset="0"/>
              </a:rPr>
              <a:t> </a:t>
            </a:r>
            <a:r>
              <a:rPr lang="fr-BE" sz="2400" i="1" dirty="0" err="1">
                <a:latin typeface="Georgia" panose="02040502050405020303" pitchFamily="18" charset="0"/>
              </a:rPr>
              <a:t>Veznedaroglu</a:t>
            </a:r>
            <a:r>
              <a:rPr lang="fr-BE" sz="2400" i="1" dirty="0">
                <a:latin typeface="Georgia" panose="02040502050405020303" pitchFamily="18" charset="0"/>
              </a:rPr>
              <a:t> c. </a:t>
            </a:r>
            <a:r>
              <a:rPr lang="fr-BE" sz="2400" dirty="0">
                <a:latin typeface="Georgia" panose="02040502050405020303" pitchFamily="18" charset="0"/>
              </a:rPr>
              <a:t>Turquie, 11 avril 2000, § 32</a:t>
            </a:r>
          </a:p>
          <a:p>
            <a:pPr lvl="0">
              <a:lnSpc>
                <a:spcPct val="150000"/>
              </a:lnSpc>
            </a:pPr>
            <a:r>
              <a:rPr lang="fr-BE" sz="2400" i="1" dirty="0" err="1" smtClean="0">
                <a:latin typeface="Georgia" panose="02040502050405020303" pitchFamily="18" charset="0"/>
              </a:rPr>
              <a:t>Valiuliene</a:t>
            </a:r>
            <a:r>
              <a:rPr lang="fr-BE" sz="2400" i="1" dirty="0" smtClean="0">
                <a:latin typeface="Georgia" panose="02040502050405020303" pitchFamily="18" charset="0"/>
              </a:rPr>
              <a:t> </a:t>
            </a:r>
            <a:r>
              <a:rPr lang="fr-BE" sz="2400" i="1" dirty="0">
                <a:latin typeface="Georgia" panose="02040502050405020303" pitchFamily="18" charset="0"/>
              </a:rPr>
              <a:t>c. Lituanie</a:t>
            </a:r>
            <a:r>
              <a:rPr lang="fr-BE" sz="2400" dirty="0">
                <a:latin typeface="Georgia" panose="02040502050405020303" pitchFamily="18" charset="0"/>
              </a:rPr>
              <a:t>, 26 mars 2013</a:t>
            </a:r>
          </a:p>
          <a:p>
            <a:pPr lvl="0">
              <a:lnSpc>
                <a:spcPct val="150000"/>
              </a:lnSpc>
            </a:pPr>
            <a:r>
              <a:rPr lang="fr-BE" sz="2400" i="1" dirty="0" err="1" smtClean="0">
                <a:latin typeface="Georgia" panose="02040502050405020303" pitchFamily="18" charset="0"/>
              </a:rPr>
              <a:t>Sakir</a:t>
            </a:r>
            <a:r>
              <a:rPr lang="fr-BE" sz="2400" i="1" dirty="0" smtClean="0">
                <a:latin typeface="Georgia" panose="02040502050405020303" pitchFamily="18" charset="0"/>
              </a:rPr>
              <a:t> </a:t>
            </a:r>
            <a:r>
              <a:rPr lang="fr-BE" sz="2400" i="1" dirty="0">
                <a:latin typeface="Georgia" panose="02040502050405020303" pitchFamily="18" charset="0"/>
              </a:rPr>
              <a:t>c. Grèce</a:t>
            </a:r>
            <a:r>
              <a:rPr lang="fr-BE" sz="2400" dirty="0">
                <a:latin typeface="Georgia" panose="02040502050405020303" pitchFamily="18" charset="0"/>
              </a:rPr>
              <a:t>, 24 mars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srgbClr val="30ACEC">
                  <a:lumMod val="75000"/>
                </a:srgbClr>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BE" sz="2400" b="0"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rPr>
              <a:t>  </a:t>
            </a:r>
            <a:endParaRPr kumimoji="0" lang="fr-BE" sz="2400" b="1" i="0" u="none" strike="noStrike" kern="1200" cap="none" spc="0" normalizeH="0" baseline="0" noProof="0" dirty="0" smtClean="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36214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arallaxe">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TM03457496[[fn=Parallaxe]]</Template>
  <TotalTime>2189</TotalTime>
  <Words>4917</Words>
  <Application>Microsoft Office PowerPoint</Application>
  <PresentationFormat>Grand écran</PresentationFormat>
  <Paragraphs>1348</Paragraphs>
  <Slides>156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156</vt:i4>
      </vt:variant>
    </vt:vector>
  </HeadingPairs>
  <TitlesOfParts>
    <vt:vector size="160" baseType="lpstr">
      <vt:lpstr>Arial</vt:lpstr>
      <vt:lpstr>Corbel</vt:lpstr>
      <vt:lpstr>Georgia</vt:lpstr>
      <vt:lpstr>Parallaxe</vt:lpstr>
      <vt:lpstr>Droits de l’homme version provisoire 2017-2018</vt:lpstr>
      <vt:lpstr>Droits de l’homme 2017-2018 – séance n° 1</vt:lpstr>
      <vt:lpstr>Introduction générale</vt:lpstr>
      <vt:lpstr>Calendrier indicatif et provisoire</vt:lpstr>
      <vt:lpstr>Séances complémentaires</vt:lpstr>
      <vt:lpstr>Supports de cours</vt:lpstr>
      <vt:lpstr>Système de « lecteurs référents »</vt:lpstr>
      <vt:lpstr>Modalités de l’examen</vt:lpstr>
      <vt:lpstr>Introduction générale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Introduction générale</vt:lpstr>
      <vt:lpstr>Présentation PowerPoint</vt:lpstr>
      <vt:lpstr>Droits de l’homme 2017-2018 – séance n° 2</vt:lpstr>
      <vt:lpstr>Première partie  Considérations générales sur les droits fondamentaux</vt:lpstr>
      <vt:lpstr>Première partie  Considérations générales sur les droits fondamentaux</vt:lpstr>
      <vt:lpstr>Première partie  Considérations générales sur les droits fondamentaux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Droits de l’homme 2017-2018 – séance n° 3</vt:lpstr>
      <vt:lpstr>Première partie  Considérations générales sur les droits fondamentaux</vt:lpstr>
      <vt:lpstr>Présentation PowerPoint</vt:lpstr>
      <vt:lpstr>Droits de l’homme 2017-2018 – séance n° 4</vt:lpstr>
      <vt:lpstr>Première partie  Considérations générales sur les droits fondamentaux</vt:lpstr>
      <vt:lpstr>Première partie  Considérations générales sur les droits fondamentaux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Droits de l’homme 2017-2018 – séance n° 5</vt:lpstr>
      <vt:lpstr>Première partie  Considérations générales sur les droits fondamentaux</vt:lpstr>
      <vt:lpstr>Première partie  Considérations générales sur les droits fondamentaux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Droits de l’homme 2017-2018 – séance n° 6</vt:lpstr>
      <vt:lpstr>Deuxième partie  Considérations particulières sur certains droits fondamentaux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Droits de l’homme 2017-2018 – séance n° 7</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Droits de l’homme 2017-2018 – séance n° 8</vt:lpstr>
      <vt:lpstr>Présentation PowerPoint</vt:lpstr>
      <vt:lpstr>Droits de l’homme 2017-2018 – séance n° 9</vt:lpstr>
      <vt:lpstr>Présentation PowerPoint</vt:lpstr>
      <vt:lpstr>Droits de l’homme 2017-2018 – séance n° 10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Droits de l’homme 2017-2018 – séance n° 11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Droits de l’homme 2017-2018 – séance n° 12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Droits de l’homme 2017-2018 – séance n° 13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Droits de l’homme 2016-2017</dc:title>
  <dc:creator>Bouhon Frédéric</dc:creator>
  <cp:lastModifiedBy>Bouhon Frédéric</cp:lastModifiedBy>
  <cp:revision>124</cp:revision>
  <dcterms:created xsi:type="dcterms:W3CDTF">2016-09-20T07:50:19Z</dcterms:created>
  <dcterms:modified xsi:type="dcterms:W3CDTF">2017-09-11T20:02:50Z</dcterms:modified>
</cp:coreProperties>
</file>