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380" r:id="rId4"/>
    <p:sldId id="377" r:id="rId5"/>
    <p:sldId id="376" r:id="rId6"/>
    <p:sldId id="384" r:id="rId7"/>
    <p:sldId id="385" r:id="rId8"/>
    <p:sldId id="387" r:id="rId9"/>
    <p:sldId id="389" r:id="rId10"/>
    <p:sldId id="388" r:id="rId11"/>
    <p:sldId id="390" r:id="rId12"/>
    <p:sldId id="381" r:id="rId13"/>
    <p:sldId id="364" r:id="rId14"/>
    <p:sldId id="34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0769" autoAdjust="0"/>
  </p:normalViewPr>
  <p:slideViewPr>
    <p:cSldViewPr snapToGrid="0" snapToObjects="1">
      <p:cViewPr varScale="1">
        <p:scale>
          <a:sx n="59" d="100"/>
          <a:sy n="59" d="100"/>
        </p:scale>
        <p:origin x="-18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792" y="28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5D52-BD3E-854F-B8A6-6445D31EA854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5819-4E8B-324F-B00B-49111A1C31B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611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4914900"/>
          </a:xfrm>
        </p:spPr>
        <p:txBody>
          <a:bodyPr/>
          <a:lstStyle/>
          <a:p>
            <a:pPr algn="just"/>
            <a:endParaRPr lang="es-ES_tradnl" sz="1200" u="none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9447-4E7E-924C-B8C4-1DC4B1146B8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74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5819-4E8B-324F-B00B-49111A1C31B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06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5819-4E8B-324F-B00B-49111A1C31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40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ES_tradnl" sz="1100" b="0" i="0" u="none" strike="noStrike" dirty="0" smtClean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9447-4E7E-924C-B8C4-1DC4B1146B8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79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4089400"/>
          </a:xfrm>
        </p:spPr>
        <p:txBody>
          <a:bodyPr/>
          <a:lstStyle/>
          <a:p>
            <a:pPr algn="just"/>
            <a:endParaRPr lang="fr-FR" sz="12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it-IT" dirty="0" smtClean="0"/>
          </a:p>
          <a:p>
            <a:fld id="{31679447-4E7E-924C-B8C4-1DC4B1146B81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77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5819-4E8B-324F-B00B-49111A1C31B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18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4914900"/>
          </a:xfrm>
        </p:spPr>
        <p:txBody>
          <a:bodyPr/>
          <a:lstStyle/>
          <a:p>
            <a:pPr algn="just"/>
            <a:endParaRPr lang="es-ES" sz="1100" b="0" kern="1200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9447-4E7E-924C-B8C4-1DC4B1146B81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77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9447-4E7E-924C-B8C4-1DC4B1146B8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7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229100"/>
            <a:ext cx="5486400" cy="3771900"/>
          </a:xfrm>
        </p:spPr>
        <p:txBody>
          <a:bodyPr/>
          <a:lstStyle/>
          <a:p>
            <a:pPr marL="0" indent="0">
              <a:buFontTx/>
              <a:buNone/>
            </a:pPr>
            <a:endParaRPr lang="es-ES_trad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9447-4E7E-924C-B8C4-1DC4B1146B81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77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fr-FR" sz="1200" dirty="0" smtClean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79447-4E7E-924C-B8C4-1DC4B1146B8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7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5819-4E8B-324F-B00B-49111A1C31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5819-4E8B-324F-B00B-49111A1C31B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65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5819-4E8B-324F-B00B-49111A1C31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034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5819-4E8B-324F-B00B-49111A1C31B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4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30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3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39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1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18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62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5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14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70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4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7350-3922-8D44-B1B9-653344E0B90D}" type="datetimeFigureOut">
              <a:rPr lang="it-IT" smtClean="0"/>
              <a:t>25/07/17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D9D2-8134-5B4A-8CAF-ED499FC59E9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40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mailto:sophie.wintgens@ulb.ac.b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57" y="5685370"/>
            <a:ext cx="6382043" cy="986364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2211" y="0"/>
            <a:ext cx="11861031" cy="60325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es-ES_tradnl" sz="3900" b="1" dirty="0">
                <a:solidFill>
                  <a:srgbClr val="004C92"/>
                </a:solidFill>
                <a:ea typeface="Cambria" charset="0"/>
                <a:cs typeface="Cambria" charset="0"/>
              </a:rPr>
              <a:t>La influencia normativa de China en América Latina y </a:t>
            </a:r>
            <a: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  <a:t>el </a:t>
            </a:r>
            <a:r>
              <a:rPr lang="es-ES_tradnl" sz="3900" b="1" dirty="0">
                <a:solidFill>
                  <a:srgbClr val="004C92"/>
                </a:solidFill>
                <a:ea typeface="Cambria" charset="0"/>
                <a:cs typeface="Cambria" charset="0"/>
              </a:rPr>
              <a:t>Caribe</a:t>
            </a:r>
            <a: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  <a:t>: ¿</a:t>
            </a:r>
            <a:r>
              <a:rPr lang="es-ES_tradnl" sz="3900" b="1" dirty="0">
                <a:solidFill>
                  <a:srgbClr val="004C92"/>
                </a:solidFill>
                <a:ea typeface="Cambria" charset="0"/>
                <a:cs typeface="Cambria" charset="0"/>
              </a:rPr>
              <a:t>Un desafío estratégico para la </a:t>
            </a:r>
            <a: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  <a:t>UE? </a:t>
            </a:r>
            <a:b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</a:br>
            <a: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  <a:t/>
            </a:r>
            <a:b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</a:br>
            <a:r>
              <a:rPr lang="es-ES_tradnl" sz="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  <a:t>l</a:t>
            </a:r>
            <a: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  <a:t/>
            </a:r>
            <a:b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</a:br>
            <a:r>
              <a:rPr lang="es-ES_tradnl" sz="3900" b="1" dirty="0" smtClean="0">
                <a:solidFill>
                  <a:srgbClr val="004C92"/>
                </a:solidFill>
                <a:ea typeface="Cambria" charset="0"/>
                <a:cs typeface="Cambria" charset="0"/>
              </a:rPr>
              <a:t> </a:t>
            </a:r>
            <a:r>
              <a:rPr lang="es-ES_tradnl" sz="2400" b="1" dirty="0">
                <a:solidFill>
                  <a:srgbClr val="004C92"/>
                </a:solidFill>
                <a:ea typeface="Cambria" charset="0"/>
                <a:cs typeface="Cambria" charset="0"/>
              </a:rPr>
              <a:t/>
            </a:r>
            <a:br>
              <a:rPr lang="es-ES_tradnl" sz="2400" b="1" dirty="0">
                <a:solidFill>
                  <a:srgbClr val="004C92"/>
                </a:solidFill>
                <a:ea typeface="Cambria" charset="0"/>
                <a:cs typeface="Cambria" charset="0"/>
              </a:rPr>
            </a:br>
            <a:r>
              <a:rPr lang="es-ES_tradnl" dirty="0" smtClean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s-ES_tradnl" dirty="0" smtClean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s-ES_tradnl" dirty="0" smtClean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s-ES_tradnl" dirty="0" smtClean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s-ES_tradnl" dirty="0" smtClean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s-ES_tradnl" dirty="0" smtClean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s-ES_tradnl" dirty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s-ES_tradnl" dirty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s-ES_tradnl" sz="3100" dirty="0" smtClean="0">
                <a:latin typeface="+mn-lt"/>
                <a:ea typeface="Cambria" charset="0"/>
                <a:cs typeface="Cambria" charset="0"/>
              </a:rPr>
              <a:t>Universidad Nacional de Costa Rica (UNA) – San José, 16 de agosto de 2017</a:t>
            </a:r>
            <a:r>
              <a:rPr lang="es-ES_tradnl" sz="2700" dirty="0" smtClean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s-ES_tradnl" sz="2700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s-ES_tradnl" sz="13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s-ES_tradnl" dirty="0" smtClean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s-ES_tradnl" dirty="0" smtClean="0">
                <a:solidFill>
                  <a:srgbClr val="004C92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s-ES_tradnl" sz="3100" b="1" dirty="0" err="1" smtClean="0">
                <a:latin typeface="Cambria" charset="0"/>
                <a:ea typeface="Cambria" charset="0"/>
                <a:cs typeface="Cambria" charset="0"/>
              </a:rPr>
              <a:t>Sophie</a:t>
            </a:r>
            <a:r>
              <a:rPr lang="es-ES_tradnl" sz="31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s-ES_tradnl" sz="3100" b="1" dirty="0" smtClean="0">
                <a:latin typeface="Cambria" charset="0"/>
                <a:ea typeface="Cambria" charset="0"/>
                <a:cs typeface="Cambria" charset="0"/>
              </a:rPr>
              <a:t>Wintgens</a:t>
            </a:r>
            <a:br>
              <a:rPr lang="es-ES_tradnl" sz="3100" b="1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s-ES_tradnl" sz="600" b="1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s-ES_tradnl" sz="3100" dirty="0" smtClean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s-ES_tradnl" sz="3100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s-ES_tradnl" sz="2200" dirty="0" smtClean="0">
                <a:latin typeface="Cambria" charset="0"/>
                <a:ea typeface="Cambria" charset="0"/>
                <a:cs typeface="Cambria" charset="0"/>
              </a:rPr>
              <a:t>Fondo </a:t>
            </a:r>
            <a:r>
              <a:rPr lang="es-ES_tradnl" sz="2200" dirty="0">
                <a:latin typeface="Cambria" charset="0"/>
                <a:ea typeface="Cambria" charset="0"/>
                <a:cs typeface="Cambria" charset="0"/>
              </a:rPr>
              <a:t>Nacional </a:t>
            </a:r>
            <a:r>
              <a:rPr lang="es-ES_tradnl" sz="2200" dirty="0" smtClean="0">
                <a:latin typeface="Cambria" charset="0"/>
                <a:ea typeface="Cambria" charset="0"/>
                <a:cs typeface="Cambria" charset="0"/>
              </a:rPr>
              <a:t>de </a:t>
            </a:r>
            <a:r>
              <a:rPr lang="es-ES_tradnl" sz="2200" dirty="0">
                <a:latin typeface="Cambria" charset="0"/>
                <a:ea typeface="Cambria" charset="0"/>
                <a:cs typeface="Cambria" charset="0"/>
              </a:rPr>
              <a:t>Investigación Científica (F.R.S.-FNRS) </a:t>
            </a:r>
            <a:r>
              <a:rPr lang="fr-FR" sz="2200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s-ES_tradnl" sz="22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s-ES_tradnl" sz="2200" dirty="0" err="1" smtClean="0">
                <a:latin typeface="Cambria" charset="0"/>
                <a:ea typeface="Cambria" charset="0"/>
                <a:cs typeface="Cambria" charset="0"/>
              </a:rPr>
              <a:t>Cevipol</a:t>
            </a:r>
            <a:r>
              <a:rPr lang="es-ES_tradnl" sz="2200" dirty="0" smtClean="0">
                <a:latin typeface="Cambria" charset="0"/>
                <a:ea typeface="Cambria" charset="0"/>
                <a:cs typeface="Cambria" charset="0"/>
              </a:rPr>
              <a:t>/ULB y </a:t>
            </a:r>
            <a:r>
              <a:rPr lang="es-ES_tradnl" sz="2200" dirty="0" err="1" smtClean="0">
                <a:latin typeface="Cambria" charset="0"/>
                <a:ea typeface="Cambria" charset="0"/>
                <a:cs typeface="Cambria" charset="0"/>
              </a:rPr>
              <a:t>Cefir</a:t>
            </a:r>
            <a:r>
              <a:rPr lang="es-ES_tradnl" sz="2200" dirty="0" smtClean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es-ES_tradnl" sz="2200" dirty="0" err="1" smtClean="0">
                <a:latin typeface="Cambria" charset="0"/>
                <a:ea typeface="Cambria" charset="0"/>
                <a:cs typeface="Cambria" charset="0"/>
              </a:rPr>
              <a:t>ULg</a:t>
            </a:r>
            <a:r>
              <a:rPr lang="es-ES_tradnl" sz="2200" dirty="0" smtClean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s-ES_tradnl" sz="2200" dirty="0" smtClean="0">
                <a:latin typeface="Cambria" charset="0"/>
                <a:ea typeface="Cambria" charset="0"/>
                <a:cs typeface="Cambria" charset="0"/>
              </a:rPr>
              <a:t>(Bélgica)</a:t>
            </a:r>
            <a:endParaRPr lang="es-ES_tradnl" sz="22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538" y="1248986"/>
            <a:ext cx="4977035" cy="3311998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>
            <a:fillRect/>
          </a:stretch>
        </p:blipFill>
        <p:spPr bwMode="auto">
          <a:xfrm>
            <a:off x="4614913" y="1765556"/>
            <a:ext cx="1410308" cy="133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895" y="106840"/>
            <a:ext cx="11624241" cy="135116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004C92"/>
                </a:solidFill>
              </a:rPr>
              <a:t>La IED china en América Latina y el Caribe se desplaza hacia el sector de servicios</a:t>
            </a:r>
            <a:endParaRPr lang="es-ES" sz="3600" b="1" dirty="0">
              <a:solidFill>
                <a:srgbClr val="004C92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l="-66665" r="-66665"/>
          <a:stretch>
            <a:fillRect/>
          </a:stretch>
        </p:blipFill>
        <p:spPr>
          <a:xfrm>
            <a:off x="-232705" y="1630192"/>
            <a:ext cx="12179841" cy="5039997"/>
          </a:xfrm>
        </p:spPr>
      </p:pic>
    </p:spTree>
    <p:extLst>
      <p:ext uri="{BB962C8B-B14F-4D97-AF65-F5344CB8AC3E}">
        <p14:creationId xmlns:p14="http://schemas.microsoft.com/office/powerpoint/2010/main" val="189993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72" y="0"/>
            <a:ext cx="484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02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57" y="5685370"/>
            <a:ext cx="6382043" cy="986364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17500" y="-1"/>
            <a:ext cx="11874500" cy="672413"/>
          </a:xfrm>
        </p:spPr>
        <p:txBody>
          <a:bodyPr>
            <a:noAutofit/>
          </a:bodyPr>
          <a:lstStyle/>
          <a:p>
            <a:r>
              <a:rPr lang="es-ES_tradnl" sz="3000" b="1" dirty="0" smtClean="0">
                <a:solidFill>
                  <a:srgbClr val="004C92"/>
                </a:solidFill>
              </a:rPr>
              <a:t>(Inter)regionalismo europeo </a:t>
            </a:r>
            <a:r>
              <a:rPr lang="es-ES_tradnl" sz="3000" b="1" i="1" dirty="0" smtClean="0">
                <a:solidFill>
                  <a:srgbClr val="004C92"/>
                </a:solidFill>
              </a:rPr>
              <a:t>versus</a:t>
            </a:r>
            <a:r>
              <a:rPr lang="es-ES_tradnl" sz="3000" b="1" dirty="0" smtClean="0">
                <a:solidFill>
                  <a:srgbClr val="004C92"/>
                </a:solidFill>
              </a:rPr>
              <a:t> cooperación </a:t>
            </a:r>
            <a:r>
              <a:rPr lang="es-ES_tradnl" sz="3000" b="1" dirty="0">
                <a:solidFill>
                  <a:srgbClr val="004C92"/>
                </a:solidFill>
              </a:rPr>
              <a:t>Sur-</a:t>
            </a:r>
            <a:r>
              <a:rPr lang="es-ES_tradnl" sz="3000" b="1" dirty="0" smtClean="0">
                <a:solidFill>
                  <a:srgbClr val="004C92"/>
                </a:solidFill>
              </a:rPr>
              <a:t>Sur china</a:t>
            </a:r>
            <a:endParaRPr lang="es-ES" sz="3000" b="1" dirty="0">
              <a:solidFill>
                <a:srgbClr val="004C92"/>
              </a:solidFill>
            </a:endParaRPr>
          </a:p>
        </p:txBody>
      </p:sp>
      <p:graphicFrame>
        <p:nvGraphicFramePr>
          <p:cNvPr id="2" name="Espace réservé du contenu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765199"/>
              </p:ext>
            </p:extLst>
          </p:nvPr>
        </p:nvGraphicFramePr>
        <p:xfrm>
          <a:off x="1243542" y="963243"/>
          <a:ext cx="9848500" cy="4765187"/>
        </p:xfrm>
        <a:graphic>
          <a:graphicData uri="http://schemas.openxmlformats.org/drawingml/2006/table">
            <a:tbl>
              <a:tblPr/>
              <a:tblGrid>
                <a:gridCol w="4924250"/>
                <a:gridCol w="4924250"/>
              </a:tblGrid>
              <a:tr h="82562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Comparación entre las aproximaciones </a:t>
                      </a:r>
                      <a:r>
                        <a:rPr lang="es-ES_tradn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político-</a:t>
                      </a:r>
                      <a:r>
                        <a:rPr lang="es-ES_tradn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normativas de la Unión Europea y de China al </a:t>
                      </a:r>
                      <a:r>
                        <a:rPr lang="es-ES_tradnl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MERCOSUR</a:t>
                      </a:r>
                      <a:endParaRPr lang="es-ES_tradn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62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UNION EUROPEA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62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Discurso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271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Cooperación Norte-Sur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Cooperación Sur-Sur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1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Diplomacia normativa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Diplomacia pragmática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3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Promoción del "Comercio para todos"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Promoción del "Nuevo Marco de Cooperación 1+3+6"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1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Aproximación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</a:t>
                      </a:r>
                      <a:r>
                        <a:rPr lang="es-ES_trad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-regional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Aproximación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política </a:t>
                      </a:r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plurilateral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Realidad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271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Cooperación económica asimétrica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Cooperación económica asimétrica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1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Difusión del Consenso de Washington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Difusión del Consenso de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Pekín</a:t>
                      </a:r>
                      <a:endParaRPr lang="es-ES_trad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35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estratégicas bilaterales con Brasil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Relaciones estratégicas bilaterales con Brasil, Argentina y Uruguay</a:t>
                      </a:r>
                    </a:p>
                  </a:txBody>
                  <a:tcPr marL="20951" marR="20951" marT="20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tangolo 3"/>
          <p:cNvSpPr/>
          <p:nvPr/>
        </p:nvSpPr>
        <p:spPr>
          <a:xfrm>
            <a:off x="486833" y="626693"/>
            <a:ext cx="11546409" cy="45719"/>
          </a:xfrm>
          <a:prstGeom prst="rect">
            <a:avLst/>
          </a:prstGeom>
          <a:solidFill>
            <a:srgbClr val="004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8408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52157" y="793708"/>
            <a:ext cx="3003843" cy="45719"/>
          </a:xfrm>
          <a:prstGeom prst="rect">
            <a:avLst/>
          </a:prstGeom>
          <a:solidFill>
            <a:srgbClr val="004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57" y="5685370"/>
            <a:ext cx="6382043" cy="986364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52156" y="1"/>
            <a:ext cx="11330401" cy="83942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4C92"/>
                </a:solidFill>
              </a:rPr>
              <a:t>Conclusión</a:t>
            </a:r>
            <a:endParaRPr lang="es-E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157" y="1143000"/>
            <a:ext cx="11481086" cy="490516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2400"/>
              </a:spcBef>
              <a:buFont typeface="Wingdings" charset="0"/>
              <a:buChar char="§"/>
            </a:pPr>
            <a:r>
              <a:rPr lang="es-ES_tradnl" sz="4000" b="1" dirty="0" smtClean="0"/>
              <a:t>Una</a:t>
            </a:r>
            <a:r>
              <a:rPr lang="es-ES_tradnl" sz="4000" dirty="0" smtClean="0"/>
              <a:t> </a:t>
            </a:r>
            <a:r>
              <a:rPr lang="es-ES_tradnl" sz="4000" b="1" dirty="0" smtClean="0"/>
              <a:t>gran </a:t>
            </a:r>
            <a:r>
              <a:rPr lang="es-ES_tradnl" sz="4000" b="1" dirty="0"/>
              <a:t>variedad de factores internos y externos, de carácter económico y </a:t>
            </a:r>
            <a:r>
              <a:rPr lang="es-ES_tradnl" sz="4000" b="1" dirty="0" smtClean="0"/>
              <a:t>político,</a:t>
            </a:r>
            <a:r>
              <a:rPr lang="es-ES_tradnl" sz="4000" dirty="0"/>
              <a:t> ha ensombrecido las expectativas iniciales de una relación interregional ambiciosa entre la UE y América </a:t>
            </a:r>
            <a:r>
              <a:rPr lang="es-ES_tradnl" sz="4000" dirty="0" smtClean="0"/>
              <a:t>Latina: la </a:t>
            </a:r>
            <a:r>
              <a:rPr lang="es-ES_tradnl" sz="4000" dirty="0" smtClean="0"/>
              <a:t>presencia de </a:t>
            </a:r>
            <a:r>
              <a:rPr lang="es-ES_tradnl" sz="4000" dirty="0"/>
              <a:t>China </a:t>
            </a:r>
            <a:r>
              <a:rPr lang="es-ES_tradnl" sz="4000" dirty="0" smtClean="0"/>
              <a:t>es </a:t>
            </a:r>
            <a:r>
              <a:rPr lang="es-ES_tradnl" sz="4000" dirty="0"/>
              <a:t>uno de </a:t>
            </a:r>
            <a:r>
              <a:rPr lang="es-ES_tradnl" sz="4000" dirty="0" smtClean="0"/>
              <a:t>ellos.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  <a:buFont typeface="Wingdings" charset="0"/>
              <a:buChar char="§"/>
            </a:pPr>
            <a:r>
              <a:rPr lang="es-ES_tradnl" sz="4000" b="1" dirty="0" smtClean="0"/>
              <a:t>China </a:t>
            </a:r>
            <a:r>
              <a:rPr lang="es-ES_tradnl" sz="4000" b="1" dirty="0"/>
              <a:t>es hoy </a:t>
            </a:r>
            <a:r>
              <a:rPr lang="es-ES_tradnl" sz="4000" b="1" dirty="0" smtClean="0"/>
              <a:t>día </a:t>
            </a:r>
            <a:r>
              <a:rPr lang="es-ES_tradnl" sz="4000" b="1" dirty="0"/>
              <a:t>reconocida como un socio importante extra-regional para los países de la </a:t>
            </a:r>
            <a:r>
              <a:rPr lang="es-ES_tradnl" sz="4000" b="1" dirty="0" smtClean="0"/>
              <a:t>CELAC</a:t>
            </a:r>
            <a:r>
              <a:rPr lang="es-ES" sz="4000" dirty="0" smtClean="0"/>
              <a:t>: el proyecto chino de cooperación Sur-Sur </a:t>
            </a:r>
            <a:r>
              <a:rPr lang="es-ES_tradnl" sz="4000" dirty="0"/>
              <a:t>constituye </a:t>
            </a:r>
            <a:r>
              <a:rPr lang="es-ES_tradnl" sz="4000" dirty="0" smtClean="0"/>
              <a:t>un</a:t>
            </a:r>
            <a:r>
              <a:rPr lang="es-ES" sz="4000" dirty="0" smtClean="0"/>
              <a:t> “</a:t>
            </a:r>
            <a:r>
              <a:rPr lang="es-ES_tradnl" sz="4000" dirty="0" smtClean="0"/>
              <a:t>efecto </a:t>
            </a:r>
            <a:r>
              <a:rPr lang="es-ES_tradnl" sz="4000" dirty="0"/>
              <a:t>de </a:t>
            </a:r>
            <a:r>
              <a:rPr lang="es-ES_tradnl" sz="4000" dirty="0" smtClean="0"/>
              <a:t>apalancamiento” para el </a:t>
            </a:r>
            <a:r>
              <a:rPr lang="es-ES_tradnl" sz="4000" dirty="0"/>
              <a:t>proyecto europeo de cooperación </a:t>
            </a:r>
            <a:r>
              <a:rPr lang="es-ES_tradnl" sz="4000" dirty="0" smtClean="0"/>
              <a:t>interregional.</a:t>
            </a:r>
            <a:endParaRPr lang="es-ES" sz="4000" i="1" dirty="0" smtClean="0"/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fr-FR" sz="4000" b="1" dirty="0" smtClean="0">
                <a:solidFill>
                  <a:srgbClr val="CC0000"/>
                </a:solidFill>
                <a:sym typeface="Wingdings"/>
              </a:rPr>
              <a:t> </a:t>
            </a:r>
            <a:r>
              <a:rPr lang="es-ES" sz="4000" b="1" dirty="0" smtClean="0">
                <a:solidFill>
                  <a:srgbClr val="CC0000"/>
                </a:solidFill>
              </a:rPr>
              <a:t>El reto para Bruselas ya no es únicamente diferenciarse de Washington, sino también de Pekín</a:t>
            </a:r>
            <a:endParaRPr lang="es-ES" sz="40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96895" r="-96895" b="9949"/>
          <a:stretch/>
        </p:blipFill>
        <p:spPr>
          <a:xfrm>
            <a:off x="-1419047" y="380186"/>
            <a:ext cx="14983983" cy="5583483"/>
          </a:xfrm>
        </p:spPr>
      </p:pic>
      <p:sp>
        <p:nvSpPr>
          <p:cNvPr id="2" name="ZoneTexte 1"/>
          <p:cNvSpPr txBox="1"/>
          <p:nvPr/>
        </p:nvSpPr>
        <p:spPr>
          <a:xfrm>
            <a:off x="0" y="6143669"/>
            <a:ext cx="12192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hlinkClick r:id="rId4"/>
              </a:rPr>
              <a:t>s</a:t>
            </a:r>
            <a:r>
              <a:rPr lang="fr-FR" sz="2400" dirty="0" smtClean="0">
                <a:hlinkClick r:id="rId4"/>
              </a:rPr>
              <a:t>ophie.wintgens@ulb.ac.be</a:t>
            </a:r>
            <a:endParaRPr lang="fr-FR" sz="2400" dirty="0" smtClean="0"/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807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57" y="5685370"/>
            <a:ext cx="6382043" cy="986364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02168" y="196689"/>
            <a:ext cx="11480390" cy="73464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4C92"/>
                </a:solidFill>
              </a:rPr>
              <a:t> Plan de mi presentación</a:t>
            </a:r>
            <a:endParaRPr lang="es-E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157" y="1185334"/>
            <a:ext cx="11491676" cy="473369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2400"/>
              </a:spcBef>
              <a:buFontTx/>
              <a:buChar char="-"/>
            </a:pPr>
            <a:r>
              <a:rPr lang="es-ES_tradnl" sz="2600" b="1" dirty="0">
                <a:ea typeface="Cambria" charset="0"/>
                <a:cs typeface="Cambria" charset="0"/>
              </a:rPr>
              <a:t>Marco teórico y metodológico</a:t>
            </a:r>
            <a:r>
              <a:rPr lang="es-ES_tradnl" sz="2400" dirty="0">
                <a:ea typeface="Cambria" charset="0"/>
                <a:cs typeface="Cambria" charset="0"/>
              </a:rPr>
              <a:t>: la difusión de las normas como instrumento de influencia mundial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  <a:buFontTx/>
              <a:buChar char="-"/>
            </a:pPr>
            <a:r>
              <a:rPr lang="es-ES" sz="2600" b="1" dirty="0" smtClean="0">
                <a:ea typeface="Cambria" charset="0"/>
                <a:cs typeface="Cambria" charset="0"/>
              </a:rPr>
              <a:t>Contexto general</a:t>
            </a:r>
            <a:r>
              <a:rPr lang="es-ES" sz="2400" dirty="0" smtClean="0">
                <a:ea typeface="Cambria" charset="0"/>
                <a:cs typeface="Cambria" charset="0"/>
              </a:rPr>
              <a:t>: de </a:t>
            </a:r>
            <a:r>
              <a:rPr lang="es-ES_tradnl" sz="2400" dirty="0" smtClean="0"/>
              <a:t>la </a:t>
            </a:r>
            <a:r>
              <a:rPr lang="es-ES_tradnl" sz="2400" dirty="0"/>
              <a:t>llegada de China en </a:t>
            </a:r>
            <a:r>
              <a:rPr lang="es-ES_tradnl" sz="2400" dirty="0" smtClean="0"/>
              <a:t>América Latina </a:t>
            </a:r>
            <a:r>
              <a:rPr lang="es-ES_tradnl" sz="2400" dirty="0"/>
              <a:t>y el Caribe </a:t>
            </a:r>
            <a:r>
              <a:rPr lang="es-ES_tradnl" sz="2400" dirty="0" smtClean="0"/>
              <a:t>(años 2000) a la </a:t>
            </a:r>
            <a:r>
              <a:rPr lang="es-ES_tradnl" sz="2400" dirty="0"/>
              <a:t>reafirmación de la Unión Europea </a:t>
            </a:r>
            <a:r>
              <a:rPr lang="es-ES_tradnl" sz="2400" dirty="0" smtClean="0"/>
              <a:t>(años 2010)</a:t>
            </a:r>
            <a:endParaRPr lang="es-ES" sz="2400" dirty="0" smtClean="0">
              <a:solidFill>
                <a:srgbClr val="000000"/>
              </a:solidFill>
              <a:ea typeface="Cambria" charset="0"/>
              <a:cs typeface="Cambria" charset="0"/>
            </a:endParaRPr>
          </a:p>
          <a:p>
            <a:pPr algn="just">
              <a:lnSpc>
                <a:spcPct val="120000"/>
              </a:lnSpc>
              <a:spcBef>
                <a:spcPts val="2400"/>
              </a:spcBef>
              <a:buFontTx/>
              <a:buChar char="-"/>
            </a:pPr>
            <a:r>
              <a:rPr lang="es-ES" sz="2600" b="1" dirty="0" smtClean="0">
                <a:ea typeface="Cambria" charset="0"/>
                <a:cs typeface="Cambria" charset="0"/>
              </a:rPr>
              <a:t>Doble cuestión de investigación (</a:t>
            </a:r>
            <a:r>
              <a:rPr lang="es-ES" sz="2600" b="1" dirty="0">
                <a:ea typeface="Cambria" charset="0"/>
                <a:cs typeface="Cambria" charset="0"/>
              </a:rPr>
              <a:t>h</a:t>
            </a:r>
            <a:r>
              <a:rPr lang="es-ES" sz="2600" b="1" dirty="0" smtClean="0">
                <a:ea typeface="Cambria" charset="0"/>
                <a:cs typeface="Cambria" charset="0"/>
              </a:rPr>
              <a:t>ipótesis)</a:t>
            </a:r>
            <a:r>
              <a:rPr lang="es-ES" sz="2600" dirty="0" smtClean="0">
                <a:ea typeface="Cambria" charset="0"/>
                <a:cs typeface="Cambria" charset="0"/>
              </a:rPr>
              <a:t>: </a:t>
            </a:r>
          </a:p>
          <a:p>
            <a:pPr marL="719138" indent="-274638" algn="just">
              <a:lnSpc>
                <a:spcPct val="100000"/>
              </a:lnSpc>
              <a:spcBef>
                <a:spcPts val="600"/>
              </a:spcBef>
            </a:pPr>
            <a:r>
              <a:rPr lang="es-ES" sz="2400" dirty="0" smtClean="0">
                <a:solidFill>
                  <a:srgbClr val="000000"/>
                </a:solidFill>
                <a:ea typeface="Cambria" charset="0"/>
                <a:cs typeface="Cambria" charset="0"/>
              </a:rPr>
              <a:t>del </a:t>
            </a:r>
            <a:r>
              <a:rPr lang="es-ES_tradnl" sz="2400" dirty="0">
                <a:solidFill>
                  <a:srgbClr val="000000"/>
                </a:solidFill>
                <a:ea typeface="Cambria" charset="0"/>
                <a:cs typeface="Cambria" charset="0"/>
              </a:rPr>
              <a:t>“Triángulo Atlántico” al “Triángulo </a:t>
            </a:r>
            <a:r>
              <a:rPr lang="es-ES_tradnl" sz="2400" dirty="0" smtClean="0">
                <a:solidFill>
                  <a:srgbClr val="000000"/>
                </a:solidFill>
                <a:ea typeface="Cambria" charset="0"/>
                <a:cs typeface="Cambria" charset="0"/>
              </a:rPr>
              <a:t>Pacífico</a:t>
            </a:r>
            <a:endParaRPr lang="es-ES" sz="2400" dirty="0" smtClean="0">
              <a:solidFill>
                <a:srgbClr val="000000"/>
              </a:solidFill>
              <a:ea typeface="Cambria" charset="0"/>
              <a:cs typeface="Cambria" charset="0"/>
            </a:endParaRPr>
          </a:p>
          <a:p>
            <a:pPr marL="719138" indent="-274638">
              <a:lnSpc>
                <a:spcPct val="100000"/>
              </a:lnSpc>
              <a:spcBef>
                <a:spcPts val="600"/>
              </a:spcBef>
            </a:pPr>
            <a:r>
              <a:rPr lang="fr-FR" sz="2400" dirty="0" smtClean="0">
                <a:solidFill>
                  <a:srgbClr val="000000"/>
                </a:solidFill>
                <a:ea typeface="Cambria" charset="0"/>
                <a:cs typeface="Cambria" charset="0"/>
              </a:rPr>
              <a:t>e</a:t>
            </a:r>
            <a:r>
              <a:rPr lang="es-ES" sz="2400" dirty="0" smtClean="0">
                <a:solidFill>
                  <a:srgbClr val="000000"/>
                </a:solidFill>
                <a:ea typeface="Cambria" charset="0"/>
                <a:cs typeface="Cambria" charset="0"/>
              </a:rPr>
              <a:t>l modelo europeo (</a:t>
            </a:r>
            <a:r>
              <a:rPr lang="es-ES" sz="2400" dirty="0" err="1" smtClean="0">
                <a:solidFill>
                  <a:srgbClr val="000000"/>
                </a:solidFill>
                <a:ea typeface="Cambria" charset="0"/>
                <a:cs typeface="Cambria" charset="0"/>
              </a:rPr>
              <a:t>interregionalismo</a:t>
            </a:r>
            <a:r>
              <a:rPr lang="es-ES" sz="2400" dirty="0" smtClean="0">
                <a:solidFill>
                  <a:srgbClr val="000000"/>
                </a:solidFill>
                <a:ea typeface="Cambria" charset="0"/>
                <a:cs typeface="Cambria" charset="0"/>
              </a:rPr>
              <a:t>) frente al modelo chino (</a:t>
            </a:r>
            <a:r>
              <a:rPr lang="es-ES_tradnl" sz="2400" dirty="0">
                <a:solidFill>
                  <a:srgbClr val="000000"/>
                </a:solidFill>
                <a:ea typeface="Cambria" charset="0"/>
                <a:cs typeface="Cambria" charset="0"/>
              </a:rPr>
              <a:t>cooperación Sur-</a:t>
            </a:r>
            <a:r>
              <a:rPr lang="es-ES_tradnl" sz="2400" dirty="0" smtClean="0">
                <a:solidFill>
                  <a:srgbClr val="000000"/>
                </a:solidFill>
                <a:ea typeface="Cambria" charset="0"/>
                <a:cs typeface="Cambria" charset="0"/>
              </a:rPr>
              <a:t>Sur)</a:t>
            </a:r>
            <a:endParaRPr lang="es-ES" sz="2400" dirty="0" smtClean="0">
              <a:solidFill>
                <a:srgbClr val="000000"/>
              </a:solidFill>
              <a:ea typeface="Cambria" charset="0"/>
              <a:cs typeface="Cambria" charset="0"/>
            </a:endParaRPr>
          </a:p>
          <a:p>
            <a:pPr lvl="0" algn="just">
              <a:lnSpc>
                <a:spcPct val="120000"/>
              </a:lnSpc>
              <a:spcBef>
                <a:spcPts val="1800"/>
              </a:spcBef>
              <a:buFontTx/>
              <a:buChar char="-"/>
            </a:pPr>
            <a:r>
              <a:rPr lang="es-ES" sz="26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Conclusión</a:t>
            </a:r>
            <a:endParaRPr lang="es-ES" sz="2400" dirty="0">
              <a:solidFill>
                <a:prstClr val="black"/>
              </a:solidFill>
              <a:ea typeface="Cambria" charset="0"/>
              <a:cs typeface="Cambria" charset="0"/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552157" y="931333"/>
            <a:ext cx="5819009" cy="64645"/>
          </a:xfrm>
          <a:prstGeom prst="rect">
            <a:avLst/>
          </a:prstGeom>
          <a:solidFill>
            <a:srgbClr val="004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2948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57" y="5685370"/>
            <a:ext cx="6382043" cy="986364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52156" y="1"/>
            <a:ext cx="11639844" cy="1037166"/>
          </a:xfrm>
        </p:spPr>
        <p:txBody>
          <a:bodyPr>
            <a:normAutofit/>
          </a:bodyPr>
          <a:lstStyle/>
          <a:p>
            <a:r>
              <a:rPr lang="es-ES_tradnl" sz="3600" b="1" dirty="0" smtClean="0">
                <a:solidFill>
                  <a:srgbClr val="004C92"/>
                </a:solidFill>
              </a:rPr>
              <a:t>Marco teórico y metodológico</a:t>
            </a:r>
            <a:endParaRPr lang="es-ES_tradnl" sz="3600" b="1" dirty="0">
              <a:solidFill>
                <a:srgbClr val="004C9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156" y="1227667"/>
            <a:ext cx="11428177" cy="4677833"/>
          </a:xfrm>
        </p:spPr>
        <p:txBody>
          <a:bodyPr>
            <a:normAutofit fontScale="55000" lnSpcReduction="20000"/>
          </a:bodyPr>
          <a:lstStyle/>
          <a:p>
            <a:pPr marL="4763" indent="0" algn="just">
              <a:lnSpc>
                <a:spcPct val="120000"/>
              </a:lnSpc>
              <a:spcBef>
                <a:spcPts val="2200"/>
              </a:spcBef>
              <a:buNone/>
            </a:pPr>
            <a:r>
              <a:rPr lang="fr-FR" sz="5500" b="1" dirty="0" smtClean="0">
                <a:ea typeface="Cambria" charset="0"/>
                <a:cs typeface="Cambria" charset="0"/>
              </a:rPr>
              <a:t>L</a:t>
            </a:r>
            <a:r>
              <a:rPr lang="es-ES_tradnl" sz="5500" b="1" dirty="0" smtClean="0">
                <a:ea typeface="Cambria" charset="0"/>
                <a:cs typeface="Cambria" charset="0"/>
              </a:rPr>
              <a:t>a difusión </a:t>
            </a:r>
            <a:r>
              <a:rPr lang="es-ES_tradnl" sz="5500" b="1" dirty="0">
                <a:ea typeface="Cambria" charset="0"/>
                <a:cs typeface="Cambria" charset="0"/>
              </a:rPr>
              <a:t>de las normas como instrumento de influencia </a:t>
            </a:r>
            <a:r>
              <a:rPr lang="es-ES_tradnl" sz="5500" b="1" dirty="0" smtClean="0">
                <a:ea typeface="Cambria" charset="0"/>
                <a:cs typeface="Cambria" charset="0"/>
              </a:rPr>
              <a:t>mundial</a:t>
            </a:r>
            <a:endParaRPr lang="es-ES" sz="5500" b="1" dirty="0" smtClean="0">
              <a:ea typeface="Cambria" charset="0"/>
              <a:cs typeface="Cambria" charset="0"/>
            </a:endParaRPr>
          </a:p>
          <a:p>
            <a:pPr marL="995362" lvl="0" indent="-457200" algn="just">
              <a:lnSpc>
                <a:spcPct val="120000"/>
              </a:lnSpc>
              <a:buFontTx/>
              <a:buChar char="-"/>
            </a:pPr>
            <a:r>
              <a:rPr lang="es-ES" sz="4600" dirty="0">
                <a:solidFill>
                  <a:srgbClr val="000000"/>
                </a:solidFill>
                <a:ea typeface="Cambria" charset="0"/>
                <a:cs typeface="Cambria" charset="0"/>
              </a:rPr>
              <a:t>g</a:t>
            </a:r>
            <a:r>
              <a:rPr lang="es-ES" sz="4600" dirty="0" smtClean="0">
                <a:solidFill>
                  <a:srgbClr val="000000"/>
                </a:solidFill>
                <a:ea typeface="Cambria" charset="0"/>
                <a:cs typeface="Cambria" charset="0"/>
              </a:rPr>
              <a:t>lobalización y competencia normativa mundial en el siglo XXI</a:t>
            </a:r>
          </a:p>
          <a:p>
            <a:pPr marL="995362" indent="-457200" algn="just">
              <a:lnSpc>
                <a:spcPct val="120000"/>
              </a:lnSpc>
              <a:buFontTx/>
              <a:buChar char="-"/>
            </a:pPr>
            <a:r>
              <a:rPr lang="es-ES" sz="4600" dirty="0"/>
              <a:t>e</a:t>
            </a:r>
            <a:r>
              <a:rPr lang="es-ES" sz="4600" dirty="0" smtClean="0"/>
              <a:t>l auge</a:t>
            </a:r>
            <a:r>
              <a:rPr lang="es-ES" sz="4600" dirty="0">
                <a:solidFill>
                  <a:srgbClr val="000000"/>
                </a:solidFill>
                <a:ea typeface="Cambria" charset="0"/>
                <a:cs typeface="Cambria" charset="0"/>
              </a:rPr>
              <a:t> </a:t>
            </a:r>
            <a:r>
              <a:rPr lang="es-ES_tradnl" sz="4600" dirty="0">
                <a:solidFill>
                  <a:srgbClr val="000000"/>
                </a:solidFill>
                <a:ea typeface="Cambria" charset="0"/>
                <a:cs typeface="Cambria" charset="0"/>
              </a:rPr>
              <a:t>de nuevos </a:t>
            </a:r>
            <a:r>
              <a:rPr lang="es-ES_tradnl" sz="4600" dirty="0" smtClean="0">
                <a:solidFill>
                  <a:srgbClr val="000000"/>
                </a:solidFill>
                <a:ea typeface="Cambria" charset="0"/>
                <a:cs typeface="Cambria" charset="0"/>
              </a:rPr>
              <a:t>“espacios normativos”</a:t>
            </a:r>
            <a:endParaRPr lang="es-ES_tradnl" sz="4600" dirty="0" smtClean="0">
              <a:solidFill>
                <a:srgbClr val="000000"/>
              </a:solidFill>
              <a:ea typeface="Cambria" charset="0"/>
              <a:cs typeface="Cambria" charset="0"/>
            </a:endParaRPr>
          </a:p>
          <a:p>
            <a:pPr marL="995362" indent="-457200" algn="just">
              <a:lnSpc>
                <a:spcPct val="120000"/>
              </a:lnSpc>
              <a:buFontTx/>
              <a:buChar char="-"/>
            </a:pPr>
            <a:r>
              <a:rPr lang="fr-FR" sz="4600" dirty="0"/>
              <a:t>l</a:t>
            </a:r>
            <a:r>
              <a:rPr lang="es-ES_tradnl" sz="4600" dirty="0" smtClean="0"/>
              <a:t>a capacidad de “afirmarse </a:t>
            </a:r>
            <a:r>
              <a:rPr lang="es-ES_tradnl" sz="4600" dirty="0"/>
              <a:t>como una </a:t>
            </a:r>
            <a:r>
              <a:rPr lang="es-ES_tradnl" sz="4600" dirty="0" smtClean="0"/>
              <a:t>referencia” y de “desplegar </a:t>
            </a:r>
            <a:r>
              <a:rPr lang="es-ES_tradnl" sz="4600" dirty="0"/>
              <a:t>una </a:t>
            </a:r>
            <a:r>
              <a:rPr lang="es-ES_tradnl" sz="4600" dirty="0" smtClean="0"/>
              <a:t>estrategia </a:t>
            </a:r>
            <a:r>
              <a:rPr lang="es-ES_tradnl" sz="4600" dirty="0"/>
              <a:t>de reconocimiento </a:t>
            </a:r>
            <a:r>
              <a:rPr lang="es-ES_tradnl" sz="4600" dirty="0" smtClean="0"/>
              <a:t>mundial”</a:t>
            </a:r>
          </a:p>
          <a:p>
            <a:pPr marL="7938" indent="0" algn="just">
              <a:lnSpc>
                <a:spcPct val="120000"/>
              </a:lnSpc>
              <a:spcBef>
                <a:spcPts val="2800"/>
              </a:spcBef>
              <a:buNone/>
            </a:pPr>
            <a:r>
              <a:rPr lang="es-ES" sz="5500" b="1" dirty="0" smtClean="0">
                <a:ea typeface="Cambria" charset="0"/>
                <a:cs typeface="Cambria" charset="0"/>
              </a:rPr>
              <a:t>Un enfoque metodológico a la vez </a:t>
            </a:r>
            <a:r>
              <a:rPr lang="es-ES" sz="5500" b="1" i="1" dirty="0" err="1" smtClean="0">
                <a:ea typeface="Cambria" charset="0"/>
                <a:cs typeface="Cambria" charset="0"/>
              </a:rPr>
              <a:t>interméstico</a:t>
            </a:r>
            <a:r>
              <a:rPr lang="es-ES" sz="5500" b="1" dirty="0" smtClean="0">
                <a:ea typeface="Cambria" charset="0"/>
                <a:cs typeface="Cambria" charset="0"/>
              </a:rPr>
              <a:t> y de multiniveles</a:t>
            </a:r>
          </a:p>
          <a:p>
            <a:pPr marL="995362" lvl="0" indent="-457200" algn="just">
              <a:lnSpc>
                <a:spcPct val="120000"/>
              </a:lnSpc>
              <a:buFontTx/>
              <a:buChar char="-"/>
            </a:pPr>
            <a:r>
              <a:rPr lang="es-ES_tradnl" sz="4600" dirty="0"/>
              <a:t>interrelación entre las políticas nacionales e </a:t>
            </a:r>
            <a:r>
              <a:rPr lang="es-ES_tradnl" sz="4600" dirty="0" smtClean="0"/>
              <a:t>internacionales</a:t>
            </a:r>
            <a:endParaRPr lang="es-ES" sz="4600" dirty="0">
              <a:solidFill>
                <a:srgbClr val="000000"/>
              </a:solidFill>
              <a:ea typeface="Cambria" charset="0"/>
              <a:cs typeface="Cambria" charset="0"/>
            </a:endParaRPr>
          </a:p>
          <a:p>
            <a:pPr marL="995362" indent="-457200" algn="just">
              <a:lnSpc>
                <a:spcPct val="120000"/>
              </a:lnSpc>
              <a:buFontTx/>
              <a:buChar char="-"/>
            </a:pPr>
            <a:r>
              <a:rPr lang="es-ES_tradnl" sz="4600" dirty="0"/>
              <a:t>interrelación entre los niveles nacional, regional y </a:t>
            </a:r>
            <a:r>
              <a:rPr lang="es-ES_tradnl" sz="4600" dirty="0" smtClean="0"/>
              <a:t>mundial</a:t>
            </a:r>
            <a:endParaRPr lang="es-ES" sz="4600" b="1" dirty="0" smtClean="0">
              <a:ea typeface="Cambria" charset="0"/>
              <a:cs typeface="Cambria" charset="0"/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552156" y="839895"/>
            <a:ext cx="6771511" cy="45719"/>
          </a:xfrm>
          <a:prstGeom prst="rect">
            <a:avLst/>
          </a:prstGeom>
          <a:solidFill>
            <a:srgbClr val="004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8353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57" y="5685370"/>
            <a:ext cx="6382043" cy="986364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75167" y="2"/>
            <a:ext cx="11916832" cy="910166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004C92"/>
                </a:solidFill>
              </a:rPr>
              <a:t> </a:t>
            </a:r>
            <a:r>
              <a:rPr lang="es-ES" sz="3600" b="1" dirty="0" smtClean="0">
                <a:solidFill>
                  <a:srgbClr val="004C92"/>
                </a:solidFill>
              </a:rPr>
              <a:t>Contexto general</a:t>
            </a:r>
            <a:endParaRPr lang="es-E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5167" y="910168"/>
            <a:ext cx="11758076" cy="51858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600"/>
              </a:spcBef>
              <a:buNone/>
            </a:pPr>
            <a:r>
              <a:rPr lang="es-ES_tradnl" sz="29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- La </a:t>
            </a:r>
            <a:r>
              <a:rPr lang="es-ES_tradnl" sz="2900" b="1" dirty="0">
                <a:solidFill>
                  <a:prstClr val="black"/>
                </a:solidFill>
                <a:ea typeface="Cambria" charset="0"/>
                <a:cs typeface="Cambria" charset="0"/>
              </a:rPr>
              <a:t>proyección del modelo europeo en América </a:t>
            </a:r>
            <a:r>
              <a:rPr lang="es-ES_tradnl" sz="29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Latina en los </a:t>
            </a:r>
            <a:r>
              <a:rPr lang="es-ES" sz="2900" b="1" dirty="0">
                <a:solidFill>
                  <a:prstClr val="black"/>
                </a:solidFill>
                <a:ea typeface="Cambria" charset="0"/>
                <a:cs typeface="Cambria" charset="0"/>
              </a:rPr>
              <a:t>años </a:t>
            </a:r>
            <a:r>
              <a:rPr lang="es-ES" sz="29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1990-2000</a:t>
            </a:r>
          </a:p>
          <a:p>
            <a:pPr marL="889000" indent="-360363">
              <a:lnSpc>
                <a:spcPct val="100000"/>
              </a:lnSpc>
              <a:spcBef>
                <a:spcPts val="1200"/>
              </a:spcBef>
              <a:buFont typeface="Wingdings" charset="2"/>
              <a:buChar char="ü"/>
              <a:defRPr/>
            </a:pPr>
            <a:r>
              <a:rPr lang="es-ES_tradnl" sz="2400" dirty="0">
                <a:solidFill>
                  <a:srgbClr val="000000"/>
                </a:solidFill>
                <a:cs typeface="Arial" charset="0"/>
              </a:rPr>
              <a:t>una estrategia diferenciada y en competencia con la 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de los Estados Unidos </a:t>
            </a: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s-ES" sz="2400" dirty="0">
              <a:solidFill>
                <a:srgbClr val="000000"/>
              </a:solidFill>
              <a:cs typeface="Arial" charset="0"/>
            </a:endParaRPr>
          </a:p>
          <a:p>
            <a:pPr marL="889000" indent="-360363">
              <a:lnSpc>
                <a:spcPct val="110000"/>
              </a:lnSpc>
              <a:spcBef>
                <a:spcPts val="400"/>
              </a:spcBef>
              <a:buFont typeface="Wingdings" charset="2"/>
              <a:buChar char="ü"/>
              <a:defRPr/>
            </a:pPr>
            <a:r>
              <a:rPr lang="es-ES_tradnl" sz="2400" dirty="0">
                <a:solidFill>
                  <a:prstClr val="black"/>
                </a:solidFill>
                <a:ea typeface="Cambria" charset="0"/>
                <a:cs typeface="Cambria" charset="0"/>
              </a:rPr>
              <a:t>preocupaciones sociales </a:t>
            </a:r>
            <a:r>
              <a:rPr lang="es-ES_tradnl" sz="2400" i="1" dirty="0">
                <a:solidFill>
                  <a:prstClr val="black"/>
                </a:solidFill>
                <a:ea typeface="Cambria" charset="0"/>
                <a:cs typeface="Cambria" charset="0"/>
              </a:rPr>
              <a:t>versus</a:t>
            </a:r>
            <a:r>
              <a:rPr lang="es-ES_tradnl" sz="2400" dirty="0">
                <a:solidFill>
                  <a:prstClr val="black"/>
                </a:solidFill>
                <a:ea typeface="Cambria" charset="0"/>
                <a:cs typeface="Cambria" charset="0"/>
              </a:rPr>
              <a:t> proyecto </a:t>
            </a:r>
            <a:r>
              <a:rPr lang="es-ES_tradnl" sz="2400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guiado </a:t>
            </a:r>
            <a:r>
              <a:rPr lang="es-ES_tradnl" sz="2400" dirty="0">
                <a:solidFill>
                  <a:prstClr val="black"/>
                </a:solidFill>
                <a:ea typeface="Cambria" charset="0"/>
                <a:cs typeface="Cambria" charset="0"/>
              </a:rPr>
              <a:t>por una lógica de </a:t>
            </a:r>
            <a:r>
              <a:rPr lang="es-ES_tradnl" sz="2400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mercado</a:t>
            </a:r>
          </a:p>
          <a:p>
            <a:pPr marL="889000" indent="-360363">
              <a:lnSpc>
                <a:spcPct val="110000"/>
              </a:lnSpc>
              <a:spcBef>
                <a:spcPts val="400"/>
              </a:spcBef>
              <a:buFont typeface="Wingdings" charset="2"/>
              <a:buChar char="ü"/>
              <a:defRPr/>
            </a:pPr>
            <a:r>
              <a:rPr lang="es-ES_tradnl" sz="2400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la </a:t>
            </a:r>
            <a:r>
              <a:rPr lang="es-ES_tradnl" sz="2400" dirty="0">
                <a:solidFill>
                  <a:prstClr val="black"/>
                </a:solidFill>
                <a:ea typeface="Cambria" charset="0"/>
                <a:cs typeface="Cambria" charset="0"/>
              </a:rPr>
              <a:t>promoción del regionalismo y del </a:t>
            </a:r>
            <a:r>
              <a:rPr lang="es-ES_tradnl" sz="2400" dirty="0" err="1">
                <a:solidFill>
                  <a:prstClr val="black"/>
                </a:solidFill>
                <a:ea typeface="Cambria" charset="0"/>
                <a:cs typeface="Cambria" charset="0"/>
              </a:rPr>
              <a:t>interregionalismo</a:t>
            </a:r>
            <a:r>
              <a:rPr lang="es-ES_tradnl" sz="2400" dirty="0">
                <a:solidFill>
                  <a:prstClr val="black"/>
                </a:solidFill>
                <a:ea typeface="Cambria" charset="0"/>
                <a:cs typeface="Cambria" charset="0"/>
              </a:rPr>
              <a:t> frente al contexto regional y mundial</a:t>
            </a:r>
            <a:endParaRPr lang="es-ES" sz="2400" dirty="0" smtClean="0">
              <a:solidFill>
                <a:prstClr val="black"/>
              </a:solidFill>
              <a:ea typeface="Cambria" charset="0"/>
              <a:cs typeface="Cambria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1900"/>
              </a:spcBef>
              <a:buNone/>
            </a:pPr>
            <a:r>
              <a:rPr lang="es-ES" sz="29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- La llegada de China </a:t>
            </a:r>
            <a:r>
              <a:rPr lang="es-ES_tradnl" sz="2900" b="1" dirty="0">
                <a:solidFill>
                  <a:prstClr val="black"/>
                </a:solidFill>
                <a:ea typeface="Cambria" charset="0"/>
                <a:cs typeface="Cambria" charset="0"/>
              </a:rPr>
              <a:t>en América Latina </a:t>
            </a:r>
            <a:r>
              <a:rPr lang="es-ES" sz="29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en los años 2000</a:t>
            </a:r>
          </a:p>
          <a:p>
            <a:pPr marL="889000" indent="-360363">
              <a:lnSpc>
                <a:spcPct val="100000"/>
              </a:lnSpc>
              <a:spcBef>
                <a:spcPts val="1200"/>
              </a:spcBef>
              <a:buFont typeface="Wingdings" charset="2"/>
              <a:buChar char="ü"/>
              <a:defRPr/>
            </a:pP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una nueva opción en el contexto histórico del “Triángulo Atlántico” </a:t>
            </a:r>
          </a:p>
          <a:p>
            <a:pPr marL="889000" indent="-360363">
              <a:lnSpc>
                <a:spcPct val="110000"/>
              </a:lnSpc>
              <a:spcBef>
                <a:spcPts val="400"/>
              </a:spcBef>
              <a:buFont typeface="Wingdings" charset="2"/>
              <a:buChar char="ü"/>
              <a:defRPr/>
            </a:pP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cooperación </a:t>
            </a:r>
            <a:r>
              <a:rPr lang="es-ES" sz="2400" dirty="0" err="1" smtClean="0">
                <a:solidFill>
                  <a:srgbClr val="000000"/>
                </a:solidFill>
                <a:cs typeface="Arial" charset="0"/>
              </a:rPr>
              <a:t>win-win</a:t>
            </a: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2400" i="1" dirty="0" smtClean="0">
                <a:solidFill>
                  <a:srgbClr val="000000"/>
                </a:solidFill>
                <a:cs typeface="Arial" charset="0"/>
              </a:rPr>
              <a:t>versus</a:t>
            </a: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 aproximación normativa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889000" indent="-360363">
              <a:lnSpc>
                <a:spcPct val="110000"/>
              </a:lnSpc>
              <a:spcBef>
                <a:spcPts val="400"/>
              </a:spcBef>
              <a:buFont typeface="Wingdings" charset="2"/>
              <a:buChar char="ü"/>
              <a:defRPr/>
            </a:pP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una</a:t>
            </a:r>
            <a:r>
              <a:rPr lang="fr-FR" sz="2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_tradnl" sz="2400" dirty="0">
                <a:solidFill>
                  <a:srgbClr val="000000"/>
                </a:solidFill>
                <a:cs typeface="Arial" charset="0"/>
              </a:rPr>
              <a:t>convergencia de intereses económicos y 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políticos con </a:t>
            </a:r>
            <a:r>
              <a:rPr lang="es-ES_tradnl" sz="2400" dirty="0">
                <a:solidFill>
                  <a:srgbClr val="000000"/>
                </a:solidFill>
                <a:cs typeface="Arial" charset="0"/>
              </a:rPr>
              <a:t>la 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nueva </a:t>
            </a:r>
            <a:r>
              <a:rPr lang="es-ES_tradnl" sz="2400" dirty="0">
                <a:solidFill>
                  <a:srgbClr val="000000"/>
                </a:solidFill>
                <a:cs typeface="Arial" charset="0"/>
              </a:rPr>
              <a:t>izquierda 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latinoamericana</a:t>
            </a:r>
            <a:endParaRPr lang="es-ES" sz="2400" dirty="0" smtClean="0">
              <a:solidFill>
                <a:srgbClr val="000000"/>
              </a:solidFill>
              <a:cs typeface="Arial" charset="0"/>
            </a:endParaRPr>
          </a:p>
          <a:p>
            <a:pPr marL="9525" indent="0">
              <a:lnSpc>
                <a:spcPct val="120000"/>
              </a:lnSpc>
              <a:spcBef>
                <a:spcPts val="1900"/>
              </a:spcBef>
              <a:buNone/>
              <a:defRPr/>
            </a:pPr>
            <a:r>
              <a:rPr lang="es-ES" sz="2900" b="1" dirty="0" smtClean="0">
                <a:solidFill>
                  <a:srgbClr val="000000"/>
                </a:solidFill>
                <a:cs typeface="Arial" charset="0"/>
              </a:rPr>
              <a:t>- La reafirmación de la Unión Europea a finales de la década</a:t>
            </a:r>
            <a:r>
              <a:rPr lang="es-ES" sz="29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 2010</a:t>
            </a:r>
          </a:p>
          <a:p>
            <a:pPr marL="889000" indent="-360363">
              <a:spcBef>
                <a:spcPts val="1200"/>
              </a:spcBef>
              <a:buFont typeface="Wingdings" charset="2"/>
              <a:buChar char="ü"/>
              <a:defRPr/>
            </a:pPr>
            <a:r>
              <a:rPr lang="fr-FR" sz="2400" dirty="0" smtClean="0">
                <a:cs typeface="Arial" charset="0"/>
              </a:rPr>
              <a:t>¿</a:t>
            </a:r>
            <a:r>
              <a:rPr lang="es-ES" sz="2400" dirty="0" smtClean="0">
                <a:cs typeface="Arial" charset="0"/>
              </a:rPr>
              <a:t>hacia una </a:t>
            </a:r>
            <a:r>
              <a:rPr lang="es-ES_tradnl" sz="2400" dirty="0" smtClean="0">
                <a:cs typeface="Arial" charset="0"/>
              </a:rPr>
              <a:t>relación realmente “estratégica” entre l</a:t>
            </a:r>
            <a:r>
              <a:rPr lang="es-ES_tradnl" sz="2400" dirty="0" smtClean="0"/>
              <a:t>a </a:t>
            </a:r>
            <a:r>
              <a:rPr lang="es-ES_tradnl" sz="2400" dirty="0"/>
              <a:t>UE y América </a:t>
            </a:r>
            <a:r>
              <a:rPr lang="es-ES_tradnl" sz="2400" dirty="0" smtClean="0"/>
              <a:t>Latina?</a:t>
            </a:r>
          </a:p>
          <a:p>
            <a:pPr marL="889000" indent="-360363">
              <a:lnSpc>
                <a:spcPct val="120000"/>
              </a:lnSpc>
              <a:spcBef>
                <a:spcPts val="400"/>
              </a:spcBef>
              <a:buFont typeface="Wingdings" charset="2"/>
              <a:buChar char="ü"/>
              <a:defRPr/>
            </a:pPr>
            <a:r>
              <a:rPr lang="fr-FR" sz="2400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s-ES" sz="2400" dirty="0" smtClean="0">
                <a:solidFill>
                  <a:srgbClr val="000000"/>
                </a:solidFill>
                <a:cs typeface="Arial" charset="0"/>
              </a:rPr>
              <a:t>l resultado de varios incentivos (cambio de poder en Argentina y Brasil, </a:t>
            </a:r>
            <a:r>
              <a:rPr lang="es-ES_tradnl" sz="2400" dirty="0">
                <a:solidFill>
                  <a:srgbClr val="000000"/>
                </a:solidFill>
                <a:cs typeface="Arial" charset="0"/>
              </a:rPr>
              <a:t>cambio de modelo de desarrollo económico 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de China</a:t>
            </a:r>
            <a:r>
              <a:rPr lang="es-ES_tradnl" sz="240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elección de </a:t>
            </a:r>
            <a:r>
              <a:rPr lang="es-ES_tradnl" sz="2400" dirty="0" err="1" smtClean="0">
                <a:solidFill>
                  <a:srgbClr val="000000"/>
                </a:solidFill>
                <a:cs typeface="Arial" charset="0"/>
              </a:rPr>
              <a:t>Trump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_tradnl" sz="2400" dirty="0">
                <a:solidFill>
                  <a:srgbClr val="000000"/>
                </a:solidFill>
                <a:cs typeface="Arial" charset="0"/>
              </a:rPr>
              <a:t>en </a:t>
            </a:r>
            <a:r>
              <a:rPr lang="es-ES_tradnl" sz="2400" dirty="0" smtClean="0">
                <a:solidFill>
                  <a:srgbClr val="000000"/>
                </a:solidFill>
                <a:cs typeface="Arial" charset="0"/>
              </a:rPr>
              <a:t>los Estados Unidos, etc.)</a:t>
            </a:r>
            <a:endParaRPr lang="es-ES" sz="24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529167" y="787590"/>
            <a:ext cx="4000500" cy="45719"/>
          </a:xfrm>
          <a:prstGeom prst="rect">
            <a:avLst/>
          </a:prstGeom>
          <a:solidFill>
            <a:srgbClr val="004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055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957" y="5685370"/>
            <a:ext cx="6382043" cy="986364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17500" y="-1"/>
            <a:ext cx="11874500" cy="838361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4C92"/>
                </a:solidFill>
              </a:rPr>
              <a:t>Del “Triángulo Atlántico” al “Triángulo Pacífico</a:t>
            </a:r>
            <a:endParaRPr lang="es-ES" sz="3600" b="1" dirty="0">
              <a:solidFill>
                <a:srgbClr val="004C9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7499" y="986129"/>
            <a:ext cx="11715743" cy="51911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600"/>
              </a:spcBef>
              <a:buNone/>
            </a:pPr>
            <a:r>
              <a:rPr lang="es-ES" sz="37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Las NORMAS exportadas por China en América Latina: un proyecto </a:t>
            </a:r>
            <a:r>
              <a:rPr lang="pt-BR" sz="37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político-</a:t>
            </a:r>
            <a:r>
              <a:rPr lang="es-ES_tradnl" sz="3700" b="1" dirty="0">
                <a:solidFill>
                  <a:prstClr val="black"/>
                </a:solidFill>
                <a:ea typeface="Cambria" charset="0"/>
                <a:cs typeface="Cambria" charset="0"/>
              </a:rPr>
              <a:t>económico</a:t>
            </a:r>
            <a:r>
              <a:rPr lang="es-ES" sz="3700" b="1" dirty="0" smtClean="0">
                <a:solidFill>
                  <a:prstClr val="black"/>
                </a:solidFill>
                <a:ea typeface="Cambria" charset="0"/>
                <a:cs typeface="Cambria" charset="0"/>
              </a:rPr>
              <a:t> de “cooperación Sur-Sur”</a:t>
            </a:r>
            <a:endParaRPr lang="es-ES" sz="3700" dirty="0" smtClean="0">
              <a:cs typeface="Arial" charset="0"/>
            </a:endParaRPr>
          </a:p>
          <a:p>
            <a:pPr marL="804863" indent="-444500">
              <a:spcBef>
                <a:spcPts val="1400"/>
              </a:spcBef>
              <a:buFont typeface="Wingdings" charset="2"/>
              <a:buChar char="ü"/>
              <a:defRPr/>
            </a:pPr>
            <a:r>
              <a:rPr lang="es-ES" sz="3400" dirty="0" smtClean="0"/>
              <a:t>Al nivel </a:t>
            </a:r>
            <a:r>
              <a:rPr lang="es-ES" sz="3400" u="sng" dirty="0" smtClean="0"/>
              <a:t>político</a:t>
            </a:r>
            <a:r>
              <a:rPr lang="es-ES" sz="3400" dirty="0" smtClean="0">
                <a:cs typeface="Arial" charset="0"/>
              </a:rPr>
              <a:t>: </a:t>
            </a:r>
            <a:endParaRPr lang="es-ES" sz="3400" dirty="0" smtClean="0">
              <a:solidFill>
                <a:srgbClr val="000000"/>
              </a:solidFill>
              <a:cs typeface="Arial" charset="0"/>
            </a:endParaRPr>
          </a:p>
          <a:p>
            <a:pPr marL="1439863" indent="-276225">
              <a:lnSpc>
                <a:spcPct val="120000"/>
              </a:lnSpc>
              <a:spcBef>
                <a:spcPts val="400"/>
              </a:spcBef>
              <a:buFontTx/>
              <a:buChar char="-"/>
              <a:defRPr/>
            </a:pP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9 socios estratégicos bilaterales (Brasil, Venezuela, México, Argentina, Perú, Chile, Ecuador, Costa Rica, Uruguay)</a:t>
            </a:r>
          </a:p>
          <a:p>
            <a:pPr marL="1439863" indent="-276225">
              <a:lnSpc>
                <a:spcPct val="120000"/>
              </a:lnSpc>
              <a:spcBef>
                <a:spcPts val="400"/>
              </a:spcBef>
              <a:buFontTx/>
              <a:buChar char="-"/>
              <a:defRPr/>
            </a:pPr>
            <a:r>
              <a:rPr lang="es-ES" sz="2700" dirty="0">
                <a:solidFill>
                  <a:srgbClr val="000000"/>
                </a:solidFill>
                <a:cs typeface="Arial" charset="0"/>
              </a:rPr>
              <a:t>1 foro de cooperación multilateral (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China-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CELAC)</a:t>
            </a:r>
          </a:p>
          <a:p>
            <a:pPr marL="1439863" indent="-276225">
              <a:lnSpc>
                <a:spcPct val="120000"/>
              </a:lnSpc>
              <a:spcBef>
                <a:spcPts val="400"/>
              </a:spcBef>
              <a:buFontTx/>
              <a:buChar char="-"/>
              <a:defRPr/>
            </a:pP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3 diálogos políticos 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sub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regionales (MERCOSUR, 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Comunidad Andina, </a:t>
            </a:r>
            <a:r>
              <a:rPr lang="es-ES_tradnl" sz="2700" dirty="0" smtClean="0">
                <a:solidFill>
                  <a:srgbClr val="000000"/>
                </a:solidFill>
                <a:cs typeface="Arial" charset="0"/>
              </a:rPr>
              <a:t>Comunidad del Caribe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marL="804863" indent="-360363">
              <a:spcBef>
                <a:spcPts val="1600"/>
              </a:spcBef>
              <a:buFont typeface="Wingdings" charset="2"/>
              <a:buChar char="ü"/>
              <a:defRPr/>
            </a:pPr>
            <a:r>
              <a:rPr lang="es-ES" sz="3400" dirty="0" smtClean="0">
                <a:solidFill>
                  <a:srgbClr val="000000"/>
                </a:solidFill>
                <a:cs typeface="Arial" charset="0"/>
              </a:rPr>
              <a:t> Al nivel </a:t>
            </a:r>
            <a:r>
              <a:rPr lang="es-ES" sz="3400" u="sng" dirty="0" smtClean="0">
                <a:solidFill>
                  <a:srgbClr val="000000"/>
                </a:solidFill>
                <a:cs typeface="Arial" charset="0"/>
              </a:rPr>
              <a:t>económico</a:t>
            </a:r>
            <a:r>
              <a:rPr lang="es-ES" sz="3400" dirty="0" smtClean="0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marL="1439863" indent="-276225">
              <a:lnSpc>
                <a:spcPct val="120000"/>
              </a:lnSpc>
              <a:spcBef>
                <a:spcPts val="400"/>
              </a:spcBef>
              <a:buFontTx/>
              <a:buChar char="-"/>
              <a:defRPr/>
            </a:pP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3 acuerdos bilaterales de libre comercio (Chile</a:t>
            </a:r>
            <a:r>
              <a:rPr lang="es-ES" sz="2700" dirty="0">
                <a:solidFill>
                  <a:srgbClr val="000000"/>
                </a:solidFill>
                <a:cs typeface="Arial" charset="0"/>
              </a:rPr>
              <a:t>, Perú, 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Costa Rica) y </a:t>
            </a:r>
            <a:r>
              <a:rPr lang="es-ES_tradnl" sz="2700" dirty="0" smtClean="0">
                <a:solidFill>
                  <a:srgbClr val="000000"/>
                </a:solidFill>
                <a:cs typeface="Arial" charset="0"/>
              </a:rPr>
              <a:t>uno en estudio 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(Colombia)</a:t>
            </a:r>
          </a:p>
          <a:p>
            <a:pPr marL="1439863" indent="-276225">
              <a:lnSpc>
                <a:spcPct val="120000"/>
              </a:lnSpc>
              <a:spcBef>
                <a:spcPts val="400"/>
              </a:spcBef>
              <a:buFontTx/>
              <a:buChar char="-"/>
              <a:defRPr/>
            </a:pPr>
            <a:r>
              <a:rPr lang="fr-FR" sz="2700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l comercio bilateral </a:t>
            </a:r>
            <a:r>
              <a:rPr lang="es-ES_tradnl" sz="2700" dirty="0">
                <a:solidFill>
                  <a:srgbClr val="000000"/>
                </a:solidFill>
                <a:cs typeface="Arial" charset="0"/>
              </a:rPr>
              <a:t>se multiplicó por </a:t>
            </a:r>
            <a:r>
              <a:rPr lang="es-ES" sz="2700" dirty="0" smtClean="0">
                <a:solidFill>
                  <a:srgbClr val="000000"/>
                </a:solidFill>
                <a:cs typeface="Arial" charset="0"/>
              </a:rPr>
              <a:t>21 entre 2000 y 2015</a:t>
            </a:r>
          </a:p>
          <a:p>
            <a:pPr marL="1439863" indent="-276225">
              <a:lnSpc>
                <a:spcPct val="120000"/>
              </a:lnSpc>
              <a:spcBef>
                <a:spcPts val="400"/>
              </a:spcBef>
              <a:buFontTx/>
              <a:buChar char="-"/>
              <a:defRPr/>
            </a:pPr>
            <a:r>
              <a:rPr lang="es-ES_tradnl" sz="2700" dirty="0">
                <a:solidFill>
                  <a:srgbClr val="000000"/>
                </a:solidFill>
                <a:cs typeface="Arial" charset="0"/>
              </a:rPr>
              <a:t>las inversiones chinas aumentan en un promedio de 10 millardos de dólares por año desde 2010 </a:t>
            </a:r>
            <a:endParaRPr lang="es-ES_tradnl" sz="2700" dirty="0" smtClean="0">
              <a:solidFill>
                <a:srgbClr val="000000"/>
              </a:solidFill>
              <a:cs typeface="Arial" charset="0"/>
            </a:endParaRPr>
          </a:p>
          <a:p>
            <a:pPr marL="1439863" indent="-276225">
              <a:lnSpc>
                <a:spcPct val="120000"/>
              </a:lnSpc>
              <a:spcBef>
                <a:spcPts val="400"/>
              </a:spcBef>
              <a:buFontTx/>
              <a:buChar char="-"/>
              <a:defRPr/>
            </a:pPr>
            <a:r>
              <a:rPr lang="es-ES_tradnl" sz="2700" dirty="0" smtClean="0">
                <a:cs typeface="Arial" charset="0"/>
              </a:rPr>
              <a:t>tres </a:t>
            </a:r>
            <a:r>
              <a:rPr lang="es-ES_tradnl" sz="2700" dirty="0">
                <a:cs typeface="Arial" charset="0"/>
              </a:rPr>
              <a:t>fondos regionales por un monto total de 35 millardos de </a:t>
            </a:r>
            <a:r>
              <a:rPr lang="es-ES_tradnl" sz="2700" dirty="0" smtClean="0">
                <a:cs typeface="Arial" charset="0"/>
              </a:rPr>
              <a:t>dólares</a:t>
            </a:r>
            <a:endParaRPr lang="es-ES" sz="2700" dirty="0" smtClean="0">
              <a:cs typeface="Arial" charset="0"/>
            </a:endParaRPr>
          </a:p>
          <a:p>
            <a:pPr marL="1439863" indent="-276225">
              <a:lnSpc>
                <a:spcPct val="120000"/>
              </a:lnSpc>
              <a:spcBef>
                <a:spcPts val="400"/>
              </a:spcBef>
              <a:buFontTx/>
              <a:buChar char="-"/>
              <a:defRPr/>
            </a:pPr>
            <a:r>
              <a:rPr lang="es-ES_tradnl" sz="2700" dirty="0">
                <a:solidFill>
                  <a:srgbClr val="000000"/>
                </a:solidFill>
                <a:cs typeface="Arial" charset="0"/>
              </a:rPr>
              <a:t>141 millardos de dólares en compromisos de préstamos a los Estados </a:t>
            </a:r>
            <a:r>
              <a:rPr lang="es-ES_tradnl" sz="2700" dirty="0" smtClean="0">
                <a:solidFill>
                  <a:srgbClr val="000000"/>
                </a:solidFill>
                <a:cs typeface="Arial" charset="0"/>
              </a:rPr>
              <a:t>latinoamericanos desde </a:t>
            </a:r>
            <a:r>
              <a:rPr lang="es-ES_tradnl" sz="2700" dirty="0" smtClean="0">
                <a:solidFill>
                  <a:srgbClr val="000000"/>
                </a:solidFill>
                <a:cs typeface="Arial" charset="0"/>
              </a:rPr>
              <a:t>2005</a:t>
            </a:r>
            <a:endParaRPr lang="es-ES" sz="2700" dirty="0" smtClean="0">
              <a:cs typeface="Arial" charset="0"/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486834" y="792641"/>
            <a:ext cx="10519834" cy="45719"/>
          </a:xfrm>
          <a:prstGeom prst="rect">
            <a:avLst/>
          </a:prstGeom>
          <a:solidFill>
            <a:srgbClr val="004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28575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4307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789" y="171411"/>
            <a:ext cx="11710347" cy="99087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900" b="1" dirty="0" smtClean="0">
                <a:solidFill>
                  <a:srgbClr val="004C92"/>
                </a:solidFill>
              </a:rPr>
              <a:t>Principales socios comerciales de América Latina y del Caribe en 2012 y en 2015</a:t>
            </a:r>
            <a:endParaRPr lang="es-ES" sz="3900" b="1" dirty="0">
              <a:solidFill>
                <a:srgbClr val="004C92"/>
              </a:solidFill>
            </a:endParaRPr>
          </a:p>
        </p:txBody>
      </p:sp>
      <p:pic>
        <p:nvPicPr>
          <p:cNvPr id="4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425" r="-96425"/>
          <a:stretch>
            <a:fillRect/>
          </a:stretch>
        </p:blipFill>
        <p:spPr>
          <a:xfrm>
            <a:off x="-2562976" y="1387373"/>
            <a:ext cx="12179847" cy="5040000"/>
          </a:xfrm>
        </p:spPr>
      </p:pic>
      <p:sp>
        <p:nvSpPr>
          <p:cNvPr id="5" name="Rettangolo 3"/>
          <p:cNvSpPr/>
          <p:nvPr/>
        </p:nvSpPr>
        <p:spPr>
          <a:xfrm>
            <a:off x="387474" y="1387373"/>
            <a:ext cx="7514231" cy="109601"/>
          </a:xfrm>
          <a:prstGeom prst="rect">
            <a:avLst/>
          </a:prstGeom>
          <a:solidFill>
            <a:srgbClr val="004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89" y="1496974"/>
            <a:ext cx="4475775" cy="50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57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7"/>
          <a:stretch/>
        </p:blipFill>
        <p:spPr bwMode="auto">
          <a:xfrm>
            <a:off x="5820263" y="1954203"/>
            <a:ext cx="6772776" cy="374574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918"/>
            <a:ext cx="6256953" cy="43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36789" y="171411"/>
            <a:ext cx="11710347" cy="99087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900" b="1" dirty="0" smtClean="0">
                <a:solidFill>
                  <a:srgbClr val="004C92"/>
                </a:solidFill>
              </a:rPr>
              <a:t>Saldo comercial de países latinoamericanos con China en 2012 y en 2015</a:t>
            </a:r>
            <a:endParaRPr lang="es-ES" sz="3900" b="1" dirty="0">
              <a:solidFill>
                <a:srgbClr val="004C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l="-54050" r="-54050"/>
          <a:stretch>
            <a:fillRect/>
          </a:stretch>
        </p:blipFill>
        <p:spPr>
          <a:xfrm>
            <a:off x="-3228952" y="1645812"/>
            <a:ext cx="12179847" cy="5040000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3738" y="214460"/>
            <a:ext cx="11796452" cy="1141536"/>
          </a:xfrm>
        </p:spPr>
        <p:txBody>
          <a:bodyPr>
            <a:normAutofit/>
          </a:bodyPr>
          <a:lstStyle/>
          <a:p>
            <a:pPr algn="ctr"/>
            <a:r>
              <a:rPr lang="es-ES_tradnl" sz="3500" b="1" dirty="0">
                <a:solidFill>
                  <a:srgbClr val="004C92"/>
                </a:solidFill>
              </a:rPr>
              <a:t>Inversión </a:t>
            </a:r>
            <a:r>
              <a:rPr lang="es-ES_tradnl" sz="3500" b="1" dirty="0">
                <a:solidFill>
                  <a:srgbClr val="004C92"/>
                </a:solidFill>
              </a:rPr>
              <a:t>Extranjera Directa (IED) china </a:t>
            </a:r>
            <a:r>
              <a:rPr lang="es-ES_tradnl" sz="3500" b="1" dirty="0">
                <a:solidFill>
                  <a:srgbClr val="004C92"/>
                </a:solidFill>
              </a:rPr>
              <a:t>en América </a:t>
            </a:r>
            <a:r>
              <a:rPr lang="es-ES_tradnl" sz="3500" b="1" dirty="0">
                <a:solidFill>
                  <a:srgbClr val="004C92"/>
                </a:solidFill>
              </a:rPr>
              <a:t>Latina y el Caribe, </a:t>
            </a:r>
            <a:r>
              <a:rPr lang="es-ES_tradnl" sz="3500" b="1" dirty="0">
                <a:solidFill>
                  <a:srgbClr val="004C92"/>
                </a:solidFill>
              </a:rPr>
              <a:t>anual </a:t>
            </a:r>
            <a:r>
              <a:rPr lang="es-ES_tradnl" sz="3500" b="1" dirty="0">
                <a:solidFill>
                  <a:srgbClr val="004C92"/>
                </a:solidFill>
              </a:rPr>
              <a:t>y por país </a:t>
            </a:r>
            <a:r>
              <a:rPr lang="es-ES_tradnl" sz="3500" b="1" dirty="0" smtClean="0">
                <a:solidFill>
                  <a:srgbClr val="004C92"/>
                </a:solidFill>
              </a:rPr>
              <a:t>(</a:t>
            </a:r>
            <a:r>
              <a:rPr lang="es-ES_tradnl" sz="3500" b="1" dirty="0">
                <a:solidFill>
                  <a:srgbClr val="004C92"/>
                </a:solidFill>
              </a:rPr>
              <a:t>2003-</a:t>
            </a:r>
            <a:r>
              <a:rPr lang="es-ES_tradnl" sz="3500" b="1" dirty="0">
                <a:solidFill>
                  <a:srgbClr val="004C92"/>
                </a:solidFill>
              </a:rPr>
              <a:t>2016</a:t>
            </a:r>
            <a:r>
              <a:rPr lang="es-ES_tradnl" sz="3500" b="1" dirty="0" smtClean="0">
                <a:solidFill>
                  <a:srgbClr val="004C92"/>
                </a:solidFill>
              </a:rPr>
              <a:t>)</a:t>
            </a:r>
            <a:endParaRPr lang="es-ES" sz="3500" b="1" dirty="0">
              <a:solidFill>
                <a:srgbClr val="004C9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744" y="2081067"/>
            <a:ext cx="6504302" cy="35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5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048"/>
            <a:ext cx="5634639" cy="1442090"/>
          </a:xfrm>
        </p:spPr>
        <p:txBody>
          <a:bodyPr>
            <a:noAutofit/>
          </a:bodyPr>
          <a:lstStyle/>
          <a:p>
            <a:pPr algn="ctr"/>
            <a:r>
              <a:rPr lang="es-ES" sz="3400" b="1" dirty="0" smtClean="0">
                <a:solidFill>
                  <a:srgbClr val="004C92"/>
                </a:solidFill>
              </a:rPr>
              <a:t>L</a:t>
            </a:r>
            <a:r>
              <a:rPr lang="es-ES_tradnl" sz="3400" b="1" dirty="0" smtClean="0">
                <a:solidFill>
                  <a:srgbClr val="004C92"/>
                </a:solidFill>
              </a:rPr>
              <a:t>a </a:t>
            </a:r>
            <a:r>
              <a:rPr lang="es-ES_tradnl" sz="3400" b="1" dirty="0">
                <a:solidFill>
                  <a:srgbClr val="004C92"/>
                </a:solidFill>
              </a:rPr>
              <a:t>central hidroeléctrica de las tres </a:t>
            </a:r>
            <a:r>
              <a:rPr lang="es-ES_tradnl" sz="3400" b="1" dirty="0" smtClean="0">
                <a:solidFill>
                  <a:srgbClr val="004C92"/>
                </a:solidFill>
              </a:rPr>
              <a:t>gargantas (Brasil)</a:t>
            </a:r>
            <a:endParaRPr lang="fr-FR" sz="34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rcRect l="-30117" r="-30117"/>
          <a:stretch>
            <a:fillRect/>
          </a:stretch>
        </p:blipFill>
        <p:spPr>
          <a:xfrm>
            <a:off x="-1723429" y="1635804"/>
            <a:ext cx="9047869" cy="3743993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6058311" y="1802545"/>
            <a:ext cx="5953406" cy="1163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400" b="1" dirty="0" smtClean="0">
                <a:solidFill>
                  <a:srgbClr val="004C92"/>
                </a:solidFill>
              </a:rPr>
              <a:t>El gigante </a:t>
            </a:r>
            <a:r>
              <a:rPr lang="es-ES_tradnl" sz="3400" b="1" dirty="0">
                <a:solidFill>
                  <a:srgbClr val="004C92"/>
                </a:solidFill>
              </a:rPr>
              <a:t>de la tecnología </a:t>
            </a:r>
            <a:r>
              <a:rPr lang="es-ES_tradnl" sz="3400" b="1" dirty="0" smtClean="0">
                <a:solidFill>
                  <a:srgbClr val="004C92"/>
                </a:solidFill>
              </a:rPr>
              <a:t>móvil </a:t>
            </a:r>
            <a:r>
              <a:rPr lang="es-ES_tradnl" sz="3400" b="1" dirty="0" err="1" smtClean="0">
                <a:solidFill>
                  <a:srgbClr val="004C92"/>
                </a:solidFill>
              </a:rPr>
              <a:t>Huawei</a:t>
            </a:r>
            <a:r>
              <a:rPr lang="es-ES_tradnl" sz="3400" b="1" dirty="0" smtClean="0">
                <a:solidFill>
                  <a:srgbClr val="004C92"/>
                </a:solidFill>
              </a:rPr>
              <a:t> (Costa Rica)</a:t>
            </a:r>
            <a:endParaRPr lang="es-ES_tradnl" sz="3400" b="1" dirty="0">
              <a:solidFill>
                <a:srgbClr val="004C9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639" y="3258000"/>
            <a:ext cx="655736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LB" id="{451F8F9F-55AD-2042-8422-92572CF9A75C}" vid="{05EE2206-3326-3E46-B7DA-6BE500F24AD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ULB</Template>
  <TotalTime>72127</TotalTime>
  <Words>804</Words>
  <Application>Microsoft Macintosh PowerPoint</Application>
  <PresentationFormat>Personnalisé</PresentationFormat>
  <Paragraphs>86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Tema di Office</vt:lpstr>
      <vt:lpstr>La influencia normativa de China en América Latina y el Caribe: ¿Un desafío estratégico para la UE?   l       Universidad Nacional de Costa Rica (UNA) – San José, 16 de agosto de 2017   Sophie Wintgens   Fondo Nacional de Investigación Científica (F.R.S.-FNRS) – Cevipol/ULB y Cefir/ULg (Bélgica)</vt:lpstr>
      <vt:lpstr> Plan de mi presentación</vt:lpstr>
      <vt:lpstr>Marco teórico y metodológico</vt:lpstr>
      <vt:lpstr> Contexto general</vt:lpstr>
      <vt:lpstr>Del “Triángulo Atlántico” al “Triángulo Pacífico</vt:lpstr>
      <vt:lpstr>Principales socios comerciales de América Latina y del Caribe en 2012 y en 2015</vt:lpstr>
      <vt:lpstr>Saldo comercial de países latinoamericanos con China en 2012 y en 2015</vt:lpstr>
      <vt:lpstr>Inversión Extranjera Directa (IED) china en América Latina y el Caribe, anual y por país (2003-2016)</vt:lpstr>
      <vt:lpstr>La central hidroeléctrica de las tres gargantas (Brasil)</vt:lpstr>
      <vt:lpstr>La IED china en América Latina y el Caribe se desplaza hacia el sector de servicios</vt:lpstr>
      <vt:lpstr>Présentation PowerPoint</vt:lpstr>
      <vt:lpstr>(Inter)regionalismo europeo versus cooperación Sur-Sur china</vt:lpstr>
      <vt:lpstr>Conclusión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Méthodes d’Enquête de Terrain POLI D438</dc:title>
  <dc:creator>TOMINI  Luca</dc:creator>
  <cp:lastModifiedBy>Sophie Wintgens</cp:lastModifiedBy>
  <cp:revision>2637</cp:revision>
  <cp:lastPrinted>2017-07-20T09:37:01Z</cp:lastPrinted>
  <dcterms:created xsi:type="dcterms:W3CDTF">2017-01-16T20:02:29Z</dcterms:created>
  <dcterms:modified xsi:type="dcterms:W3CDTF">2017-08-15T23:46:45Z</dcterms:modified>
</cp:coreProperties>
</file>