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61" r:id="rId4"/>
    <p:sldId id="258" r:id="rId5"/>
    <p:sldId id="259" r:id="rId6"/>
    <p:sldId id="260" r:id="rId7"/>
    <p:sldId id="262" r:id="rId8"/>
    <p:sldId id="263" r:id="rId9"/>
    <p:sldId id="264" r:id="rId10"/>
    <p:sldId id="266" r:id="rId11"/>
    <p:sldId id="265" r:id="rId12"/>
    <p:sldId id="267" r:id="rId13"/>
    <p:sldId id="268" r:id="rId14"/>
    <p:sldId id="271" r:id="rId15"/>
    <p:sldId id="279" r:id="rId16"/>
    <p:sldId id="280" r:id="rId17"/>
    <p:sldId id="277" r:id="rId18"/>
    <p:sldId id="272" r:id="rId19"/>
    <p:sldId id="269" r:id="rId20"/>
    <p:sldId id="270" r:id="rId21"/>
    <p:sldId id="273" r:id="rId22"/>
    <p:sldId id="275" r:id="rId23"/>
    <p:sldId id="276"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5/26/2017</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‹N°›</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fr-FR"/>
              <a:t>Modifiez le style du titre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96DFF08F-DC6B-4601-B491-B0F83F6DD2DA}" type="datetimeFigureOut">
              <a:rPr lang="en-US" dirty="0"/>
              <a:t>5/26/2017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5/26/2017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5/26/2017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5/26/2017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5/26/2017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a:t>Modifiez le style du titre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96DFF08F-DC6B-4601-B491-B0F83F6DD2DA}" type="datetimeFigureOut">
              <a:rPr lang="en-US" dirty="0"/>
              <a:t>5/26/2017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a:t>Modifiez le style du titre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96DFF08F-DC6B-4601-B491-B0F83F6DD2DA}" type="datetimeFigureOut">
              <a:rPr lang="en-US" dirty="0"/>
              <a:t>5/26/2017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5/26/2017</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4400" dirty="0">
                <a:latin typeface="Trebuchet MS" panose="020B0603020202020204" pitchFamily="34" charset="0"/>
              </a:rPr>
              <a:t>Nourrir autrement les populations locales: </a:t>
            </a:r>
            <a:br>
              <a:rPr lang="fr-FR" sz="4400" dirty="0">
                <a:latin typeface="Trebuchet MS" panose="020B0603020202020204" pitchFamily="34" charset="0"/>
              </a:rPr>
            </a:br>
            <a:r>
              <a:rPr lang="fr-FR" sz="4400" dirty="0">
                <a:latin typeface="Trebuchet MS" panose="020B0603020202020204" pitchFamily="34" charset="0"/>
              </a:rPr>
              <a:t>La Ceinture Aliment Terre LIEGEOISE</a:t>
            </a:r>
          </a:p>
        </p:txBody>
      </p:sp>
      <p:sp>
        <p:nvSpPr>
          <p:cNvPr id="3" name="Sous-titre 2"/>
          <p:cNvSpPr>
            <a:spLocks noGrp="1"/>
          </p:cNvSpPr>
          <p:nvPr>
            <p:ph type="subTitle" idx="1"/>
          </p:nvPr>
        </p:nvSpPr>
        <p:spPr>
          <a:xfrm>
            <a:off x="382772" y="5220586"/>
            <a:ext cx="10239154" cy="1233377"/>
          </a:xfrm>
        </p:spPr>
        <p:txBody>
          <a:bodyPr>
            <a:noAutofit/>
          </a:bodyPr>
          <a:lstStyle/>
          <a:p>
            <a:pPr algn="l"/>
            <a:r>
              <a:rPr lang="fr-FR" sz="2000" dirty="0">
                <a:latin typeface="Trebuchet MS" panose="020B0603020202020204" pitchFamily="34" charset="0"/>
              </a:rPr>
              <a:t>Antonia </a:t>
            </a:r>
            <a:r>
              <a:rPr lang="fr-FR" sz="2000" dirty="0" err="1">
                <a:latin typeface="Trebuchet MS" panose="020B0603020202020204" pitchFamily="34" charset="0"/>
              </a:rPr>
              <a:t>Bousbaine</a:t>
            </a:r>
            <a:endParaRPr lang="fr-FR" sz="2000" dirty="0">
              <a:latin typeface="Trebuchet MS" panose="020B0603020202020204" pitchFamily="34" charset="0"/>
            </a:endParaRPr>
          </a:p>
          <a:p>
            <a:pPr algn="l"/>
            <a:r>
              <a:rPr lang="fr-FR" sz="2000" dirty="0">
                <a:latin typeface="Trebuchet MS" panose="020B0603020202020204" pitchFamily="34" charset="0"/>
              </a:rPr>
              <a:t>Professeur de Géographie, Fédération Wallonie-Bruxelles</a:t>
            </a:r>
          </a:p>
          <a:p>
            <a:pPr algn="l"/>
            <a:r>
              <a:rPr lang="fr-FR" sz="2000" dirty="0">
                <a:latin typeface="Trebuchet MS" panose="020B0603020202020204" pitchFamily="34" charset="0"/>
              </a:rPr>
              <a:t>Doctorante en géographie, </a:t>
            </a:r>
            <a:r>
              <a:rPr lang="fr-FR" sz="2000" dirty="0" err="1">
                <a:latin typeface="Trebuchet MS" panose="020B0603020202020204" pitchFamily="34" charset="0"/>
              </a:rPr>
              <a:t>Ulg</a:t>
            </a:r>
            <a:r>
              <a:rPr lang="fr-FR" sz="2000" dirty="0">
                <a:latin typeface="Trebuchet MS" panose="020B0603020202020204" pitchFamily="34" charset="0"/>
              </a:rPr>
              <a:t>, </a:t>
            </a:r>
            <a:r>
              <a:rPr lang="fr-FR" sz="2000" dirty="0" err="1">
                <a:latin typeface="Trebuchet MS" panose="020B0603020202020204" pitchFamily="34" charset="0"/>
              </a:rPr>
              <a:t>Laplec</a:t>
            </a:r>
            <a:endParaRPr lang="fr-FR" sz="2000" dirty="0">
              <a:latin typeface="Trebuchet MS" panose="020B0603020202020204" pitchFamily="34" charset="0"/>
            </a:endParaRPr>
          </a:p>
        </p:txBody>
      </p:sp>
      <p:sp>
        <p:nvSpPr>
          <p:cNvPr id="4" name="ZoneTexte 3"/>
          <p:cNvSpPr txBox="1"/>
          <p:nvPr/>
        </p:nvSpPr>
        <p:spPr>
          <a:xfrm>
            <a:off x="2190307" y="3902149"/>
            <a:ext cx="8229600" cy="461665"/>
          </a:xfrm>
          <a:prstGeom prst="rect">
            <a:avLst/>
          </a:prstGeom>
          <a:noFill/>
        </p:spPr>
        <p:txBody>
          <a:bodyPr wrap="square" rtlCol="0">
            <a:spAutoFit/>
          </a:bodyPr>
          <a:lstStyle/>
          <a:p>
            <a:pPr algn="ctr"/>
            <a:r>
              <a:rPr lang="fr-FR" sz="2400" dirty="0">
                <a:latin typeface="Trebuchet MS" panose="020B0603020202020204" pitchFamily="34" charset="0"/>
              </a:rPr>
              <a:t>Conférence, Rotary Club de Liège, le 22/05/2017</a:t>
            </a:r>
          </a:p>
        </p:txBody>
      </p:sp>
    </p:spTree>
    <p:extLst>
      <p:ext uri="{BB962C8B-B14F-4D97-AF65-F5344CB8AC3E}">
        <p14:creationId xmlns:p14="http://schemas.microsoft.com/office/powerpoint/2010/main" val="331253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3405" y="584791"/>
            <a:ext cx="11350920" cy="5632311"/>
          </a:xfrm>
          <a:prstGeom prst="rect">
            <a:avLst/>
          </a:prstGeom>
          <a:noFill/>
        </p:spPr>
        <p:txBody>
          <a:bodyPr wrap="square" rtlCol="0">
            <a:spAutoFit/>
          </a:bodyPr>
          <a:lstStyle/>
          <a:p>
            <a:pPr marL="342900" indent="-342900">
              <a:buFont typeface="Wingdings" panose="05000000000000000000" pitchFamily="2" charset="2"/>
              <a:buChar char="Ø"/>
            </a:pPr>
            <a:r>
              <a:rPr lang="fr-FR" sz="2000" dirty="0">
                <a:latin typeface="Trebuchet MS" panose="020B0603020202020204" pitchFamily="34" charset="0"/>
              </a:rPr>
              <a:t>Réelle volonté de changer le système alimentaire dominant, à l’instar de ce qui se fait ailleurs</a:t>
            </a:r>
          </a:p>
          <a:p>
            <a:endParaRPr lang="fr-FR" sz="2000" dirty="0">
              <a:latin typeface="Trebuchet MS" panose="020B0603020202020204" pitchFamily="34" charset="0"/>
            </a:endParaRPr>
          </a:p>
          <a:p>
            <a:pPr marL="342900" indent="-342900">
              <a:buFont typeface="Wingdings" panose="05000000000000000000" pitchFamily="2" charset="2"/>
              <a:buChar char="Ø"/>
            </a:pPr>
            <a:r>
              <a:rPr lang="fr-FR" sz="2000" dirty="0">
                <a:latin typeface="Trebuchet MS" panose="020B0603020202020204" pitchFamily="34" charset="0"/>
              </a:rPr>
              <a:t>Conscientisation aux conséquences environnementales (Travaux réalisé dans le cadre de ma thèse), plus qu’au monde agricole dans son ensemble</a:t>
            </a:r>
          </a:p>
          <a:p>
            <a:endParaRPr lang="fr-FR" sz="2000" dirty="0">
              <a:latin typeface="Trebuchet MS" panose="020B0603020202020204" pitchFamily="34" charset="0"/>
            </a:endParaRPr>
          </a:p>
          <a:p>
            <a:pPr marL="342900" indent="-342900">
              <a:buFont typeface="Wingdings" panose="05000000000000000000" pitchFamily="2" charset="2"/>
              <a:buChar char="Ø"/>
            </a:pPr>
            <a:r>
              <a:rPr lang="fr-FR" sz="2000" dirty="0">
                <a:latin typeface="Trebuchet MS" panose="020B0603020202020204" pitchFamily="34" charset="0"/>
              </a:rPr>
              <a:t>Besoin de se « reconnecter » à la terre, liens aujourd’hui au monde agricole, largement distendus et ignorance même du métier (cf. résultats enquêtes, 2017)</a:t>
            </a:r>
          </a:p>
          <a:p>
            <a:endParaRPr lang="fr-FR" sz="2000" dirty="0">
              <a:latin typeface="Trebuchet MS" panose="020B0603020202020204" pitchFamily="34" charset="0"/>
            </a:endParaRPr>
          </a:p>
          <a:p>
            <a:pPr marL="342900" indent="-342900">
              <a:buFont typeface="Wingdings" panose="05000000000000000000" pitchFamily="2" charset="2"/>
              <a:buChar char="Ø"/>
            </a:pPr>
            <a:r>
              <a:rPr lang="fr-FR" sz="2000" dirty="0">
                <a:latin typeface="Trebuchet MS" panose="020B0603020202020204" pitchFamily="34" charset="0"/>
              </a:rPr>
              <a:t>Développement des S3A (Système Agro Alimentaires Alternatifs), à travers les circuits-courts, vocation première : rapprocher consommateurs et producteurs en soutenant une agriculture locale, respectueuse de l’environnement mais surtout, productive de denrées saines tant recherchées par les consommateurs</a:t>
            </a:r>
          </a:p>
          <a:p>
            <a:endParaRPr lang="fr-FR" sz="2000" dirty="0">
              <a:latin typeface="Trebuchet MS" panose="020B0603020202020204" pitchFamily="34" charset="0"/>
            </a:endParaRPr>
          </a:p>
          <a:p>
            <a:pPr marL="342900" indent="-342900">
              <a:buFont typeface="Wingdings" panose="05000000000000000000" pitchFamily="2" charset="2"/>
              <a:buChar char="Ø"/>
            </a:pPr>
            <a:r>
              <a:rPr lang="fr-FR" sz="2000" dirty="0">
                <a:latin typeface="Trebuchet MS" panose="020B0603020202020204" pitchFamily="34" charset="0"/>
              </a:rPr>
              <a:t>Réappropriation citoyenne de l’alimentation, en contournant les centrales d’achat classiques (80 % de ce que nous mangeons provient et/ ou est transformé hors du territoire, malgré fertilité du territoire)</a:t>
            </a:r>
          </a:p>
          <a:p>
            <a:pPr marL="342900" indent="-342900">
              <a:buFont typeface="Wingdings" panose="05000000000000000000" pitchFamily="2" charset="2"/>
              <a:buChar char="Ø"/>
            </a:pPr>
            <a:endParaRPr lang="fr-FR" sz="2000" dirty="0">
              <a:latin typeface="Trebuchet MS" panose="020B0603020202020204" pitchFamily="34" charset="0"/>
            </a:endParaRPr>
          </a:p>
          <a:p>
            <a:pPr marL="342900" indent="-342900">
              <a:buFont typeface="Wingdings" panose="05000000000000000000" pitchFamily="2" charset="2"/>
              <a:buChar char="Ø"/>
            </a:pPr>
            <a:endParaRPr lang="fr-FR" sz="2000" dirty="0">
              <a:latin typeface="Trebuchet MS" panose="020B0603020202020204" pitchFamily="34" charset="0"/>
            </a:endParaRPr>
          </a:p>
        </p:txBody>
      </p:sp>
    </p:spTree>
    <p:extLst>
      <p:ext uri="{BB962C8B-B14F-4D97-AF65-F5344CB8AC3E}">
        <p14:creationId xmlns:p14="http://schemas.microsoft.com/office/powerpoint/2010/main" val="3476224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1628" y="425302"/>
            <a:ext cx="10781414" cy="5940088"/>
          </a:xfrm>
          <a:prstGeom prst="rect">
            <a:avLst/>
          </a:prstGeom>
          <a:noFill/>
        </p:spPr>
        <p:txBody>
          <a:bodyPr wrap="square" rtlCol="0">
            <a:spAutoFit/>
          </a:bodyPr>
          <a:lstStyle/>
          <a:p>
            <a:pPr marL="285750" indent="-28575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Dans la Province de Liège, problématiques agricoles/ alimentaires, saisies par des acteurs issus du monde coopératif et de Liège en Transition  </a:t>
            </a:r>
            <a:r>
              <a:rPr lang="fr-FR" sz="2000" dirty="0" err="1">
                <a:latin typeface="Trebuchet MS" panose="020B0603020202020204" pitchFamily="34" charset="0"/>
                <a:sym typeface="Wingdings" panose="05000000000000000000" pitchFamily="2" charset="2"/>
              </a:rPr>
              <a:t>devpt</a:t>
            </a:r>
            <a:r>
              <a:rPr lang="fr-FR" sz="2000" dirty="0">
                <a:latin typeface="Trebuchet MS" panose="020B0603020202020204" pitchFamily="34" charset="0"/>
                <a:sym typeface="Wingdings" panose="05000000000000000000" pitchFamily="2" charset="2"/>
              </a:rPr>
              <a:t> de Réseaux  Agro Alimentaires Alternatifs (RAAA), l'alimentation, porteuse de « valeurs  »</a:t>
            </a:r>
          </a:p>
          <a:p>
            <a:endParaRPr lang="fr-FR" sz="2000" dirty="0">
              <a:latin typeface="Trebuchet MS" panose="020B0603020202020204" pitchFamily="34" charset="0"/>
              <a:sym typeface="Wingdings" panose="05000000000000000000" pitchFamily="2" charset="2"/>
            </a:endParaRPr>
          </a:p>
          <a:p>
            <a:r>
              <a:rPr lang="fr-FR" sz="2000" dirty="0">
                <a:latin typeface="Trebuchet MS" panose="020B0603020202020204" pitchFamily="34" charset="0"/>
                <a:sym typeface="Wingdings" panose="05000000000000000000" pitchFamily="2" charset="2"/>
              </a:rPr>
              <a:t></a:t>
            </a:r>
            <a:r>
              <a:rPr lang="fr-FR" sz="2000" dirty="0" err="1">
                <a:latin typeface="Trebuchet MS" panose="020B0603020202020204" pitchFamily="34" charset="0"/>
                <a:sym typeface="Wingdings" panose="05000000000000000000" pitchFamily="2" charset="2"/>
              </a:rPr>
              <a:t>Intergac</a:t>
            </a:r>
            <a:r>
              <a:rPr lang="fr-FR" sz="2000" dirty="0">
                <a:latin typeface="Trebuchet MS" panose="020B0603020202020204" pitchFamily="34" charset="0"/>
                <a:sym typeface="Wingdings" panose="05000000000000000000" pitchFamily="2" charset="2"/>
              </a:rPr>
              <a:t> de Liège, (Groupe d’Achats communs), pour une consommation solidaire et responsable, la Coopérative Ardente, Point ferme…</a:t>
            </a:r>
          </a:p>
          <a:p>
            <a:endParaRPr lang="fr-FR" sz="2000" dirty="0">
              <a:latin typeface="Trebuchet MS" panose="020B0603020202020204" pitchFamily="34" charset="0"/>
              <a:sym typeface="Wingdings" panose="05000000000000000000" pitchFamily="2" charset="2"/>
            </a:endParaRPr>
          </a:p>
          <a:p>
            <a:pPr marL="285750" indent="-28575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Sur ces bases qu’a émergé la </a:t>
            </a:r>
            <a:r>
              <a:rPr lang="fr-FR" sz="2000" b="1" dirty="0">
                <a:latin typeface="Trebuchet MS" panose="020B0603020202020204" pitchFamily="34" charset="0"/>
                <a:sym typeface="Wingdings" panose="05000000000000000000" pitchFamily="2" charset="2"/>
              </a:rPr>
              <a:t>Ceinture Aliment Terre liégeoise </a:t>
            </a:r>
            <a:r>
              <a:rPr lang="fr-FR" sz="2000" dirty="0">
                <a:latin typeface="Trebuchet MS" panose="020B0603020202020204" pitchFamily="34" charset="0"/>
                <a:sym typeface="Wingdings" panose="05000000000000000000" pitchFamily="2" charset="2"/>
              </a:rPr>
              <a:t>(CATL)</a:t>
            </a:r>
          </a:p>
          <a:p>
            <a:endParaRPr lang="fr-FR" sz="2000" dirty="0">
              <a:latin typeface="Trebuchet MS" panose="020B0603020202020204" pitchFamily="34" charset="0"/>
              <a:sym typeface="Wingdings" panose="05000000000000000000" pitchFamily="2" charset="2"/>
            </a:endParaRPr>
          </a:p>
          <a:p>
            <a:r>
              <a:rPr lang="fr-FR" sz="2000" b="1" dirty="0">
                <a:latin typeface="Trebuchet MS" panose="020B0603020202020204" pitchFamily="34" charset="0"/>
              </a:rPr>
              <a:t>3.</a:t>
            </a:r>
            <a:r>
              <a:rPr lang="fr-FR" sz="2000" dirty="0">
                <a:latin typeface="Trebuchet MS" panose="020B0603020202020204" pitchFamily="34" charset="0"/>
              </a:rPr>
              <a:t> </a:t>
            </a:r>
            <a:r>
              <a:rPr lang="fr-FR" sz="2000" b="1" dirty="0">
                <a:latin typeface="Trebuchet MS" panose="020B0603020202020204" pitchFamily="34" charset="0"/>
              </a:rPr>
              <a:t>La Ceinture Aliment Terre de Liège: système innovant pour nourrir les populations locales?</a:t>
            </a:r>
          </a:p>
          <a:p>
            <a:endParaRPr lang="fr-FR" sz="2000" dirty="0">
              <a:latin typeface="Trebuchet MS" panose="020B0603020202020204" pitchFamily="34" charset="0"/>
              <a:sym typeface="Wingdings" panose="05000000000000000000" pitchFamily="2" charset="2"/>
            </a:endParaRPr>
          </a:p>
          <a:p>
            <a:r>
              <a:rPr lang="fr-FR" sz="2000" dirty="0">
                <a:latin typeface="Trebuchet MS" panose="020B0603020202020204" pitchFamily="34" charset="0"/>
                <a:sym typeface="Wingdings" panose="05000000000000000000" pitchFamily="2" charset="2"/>
              </a:rPr>
              <a:t>Impulsée par une coalition d’acteurs issus de la société civile, constituée en 2013, lors d’un Forum ouvert, où le citoyen a pleinement été sollicité pour définir les </a:t>
            </a:r>
            <a:r>
              <a:rPr lang="fr-FR" sz="2000" b="1" dirty="0">
                <a:latin typeface="Trebuchet MS" panose="020B0603020202020204" pitchFamily="34" charset="0"/>
                <a:sym typeface="Wingdings" panose="05000000000000000000" pitchFamily="2" charset="2"/>
              </a:rPr>
              <a:t>objectifs de la CATL, </a:t>
            </a:r>
            <a:r>
              <a:rPr lang="fr-FR" sz="2000" dirty="0">
                <a:latin typeface="Trebuchet MS" panose="020B0603020202020204" pitchFamily="34" charset="0"/>
                <a:sym typeface="Wingdings" panose="05000000000000000000" pitchFamily="2" charset="2"/>
              </a:rPr>
              <a:t>se réapproprier son alimentation</a:t>
            </a:r>
          </a:p>
          <a:p>
            <a:endParaRPr lang="fr-FR" sz="2000" dirty="0">
              <a:latin typeface="Trebuchet MS" panose="020B0603020202020204" pitchFamily="34" charset="0"/>
              <a:sym typeface="Wingdings" panose="05000000000000000000" pitchFamily="2" charset="2"/>
            </a:endParaRPr>
          </a:p>
          <a:p>
            <a:r>
              <a:rPr lang="fr-FR" sz="2000" dirty="0">
                <a:latin typeface="Trebuchet MS" panose="020B0603020202020204" pitchFamily="34" charset="0"/>
                <a:sym typeface="Wingdings" panose="05000000000000000000" pitchFamily="2" charset="2"/>
              </a:rPr>
              <a:t>  Ceinturant la ville de terres vivrières, nourricières et en reconnectant, le consommateur à la terre  terres agricoles nourrissent réellement la ville</a:t>
            </a:r>
          </a:p>
          <a:p>
            <a:endParaRPr lang="fr-FR" sz="2000" dirty="0">
              <a:latin typeface="Trebuchet MS" panose="020B0603020202020204" pitchFamily="34" charset="0"/>
              <a:sym typeface="Wingdings" panose="05000000000000000000" pitchFamily="2" charset="2"/>
            </a:endParaRPr>
          </a:p>
        </p:txBody>
      </p:sp>
    </p:spTree>
    <p:extLst>
      <p:ext uri="{BB962C8B-B14F-4D97-AF65-F5344CB8AC3E}">
        <p14:creationId xmlns:p14="http://schemas.microsoft.com/office/powerpoint/2010/main" val="318505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49348" y="404038"/>
            <a:ext cx="11642652" cy="6693863"/>
          </a:xfrm>
          <a:prstGeom prst="rect">
            <a:avLst/>
          </a:prstGeom>
          <a:noFill/>
        </p:spPr>
        <p:txBody>
          <a:bodyPr wrap="square" rtlCol="0">
            <a:spAutoFit/>
          </a:bodyPr>
          <a:lstStyle/>
          <a:p>
            <a:endParaRPr lang="fr-FR" sz="2000" dirty="0">
              <a:latin typeface="Trebuchet MS" panose="020B0603020202020204" pitchFamily="34" charset="0"/>
            </a:endParaRP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Structurant une filière alimentaire qui passe par les circuits-courts, en misant sur les coopératives à finalité sociale, dans lesquelles , le consommateur au centre de son </a:t>
            </a:r>
          </a:p>
          <a:p>
            <a:r>
              <a:rPr lang="fr-FR" sz="2000" dirty="0">
                <a:latin typeface="Trebuchet MS" panose="020B0603020202020204" pitchFamily="34" charset="0"/>
                <a:sym typeface="Wingdings" panose="05000000000000000000" pitchFamily="2" charset="2"/>
              </a:rPr>
              <a:t>      alimentation</a:t>
            </a:r>
          </a:p>
          <a:p>
            <a:endParaRPr lang="fr-FR" sz="2000" b="1" dirty="0">
              <a:latin typeface="Trebuchet MS" panose="020B0603020202020204" pitchFamily="34" charset="0"/>
            </a:endParaRP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Face aux demandes sociales et aux problématiques, certains segments de populations: réflexion autour de nos systèmes alimentaires qui existent: crise de confiance</a:t>
            </a:r>
          </a:p>
          <a:p>
            <a:endParaRPr lang="fr-FR" sz="2000" dirty="0">
              <a:latin typeface="Trebuchet MS" panose="020B0603020202020204" pitchFamily="34" charset="0"/>
              <a:sym typeface="Wingdings" panose="05000000000000000000" pitchFamily="2" charset="2"/>
            </a:endParaRP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Résultats enquête </a:t>
            </a:r>
            <a:r>
              <a:rPr lang="fr-FR" sz="2000" i="1" dirty="0">
                <a:latin typeface="Trebuchet MS" panose="020B0603020202020204" pitchFamily="34" charset="0"/>
                <a:sym typeface="Wingdings" panose="05000000000000000000" pitchFamily="2" charset="2"/>
              </a:rPr>
              <a:t>Thermomètre </a:t>
            </a:r>
            <a:r>
              <a:rPr lang="fr-FR" sz="2000" i="1" dirty="0" err="1">
                <a:latin typeface="Trebuchet MS" panose="020B0603020202020204" pitchFamily="34" charset="0"/>
                <a:sym typeface="Wingdings" panose="05000000000000000000" pitchFamily="2" charset="2"/>
              </a:rPr>
              <a:t>Solidaris</a:t>
            </a:r>
            <a:r>
              <a:rPr lang="fr-FR" sz="2000" dirty="0">
                <a:latin typeface="Trebuchet MS" panose="020B0603020202020204" pitchFamily="34" charset="0"/>
                <a:sym typeface="Wingdings" panose="05000000000000000000" pitchFamily="2" charset="2"/>
              </a:rPr>
              <a:t>, pointe du doigt: « </a:t>
            </a:r>
            <a:r>
              <a:rPr lang="fr-BE" altLang="fr-FR" sz="2000" dirty="0"/>
              <a:t> </a:t>
            </a:r>
            <a:r>
              <a:rPr lang="fr-BE" altLang="fr-FR" sz="2000" dirty="0">
                <a:latin typeface="Trebuchet MS" panose="020B0603020202020204" pitchFamily="34" charset="0"/>
              </a:rPr>
              <a:t>63% des Belges francophones pensent qu'une majorité de l'offre alimentaire présente un risque important pour leur santé. En outre, les consommateurs interrogés dénoncent une grande opacité sur l'ensemble de la chaîne alimentaire (de la production à la distribution, en passant par la transformation) et se sentent fort seuls dans leur méfiance. »</a:t>
            </a:r>
          </a:p>
          <a:p>
            <a:pPr marL="342900" indent="-342900">
              <a:buFont typeface="Wingdings" panose="05000000000000000000" pitchFamily="2" charset="2"/>
              <a:buChar char="Ø"/>
            </a:pPr>
            <a:endParaRPr lang="fr-BE" altLang="fr-FR" sz="2000" dirty="0">
              <a:latin typeface="Trebuchet MS" panose="020B0603020202020204" pitchFamily="34" charset="0"/>
            </a:endParaRPr>
          </a:p>
          <a:p>
            <a:pPr marL="285750" indent="-28575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 CATL: </a:t>
            </a:r>
            <a:r>
              <a:rPr lang="fr-FR" sz="2000" b="1" dirty="0">
                <a:latin typeface="Trebuchet MS" panose="020B0603020202020204" pitchFamily="34" charset="0"/>
                <a:sym typeface="Wingdings" panose="05000000000000000000" pitchFamily="2" charset="2"/>
              </a:rPr>
              <a:t>objectifs</a:t>
            </a:r>
            <a:r>
              <a:rPr lang="fr-FR" sz="2000" dirty="0">
                <a:latin typeface="Trebuchet MS" panose="020B0603020202020204" pitchFamily="34" charset="0"/>
                <a:sym typeface="Wingdings" panose="05000000000000000000" pitchFamily="2" charset="2"/>
              </a:rPr>
              <a:t>: Relocalisation, décarbonisation et démocratisation du système alimentaire en Province de Liège</a:t>
            </a:r>
          </a:p>
          <a:p>
            <a:endParaRPr lang="fr-FR" sz="2000" dirty="0">
              <a:latin typeface="Trebuchet MS" panose="020B0603020202020204" pitchFamily="34" charset="0"/>
              <a:sym typeface="Wingdings" panose="05000000000000000000" pitchFamily="2" charset="2"/>
            </a:endParaRPr>
          </a:p>
          <a:p>
            <a:pPr marL="285750" indent="-28575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Finalité est de créer les chainons manquants de la filière alimentaire locale s’appuyant sur:</a:t>
            </a:r>
          </a:p>
          <a:p>
            <a:r>
              <a:rPr lang="fr-FR" sz="2000" dirty="0">
                <a:latin typeface="Trebuchet MS" panose="020B0603020202020204" pitchFamily="34" charset="0"/>
                <a:sym typeface="Wingdings" panose="05000000000000000000" pitchFamily="2" charset="2"/>
              </a:rPr>
              <a:t>   </a:t>
            </a:r>
          </a:p>
          <a:p>
            <a:endParaRPr lang="fr-FR" sz="2000" dirty="0">
              <a:latin typeface="Trebuchet MS" panose="020B0603020202020204" pitchFamily="34" charset="0"/>
            </a:endParaRPr>
          </a:p>
          <a:p>
            <a:endParaRPr lang="fr-FR" sz="2000" dirty="0">
              <a:latin typeface="Trebuchet MS" panose="020B0603020202020204" pitchFamily="34" charset="0"/>
            </a:endParaRPr>
          </a:p>
        </p:txBody>
      </p:sp>
    </p:spTree>
    <p:extLst>
      <p:ext uri="{BB962C8B-B14F-4D97-AF65-F5344CB8AC3E}">
        <p14:creationId xmlns:p14="http://schemas.microsoft.com/office/powerpoint/2010/main" val="4228775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8891" y="353975"/>
            <a:ext cx="4486941" cy="498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1010093" y="5049593"/>
            <a:ext cx="10105582" cy="1200329"/>
          </a:xfrm>
          <a:prstGeom prst="rect">
            <a:avLst/>
          </a:prstGeom>
          <a:solidFill>
            <a:schemeClr val="tx2">
              <a:lumMod val="50000"/>
            </a:schemeClr>
          </a:solidFill>
        </p:spPr>
        <p:txBody>
          <a:bodyPr wrap="square" rtlCol="0">
            <a:spAutoFit/>
          </a:bodyPr>
          <a:lstStyle/>
          <a:p>
            <a:r>
              <a:rPr lang="fr-BE" sz="2400" dirty="0">
                <a:solidFill>
                  <a:schemeClr val="bg1"/>
                </a:solidFill>
              </a:rPr>
              <a:t>Un projet de mobilisation des forces vives de la région liégeoise en faveur du développement d’une filière alimentaire courte, écologique et génératrice d’emplois de qualité</a:t>
            </a:r>
            <a:endParaRPr lang="en-US" sz="2400" dirty="0">
              <a:solidFill>
                <a:schemeClr val="bg1"/>
              </a:solidFill>
            </a:endParaRPr>
          </a:p>
        </p:txBody>
      </p:sp>
    </p:spTree>
    <p:extLst>
      <p:ext uri="{BB962C8B-B14F-4D97-AF65-F5344CB8AC3E}">
        <p14:creationId xmlns:p14="http://schemas.microsoft.com/office/powerpoint/2010/main" val="883479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286539" y="249717"/>
            <a:ext cx="9144000" cy="6332538"/>
          </a:xfrm>
          <a:prstGeom prst="rect">
            <a:avLst/>
          </a:prstGeom>
        </p:spPr>
      </p:pic>
    </p:spTree>
    <p:extLst>
      <p:ext uri="{BB962C8B-B14F-4D97-AF65-F5344CB8AC3E}">
        <p14:creationId xmlns:p14="http://schemas.microsoft.com/office/powerpoint/2010/main" val="2750570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452045" y="256253"/>
            <a:ext cx="9180513" cy="6357937"/>
          </a:xfrm>
          <a:prstGeom prst="rect">
            <a:avLst/>
          </a:prstGeom>
        </p:spPr>
      </p:pic>
    </p:spTree>
    <p:extLst>
      <p:ext uri="{BB962C8B-B14F-4D97-AF65-F5344CB8AC3E}">
        <p14:creationId xmlns:p14="http://schemas.microsoft.com/office/powerpoint/2010/main" val="1241558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973396" y="226681"/>
            <a:ext cx="9363075" cy="6484938"/>
          </a:xfrm>
          <a:prstGeom prst="rect">
            <a:avLst/>
          </a:prstGeom>
        </p:spPr>
      </p:pic>
    </p:spTree>
    <p:extLst>
      <p:ext uri="{BB962C8B-B14F-4D97-AF65-F5344CB8AC3E}">
        <p14:creationId xmlns:p14="http://schemas.microsoft.com/office/powerpoint/2010/main" val="773876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005478" y="270982"/>
            <a:ext cx="9180513" cy="6357938"/>
          </a:xfrm>
          <a:prstGeom prst="rect">
            <a:avLst/>
          </a:prstGeom>
        </p:spPr>
      </p:pic>
    </p:spTree>
    <p:extLst>
      <p:ext uri="{BB962C8B-B14F-4D97-AF65-F5344CB8AC3E}">
        <p14:creationId xmlns:p14="http://schemas.microsoft.com/office/powerpoint/2010/main" val="210118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029604" y="340242"/>
            <a:ext cx="9708739" cy="6063864"/>
          </a:xfrm>
          <a:prstGeom prst="rect">
            <a:avLst/>
          </a:prstGeom>
        </p:spPr>
      </p:pic>
      <p:sp>
        <p:nvSpPr>
          <p:cNvPr id="3" name="ZoneTexte 2"/>
          <p:cNvSpPr txBox="1"/>
          <p:nvPr/>
        </p:nvSpPr>
        <p:spPr>
          <a:xfrm>
            <a:off x="350875" y="340242"/>
            <a:ext cx="1562986" cy="2862322"/>
          </a:xfrm>
          <a:prstGeom prst="rect">
            <a:avLst/>
          </a:prstGeom>
          <a:noFill/>
        </p:spPr>
        <p:txBody>
          <a:bodyPr wrap="square" rtlCol="0">
            <a:spAutoFit/>
          </a:bodyPr>
          <a:lstStyle/>
          <a:p>
            <a:r>
              <a:rPr lang="fr-FR" dirty="0">
                <a:latin typeface="Trebuchet MS" panose="020B0603020202020204" pitchFamily="34" charset="0"/>
              </a:rPr>
              <a:t>Projet phare de la CATL/</a:t>
            </a:r>
          </a:p>
          <a:p>
            <a:r>
              <a:rPr lang="fr-FR" dirty="0">
                <a:latin typeface="Trebuchet MS" panose="020B0603020202020204" pitchFamily="34" charset="0"/>
              </a:rPr>
              <a:t>Les Compagnons de la Terre:</a:t>
            </a:r>
          </a:p>
          <a:p>
            <a:r>
              <a:rPr lang="fr-FR" dirty="0">
                <a:latin typeface="Trebuchet MS" panose="020B0603020202020204" pitchFamily="34" charset="0"/>
              </a:rPr>
              <a:t>30 hectares en Transition,</a:t>
            </a:r>
          </a:p>
          <a:p>
            <a:r>
              <a:rPr lang="fr-FR" dirty="0">
                <a:latin typeface="Trebuchet MS" panose="020B0603020202020204" pitchFamily="34" charset="0"/>
              </a:rPr>
              <a:t>Bio et agro</a:t>
            </a:r>
          </a:p>
          <a:p>
            <a:r>
              <a:rPr lang="fr-FR" dirty="0">
                <a:latin typeface="Trebuchet MS" panose="020B0603020202020204" pitchFamily="34" charset="0"/>
              </a:rPr>
              <a:t>écologie </a:t>
            </a:r>
          </a:p>
        </p:txBody>
      </p:sp>
    </p:spTree>
    <p:extLst>
      <p:ext uri="{BB962C8B-B14F-4D97-AF65-F5344CB8AC3E}">
        <p14:creationId xmlns:p14="http://schemas.microsoft.com/office/powerpoint/2010/main" val="3954164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76447" y="255181"/>
            <a:ext cx="11738343" cy="6439250"/>
          </a:xfrm>
          <a:prstGeom prst="rect">
            <a:avLst/>
          </a:prstGeom>
          <a:noFill/>
        </p:spPr>
        <p:txBody>
          <a:bodyPr wrap="square" rtlCol="0">
            <a:spAutoFit/>
          </a:bodyPr>
          <a:lstStyle/>
          <a:p>
            <a:r>
              <a:rPr lang="fr-FR" dirty="0">
                <a:latin typeface="Trebuchet MS" panose="020B0603020202020204" pitchFamily="34" charset="0"/>
                <a:sym typeface="Wingdings" panose="05000000000000000000" pitchFamily="2" charset="2"/>
              </a:rPr>
              <a:t></a:t>
            </a:r>
            <a:r>
              <a:rPr lang="fr-FR" sz="2000" dirty="0">
                <a:latin typeface="Trebuchet MS" panose="020B0603020202020204" pitchFamily="34" charset="0"/>
                <a:sym typeface="Wingdings" panose="05000000000000000000" pitchFamily="2" charset="2"/>
              </a:rPr>
              <a:t>Projet </a:t>
            </a:r>
            <a:r>
              <a:rPr lang="fr-FR" sz="2000" dirty="0" err="1">
                <a:latin typeface="Trebuchet MS" panose="020B0603020202020204" pitchFamily="34" charset="0"/>
                <a:sym typeface="Wingdings" panose="05000000000000000000" pitchFamily="2" charset="2"/>
              </a:rPr>
              <a:t>bottom</a:t>
            </a:r>
            <a:r>
              <a:rPr lang="fr-FR" sz="2000" dirty="0">
                <a:latin typeface="Trebuchet MS" panose="020B0603020202020204" pitchFamily="34" charset="0"/>
                <a:sym typeface="Wingdings" panose="05000000000000000000" pitchFamily="2" charset="2"/>
              </a:rPr>
              <a:t>-up</a:t>
            </a:r>
          </a:p>
          <a:p>
            <a:r>
              <a:rPr lang="fr-FR" sz="2000" dirty="0">
                <a:latin typeface="Trebuchet MS" panose="020B0603020202020204" pitchFamily="34" charset="0"/>
                <a:sym typeface="Wingdings" panose="05000000000000000000" pitchFamily="2" charset="2"/>
              </a:rPr>
              <a:t> Projet économique alternatif</a:t>
            </a:r>
          </a:p>
          <a:p>
            <a:r>
              <a:rPr lang="fr-FR" sz="2000" dirty="0">
                <a:latin typeface="Trebuchet MS" panose="020B0603020202020204" pitchFamily="34" charset="0"/>
                <a:sym typeface="Wingdings" panose="05000000000000000000" pitchFamily="2" charset="2"/>
              </a:rPr>
              <a:t>Projet structurant et territorialisé</a:t>
            </a:r>
          </a:p>
          <a:p>
            <a:endParaRPr lang="fr-FR" sz="2000" dirty="0">
              <a:latin typeface="Trebuchet MS" panose="020B0603020202020204" pitchFamily="34" charset="0"/>
              <a:sym typeface="Wingdings" panose="05000000000000000000" pitchFamily="2" charset="2"/>
            </a:endParaRP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Dynamique de </a:t>
            </a:r>
            <a:r>
              <a:rPr lang="fr-FR" sz="2000" dirty="0" err="1">
                <a:latin typeface="Trebuchet MS" panose="020B0603020202020204" pitchFamily="34" charset="0"/>
                <a:sym typeface="Wingdings" panose="05000000000000000000" pitchFamily="2" charset="2"/>
              </a:rPr>
              <a:t>co</a:t>
            </a:r>
            <a:r>
              <a:rPr lang="fr-FR" sz="2000" dirty="0">
                <a:latin typeface="Trebuchet MS" panose="020B0603020202020204" pitchFamily="34" charset="0"/>
                <a:sym typeface="Wingdings" panose="05000000000000000000" pitchFamily="2" charset="2"/>
              </a:rPr>
              <a:t>-construction entre les différents acteurs système alimentaire durable</a:t>
            </a:r>
          </a:p>
          <a:p>
            <a:pPr marL="342900" indent="-342900">
              <a:buFont typeface="Wingdings" panose="05000000000000000000" pitchFamily="2" charset="2"/>
              <a:buChar char="Ø"/>
            </a:pPr>
            <a:endParaRPr lang="fr-FR" sz="2000" dirty="0">
              <a:latin typeface="Trebuchet MS" panose="020B0603020202020204" pitchFamily="34" charset="0"/>
              <a:sym typeface="Wingdings" panose="05000000000000000000" pitchFamily="2" charset="2"/>
            </a:endParaRP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Fédérer les acteurs entre eux et créer les « chainons » manquants </a:t>
            </a:r>
          </a:p>
          <a:p>
            <a:pPr marL="342900" indent="-342900">
              <a:buFont typeface="Wingdings" panose="05000000000000000000" pitchFamily="2" charset="2"/>
              <a:buChar char="Ø"/>
            </a:pPr>
            <a:endParaRPr lang="fr-FR" sz="2000" dirty="0">
              <a:latin typeface="Trebuchet MS" panose="020B0603020202020204" pitchFamily="34" charset="0"/>
              <a:sym typeface="Wingdings" panose="05000000000000000000" pitchFamily="2" charset="2"/>
            </a:endParaRP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Se veut être « levier de développement territorial », objectif ultime: favoriser l’économie circulaire</a:t>
            </a:r>
          </a:p>
          <a:p>
            <a:endParaRPr lang="fr-FR" sz="2000" dirty="0">
              <a:latin typeface="Trebuchet MS" panose="020B0603020202020204" pitchFamily="34" charset="0"/>
              <a:sym typeface="Wingdings" panose="05000000000000000000" pitchFamily="2" charset="2"/>
            </a:endParaRPr>
          </a:p>
          <a:p>
            <a:r>
              <a:rPr lang="fr-FR" sz="2000" b="1" dirty="0">
                <a:latin typeface="Trebuchet MS" panose="020B0603020202020204" pitchFamily="34" charset="0"/>
                <a:sym typeface="Wingdings" panose="05000000000000000000" pitchFamily="2" charset="2"/>
              </a:rPr>
              <a:t>4. Les enjeux de cette CATL: vers quelle gouvernance alimentaire territoriale à Liège?</a:t>
            </a:r>
          </a:p>
          <a:p>
            <a:pPr marL="342900" indent="-342900">
              <a:buFont typeface="Wingdings" panose="05000000000000000000" pitchFamily="2" charset="2"/>
              <a:buChar char="Ø"/>
            </a:pPr>
            <a:endParaRPr lang="fr-FR" sz="2000" dirty="0">
              <a:latin typeface="Trebuchet MS" panose="020B0603020202020204" pitchFamily="34" charset="0"/>
              <a:sym typeface="Wingdings" panose="05000000000000000000" pitchFamily="2" charset="2"/>
            </a:endParaRP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Ses principaux enjeux: </a:t>
            </a:r>
          </a:p>
          <a:p>
            <a:r>
              <a:rPr lang="fr-FR" sz="2000" dirty="0">
                <a:latin typeface="Trebuchet MS" panose="020B0603020202020204" pitchFamily="34" charset="0"/>
                <a:sym typeface="Wingdings" panose="05000000000000000000" pitchFamily="2" charset="2"/>
              </a:rPr>
              <a:t>        ● </a:t>
            </a:r>
            <a:r>
              <a:rPr lang="fr-FR" sz="2000" dirty="0">
                <a:latin typeface="Trebuchet MS" panose="020B0603020202020204" pitchFamily="34" charset="0"/>
              </a:rPr>
              <a:t>Environnementaux </a:t>
            </a:r>
          </a:p>
          <a:p>
            <a:r>
              <a:rPr lang="fr-FR" sz="2000" dirty="0">
                <a:latin typeface="Trebuchet MS" panose="020B0603020202020204" pitchFamily="34" charset="0"/>
              </a:rPr>
              <a:t>        ● Sociaux </a:t>
            </a:r>
          </a:p>
          <a:p>
            <a:r>
              <a:rPr lang="fr-FR" sz="2000" dirty="0">
                <a:latin typeface="Trebuchet MS" panose="020B0603020202020204" pitchFamily="34" charset="0"/>
              </a:rPr>
              <a:t>        ● Accès à une alimentation saine et à un prix accessible, garantissant aux agriculteurs un</a:t>
            </a:r>
          </a:p>
          <a:p>
            <a:r>
              <a:rPr lang="fr-FR" sz="2000" dirty="0">
                <a:latin typeface="Trebuchet MS" panose="020B0603020202020204" pitchFamily="34" charset="0"/>
              </a:rPr>
              <a:t>           salaire décent</a:t>
            </a:r>
          </a:p>
          <a:p>
            <a:r>
              <a:rPr lang="fr-FR" sz="2000" dirty="0">
                <a:latin typeface="Trebuchet MS" panose="020B0603020202020204" pitchFamily="34" charset="0"/>
              </a:rPr>
              <a:t>        ● Impacts sur la santé publique</a:t>
            </a:r>
          </a:p>
          <a:p>
            <a:endParaRPr lang="fr-FR" sz="2000" dirty="0">
              <a:latin typeface="Trebuchet MS" panose="020B0603020202020204" pitchFamily="34" charset="0"/>
              <a:sym typeface="Wingdings" panose="05000000000000000000" pitchFamily="2" charset="2"/>
            </a:endParaRPr>
          </a:p>
        </p:txBody>
      </p:sp>
    </p:spTree>
    <p:extLst>
      <p:ext uri="{BB962C8B-B14F-4D97-AF65-F5344CB8AC3E}">
        <p14:creationId xmlns:p14="http://schemas.microsoft.com/office/powerpoint/2010/main" val="1960028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82773" y="435935"/>
            <a:ext cx="11004698" cy="6678751"/>
          </a:xfrm>
          <a:prstGeom prst="rect">
            <a:avLst/>
          </a:prstGeom>
          <a:noFill/>
        </p:spPr>
        <p:txBody>
          <a:bodyPr wrap="square" rtlCol="0">
            <a:spAutoFit/>
          </a:bodyPr>
          <a:lstStyle/>
          <a:p>
            <a:pPr algn="ctr"/>
            <a:r>
              <a:rPr lang="fr-FR" sz="3600" b="1" dirty="0">
                <a:latin typeface="Trebuchet MS" panose="020B0603020202020204" pitchFamily="34" charset="0"/>
              </a:rPr>
              <a:t>Plan de la présentation</a:t>
            </a:r>
          </a:p>
          <a:p>
            <a:r>
              <a:rPr lang="fr-FR" sz="2800" b="1" dirty="0">
                <a:latin typeface="Trebuchet MS" panose="020B0603020202020204" pitchFamily="34" charset="0"/>
              </a:rPr>
              <a:t>Introduction</a:t>
            </a:r>
          </a:p>
          <a:p>
            <a:endParaRPr lang="fr-FR" sz="2800" b="1" dirty="0">
              <a:latin typeface="Trebuchet MS" panose="020B0603020202020204" pitchFamily="34" charset="0"/>
            </a:endParaRPr>
          </a:p>
          <a:p>
            <a:pPr marL="457200" indent="-457200">
              <a:buAutoNum type="arabicPeriod"/>
            </a:pPr>
            <a:r>
              <a:rPr lang="fr-FR" sz="2800" b="1" dirty="0">
                <a:latin typeface="Trebuchet MS" panose="020B0603020202020204" pitchFamily="34" charset="0"/>
              </a:rPr>
              <a:t>Mise en perspective des problématiques foncière et agricole à Liège</a:t>
            </a:r>
          </a:p>
          <a:p>
            <a:pPr marL="457200" indent="-457200">
              <a:buFontTx/>
              <a:buAutoNum type="arabicPeriod"/>
            </a:pPr>
            <a:r>
              <a:rPr lang="fr-FR" sz="2800" b="1" dirty="0">
                <a:latin typeface="Trebuchet MS" panose="020B0603020202020204" pitchFamily="34" charset="0"/>
              </a:rPr>
              <a:t>Vers un « retour » à la terre et une réappropriation de </a:t>
            </a:r>
          </a:p>
          <a:p>
            <a:r>
              <a:rPr lang="fr-FR" sz="2800" b="1" dirty="0">
                <a:latin typeface="Trebuchet MS" panose="020B0603020202020204" pitchFamily="34" charset="0"/>
              </a:rPr>
              <a:t>     l’alimentation au sein des villes</a:t>
            </a:r>
          </a:p>
          <a:p>
            <a:pPr marL="514350" indent="-514350">
              <a:buAutoNum type="arabicPeriod" startAt="3"/>
            </a:pPr>
            <a:r>
              <a:rPr lang="fr-FR" sz="2800" b="1" dirty="0">
                <a:latin typeface="Trebuchet MS" panose="020B0603020202020204" pitchFamily="34" charset="0"/>
              </a:rPr>
              <a:t>La Ceinture Aliment Terre de Liège: système innovant pour nourrir les populations locales?</a:t>
            </a:r>
          </a:p>
          <a:p>
            <a:pPr marL="514350" indent="-514350">
              <a:buAutoNum type="arabicPeriod" startAt="3"/>
            </a:pPr>
            <a:r>
              <a:rPr lang="fr-FR" sz="2800" b="1" dirty="0">
                <a:latin typeface="Trebuchet MS" panose="020B0603020202020204" pitchFamily="34" charset="0"/>
              </a:rPr>
              <a:t>Les enjeux de cette CATL: vers quelle gouvernance territoriale alimentaire à Liège?</a:t>
            </a:r>
          </a:p>
          <a:p>
            <a:pPr marL="514350" indent="-514350">
              <a:buAutoNum type="arabicPeriod" startAt="3"/>
            </a:pPr>
            <a:endParaRPr lang="fr-FR" sz="2800" b="1" dirty="0">
              <a:latin typeface="Trebuchet MS" panose="020B0603020202020204" pitchFamily="34" charset="0"/>
            </a:endParaRPr>
          </a:p>
          <a:p>
            <a:r>
              <a:rPr lang="fr-FR" sz="2800" b="1" dirty="0">
                <a:latin typeface="Trebuchet MS" panose="020B0603020202020204" pitchFamily="34" charset="0"/>
              </a:rPr>
              <a:t>Conclusion</a:t>
            </a:r>
          </a:p>
          <a:p>
            <a:pPr marL="514350" indent="-514350">
              <a:buAutoNum type="arabicPeriod" startAt="3"/>
            </a:pPr>
            <a:endParaRPr lang="fr-FR" sz="2800" b="1" dirty="0">
              <a:latin typeface="Trebuchet MS" panose="020B0603020202020204" pitchFamily="34" charset="0"/>
            </a:endParaRPr>
          </a:p>
          <a:p>
            <a:pPr marL="457200" indent="-457200">
              <a:buAutoNum type="arabicPeriod"/>
            </a:pPr>
            <a:endParaRPr lang="fr-FR" sz="2800" b="1" dirty="0">
              <a:latin typeface="Trebuchet MS" panose="020B0603020202020204" pitchFamily="34" charset="0"/>
            </a:endParaRPr>
          </a:p>
        </p:txBody>
      </p:sp>
    </p:spTree>
    <p:extLst>
      <p:ext uri="{BB962C8B-B14F-4D97-AF65-F5344CB8AC3E}">
        <p14:creationId xmlns:p14="http://schemas.microsoft.com/office/powerpoint/2010/main" val="141735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2140" y="212652"/>
            <a:ext cx="11706446" cy="6555641"/>
          </a:xfrm>
          <a:prstGeom prst="rect">
            <a:avLst/>
          </a:prstGeom>
          <a:noFill/>
        </p:spPr>
        <p:txBody>
          <a:bodyPr wrap="square" rtlCol="0">
            <a:spAutoFit/>
          </a:bodyPr>
          <a:lstStyle/>
          <a:p>
            <a:r>
              <a:rPr lang="fr-FR" dirty="0">
                <a:latin typeface="Trebuchet MS" panose="020B0603020202020204" pitchFamily="34" charset="0"/>
              </a:rPr>
              <a:t>       </a:t>
            </a:r>
            <a:r>
              <a:rPr lang="fr-FR" sz="2000" dirty="0">
                <a:latin typeface="Trebuchet MS" panose="020B0603020202020204" pitchFamily="34" charset="0"/>
              </a:rPr>
              <a:t>●</a:t>
            </a:r>
            <a:r>
              <a:rPr lang="fr-FR" dirty="0">
                <a:latin typeface="Trebuchet MS" panose="020B0603020202020204" pitchFamily="34" charset="0"/>
              </a:rPr>
              <a:t>   </a:t>
            </a:r>
            <a:r>
              <a:rPr lang="fr-FR" sz="2000" dirty="0">
                <a:latin typeface="Trebuchet MS" panose="020B0603020202020204" pitchFamily="34" charset="0"/>
              </a:rPr>
              <a:t>Reconnexion consommateurs/producteurs</a:t>
            </a:r>
          </a:p>
          <a:p>
            <a:r>
              <a:rPr lang="fr-FR" sz="2000" dirty="0">
                <a:latin typeface="Trebuchet MS" panose="020B0603020202020204" pitchFamily="34" charset="0"/>
                <a:sym typeface="Wingdings" panose="05000000000000000000" pitchFamily="2" charset="2"/>
              </a:rPr>
              <a:t>      ● </a:t>
            </a:r>
            <a:r>
              <a:rPr lang="fr-FR" sz="2000" dirty="0">
                <a:latin typeface="Trebuchet MS" panose="020B0603020202020204" pitchFamily="34" charset="0"/>
              </a:rPr>
              <a:t>  Economique, création d’emplois </a:t>
            </a:r>
          </a:p>
          <a:p>
            <a:r>
              <a:rPr lang="fr-FR" sz="2000" dirty="0">
                <a:latin typeface="Trebuchet MS" panose="020B0603020202020204" pitchFamily="34" charset="0"/>
                <a:sym typeface="Wingdings" panose="05000000000000000000" pitchFamily="2" charset="2"/>
              </a:rPr>
              <a:t>      ●   </a:t>
            </a:r>
            <a:r>
              <a:rPr lang="fr-FR" sz="2000" dirty="0">
                <a:latin typeface="Trebuchet MS" panose="020B0603020202020204" pitchFamily="34" charset="0"/>
              </a:rPr>
              <a:t>Amélioration du cadre de vie des citadins</a:t>
            </a:r>
          </a:p>
          <a:p>
            <a:r>
              <a:rPr lang="fr-FR" sz="2000" dirty="0">
                <a:latin typeface="Trebuchet MS" panose="020B0603020202020204" pitchFamily="34" charset="0"/>
                <a:sym typeface="Wingdings" panose="05000000000000000000" pitchFamily="2" charset="2"/>
              </a:rPr>
              <a:t>   </a:t>
            </a:r>
            <a:r>
              <a:rPr lang="fr-FR" sz="2000" dirty="0">
                <a:latin typeface="Trebuchet MS" panose="020B0603020202020204" pitchFamily="34" charset="0"/>
              </a:rPr>
              <a:t>   ●   Préservation des terres agricoles </a:t>
            </a:r>
          </a:p>
          <a:p>
            <a:r>
              <a:rPr lang="fr-FR" sz="2000" dirty="0">
                <a:latin typeface="Trebuchet MS" panose="020B0603020202020204" pitchFamily="34" charset="0"/>
              </a:rPr>
              <a:t>      ●   Durabilité des systèmes alimentaires et des territoires</a:t>
            </a:r>
          </a:p>
          <a:p>
            <a:r>
              <a:rPr lang="fr-FR" sz="2000" dirty="0">
                <a:latin typeface="Trebuchet MS" panose="020B0603020202020204" pitchFamily="34" charset="0"/>
              </a:rPr>
              <a:t>      ●   Développer l’agro écologie à plus grande échelle (systèmes agricoles innovants)</a:t>
            </a:r>
          </a:p>
          <a:p>
            <a:r>
              <a:rPr lang="fr-FR" sz="2000" dirty="0">
                <a:latin typeface="Trebuchet MS" panose="020B0603020202020204" pitchFamily="34" charset="0"/>
              </a:rPr>
              <a:t>      ●   Assurer la souveraineté et la sécurité alimentaires du territoire liégeois</a:t>
            </a:r>
          </a:p>
          <a:p>
            <a:r>
              <a:rPr lang="fr-FR" sz="2000" dirty="0">
                <a:latin typeface="Trebuchet MS" panose="020B0603020202020204" pitchFamily="34" charset="0"/>
              </a:rPr>
              <a:t>      ●   Réduire le gaspillage alimentaire</a:t>
            </a:r>
          </a:p>
          <a:p>
            <a:endParaRPr lang="fr-FR" sz="2000" dirty="0">
              <a:latin typeface="Trebuchet MS" panose="020B0603020202020204" pitchFamily="34" charset="0"/>
            </a:endParaRPr>
          </a:p>
          <a:p>
            <a:r>
              <a:rPr lang="fr-FR" sz="2000" dirty="0">
                <a:latin typeface="Trebuchet MS" panose="020B0603020202020204" pitchFamily="34" charset="0"/>
              </a:rPr>
              <a:t>  </a:t>
            </a:r>
            <a:r>
              <a:rPr lang="fr-FR" sz="2000" dirty="0">
                <a:latin typeface="Trebuchet MS" panose="020B0603020202020204" pitchFamily="34" charset="0"/>
                <a:sym typeface="Wingdings" panose="05000000000000000000" pitchFamily="2" charset="2"/>
              </a:rPr>
              <a:t></a:t>
            </a:r>
            <a:r>
              <a:rPr lang="fr-FR" sz="2000" dirty="0">
                <a:latin typeface="Trebuchet MS" panose="020B0603020202020204" pitchFamily="34" charset="0"/>
              </a:rPr>
              <a:t>     Une certaine forme de « gouvernance » commence à émerger</a:t>
            </a:r>
          </a:p>
          <a:p>
            <a:endParaRPr lang="fr-FR" sz="2000" dirty="0">
              <a:latin typeface="Trebuchet MS" panose="020B0603020202020204" pitchFamily="34" charset="0"/>
            </a:endParaRPr>
          </a:p>
          <a:p>
            <a:r>
              <a:rPr lang="fr-FR" sz="2000" dirty="0">
                <a:latin typeface="Trebuchet MS" panose="020B0603020202020204" pitchFamily="34" charset="0"/>
              </a:rPr>
              <a:t>  </a:t>
            </a:r>
            <a:r>
              <a:rPr lang="fr-FR" sz="2000" dirty="0">
                <a:latin typeface="Trebuchet MS" panose="020B0603020202020204" pitchFamily="34" charset="0"/>
                <a:sym typeface="Wingdings" panose="05000000000000000000" pitchFamily="2" charset="2"/>
              </a:rPr>
              <a:t></a:t>
            </a:r>
            <a:r>
              <a:rPr lang="fr-FR" sz="2000" dirty="0">
                <a:latin typeface="Trebuchet MS" panose="020B0603020202020204" pitchFamily="34" charset="0"/>
              </a:rPr>
              <a:t>     Co-construction de tous ces projets avec les citoyens</a:t>
            </a:r>
          </a:p>
          <a:p>
            <a:endParaRPr lang="fr-FR" sz="2000" dirty="0">
              <a:latin typeface="Trebuchet MS" panose="020B0603020202020204" pitchFamily="34" charset="0"/>
            </a:endParaRPr>
          </a:p>
          <a:p>
            <a:r>
              <a:rPr lang="fr-FR" sz="2000" dirty="0">
                <a:latin typeface="Trebuchet MS" panose="020B0603020202020204" pitchFamily="34" charset="0"/>
              </a:rPr>
              <a:t>  </a:t>
            </a:r>
            <a:r>
              <a:rPr lang="fr-FR" sz="2000" dirty="0">
                <a:latin typeface="Trebuchet MS" panose="020B0603020202020204" pitchFamily="34" charset="0"/>
                <a:sym typeface="Wingdings" panose="05000000000000000000" pitchFamily="2" charset="2"/>
              </a:rPr>
              <a:t></a:t>
            </a:r>
            <a:r>
              <a:rPr lang="fr-FR" sz="2000" dirty="0">
                <a:latin typeface="Trebuchet MS" panose="020B0603020202020204" pitchFamily="34" charset="0"/>
              </a:rPr>
              <a:t>    Changement de paradigme du modèle alimentaire</a:t>
            </a:r>
          </a:p>
          <a:p>
            <a:endParaRPr lang="fr-FR" sz="2000" dirty="0">
              <a:latin typeface="Trebuchet MS" panose="020B0603020202020204" pitchFamily="34" charset="0"/>
            </a:endParaRPr>
          </a:p>
          <a:p>
            <a:r>
              <a:rPr lang="fr-FR" sz="2000" dirty="0">
                <a:latin typeface="Trebuchet MS" panose="020B0603020202020204" pitchFamily="34" charset="0"/>
              </a:rPr>
              <a:t>  </a:t>
            </a:r>
            <a:r>
              <a:rPr lang="fr-FR" sz="2000" dirty="0">
                <a:latin typeface="Trebuchet MS" panose="020B0603020202020204" pitchFamily="34" charset="0"/>
                <a:sym typeface="Wingdings" panose="05000000000000000000" pitchFamily="2" charset="2"/>
              </a:rPr>
              <a:t></a:t>
            </a:r>
            <a:r>
              <a:rPr lang="fr-FR" sz="2000" dirty="0">
                <a:latin typeface="Trebuchet MS" panose="020B0603020202020204" pitchFamily="34" charset="0"/>
              </a:rPr>
              <a:t>    Place de l’agriculture au sein des villes et sa réelle prise en compte?</a:t>
            </a:r>
          </a:p>
          <a:p>
            <a:endParaRPr lang="fr-FR" sz="2000" dirty="0">
              <a:latin typeface="Trebuchet MS" panose="020B0603020202020204" pitchFamily="34" charset="0"/>
            </a:endParaRPr>
          </a:p>
          <a:p>
            <a:r>
              <a:rPr lang="fr-FR" sz="2000" dirty="0">
                <a:latin typeface="Trebuchet MS" panose="020B0603020202020204" pitchFamily="34" charset="0"/>
              </a:rPr>
              <a:t>  </a:t>
            </a:r>
            <a:r>
              <a:rPr lang="fr-FR" sz="2000" dirty="0">
                <a:latin typeface="Trebuchet MS" panose="020B0603020202020204" pitchFamily="34" charset="0"/>
                <a:sym typeface="Wingdings" panose="05000000000000000000" pitchFamily="2" charset="2"/>
              </a:rPr>
              <a:t></a:t>
            </a:r>
            <a:r>
              <a:rPr lang="fr-FR" sz="2000" dirty="0">
                <a:latin typeface="Trebuchet MS" panose="020B0603020202020204" pitchFamily="34" charset="0"/>
              </a:rPr>
              <a:t>    Constat: que tous les ingrédients d’une gouvernance alimentaire territoriale sont réunis,    dans ce territoire: implication des citoyens, soutien des élus locaux, ONG, associations, agriculteurs, chercheurs…</a:t>
            </a:r>
          </a:p>
          <a:p>
            <a:endParaRPr lang="fr-FR" sz="2000" dirty="0">
              <a:latin typeface="Trebuchet MS" panose="020B0603020202020204" pitchFamily="34" charset="0"/>
            </a:endParaRPr>
          </a:p>
        </p:txBody>
      </p:sp>
    </p:spTree>
    <p:extLst>
      <p:ext uri="{BB962C8B-B14F-4D97-AF65-F5344CB8AC3E}">
        <p14:creationId xmlns:p14="http://schemas.microsoft.com/office/powerpoint/2010/main" val="2633103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04037" y="435935"/>
            <a:ext cx="10951535" cy="5940088"/>
          </a:xfrm>
          <a:prstGeom prst="rect">
            <a:avLst/>
          </a:prstGeom>
          <a:noFill/>
        </p:spPr>
        <p:txBody>
          <a:bodyPr wrap="square" rtlCol="0">
            <a:spAutoFit/>
          </a:bodyPr>
          <a:lstStyle/>
          <a:p>
            <a:pPr marL="342900" indent="-342900">
              <a:buFont typeface="Wingdings" panose="05000000000000000000" pitchFamily="2" charset="2"/>
              <a:buChar char="Ø"/>
            </a:pPr>
            <a:r>
              <a:rPr lang="fr-FR" sz="2000" dirty="0">
                <a:latin typeface="Trebuchet MS" panose="020B0603020202020204" pitchFamily="34" charset="0"/>
              </a:rPr>
              <a:t>A Liège, réelle dynamique est palpable dans les systèmes alimentaires , Festival « Nourrir Liège 2017 » (mars 2017)</a:t>
            </a:r>
          </a:p>
          <a:p>
            <a:endParaRPr lang="fr-FR" sz="2000" dirty="0">
              <a:latin typeface="Trebuchet MS" panose="020B0603020202020204" pitchFamily="34" charset="0"/>
            </a:endParaRPr>
          </a:p>
          <a:p>
            <a:pPr marL="342900" indent="-342900">
              <a:buFont typeface="Wingdings" panose="05000000000000000000" pitchFamily="2" charset="2"/>
              <a:buChar char="Ø"/>
            </a:pPr>
            <a:r>
              <a:rPr lang="fr-FR" sz="2000" dirty="0">
                <a:latin typeface="Trebuchet MS" panose="020B0603020202020204" pitchFamily="34" charset="0"/>
              </a:rPr>
              <a:t>Liège, vivier associatif et citoyen, implication et réelle « volonté » de changer le système dominant, en fédérant les forces vives du territoire</a:t>
            </a:r>
          </a:p>
          <a:p>
            <a:endParaRPr lang="fr-FR" sz="2000" dirty="0">
              <a:latin typeface="Trebuchet MS" panose="020B0603020202020204" pitchFamily="34" charset="0"/>
            </a:endParaRPr>
          </a:p>
          <a:p>
            <a:pPr marL="342900" indent="-342900">
              <a:buFont typeface="Wingdings" panose="05000000000000000000" pitchFamily="2" charset="2"/>
              <a:buChar char="Ø"/>
            </a:pPr>
            <a:r>
              <a:rPr lang="fr-FR" sz="2000" dirty="0">
                <a:latin typeface="Trebuchet MS" panose="020B0603020202020204" pitchFamily="34" charset="0"/>
              </a:rPr>
              <a:t>La CATL: majorité de la nourriture produite et transformée au sein de la Province, vision à 25-30ans</a:t>
            </a:r>
          </a:p>
          <a:p>
            <a:endParaRPr lang="fr-FR" sz="2000" dirty="0">
              <a:latin typeface="Trebuchet MS" panose="020B0603020202020204" pitchFamily="34" charset="0"/>
            </a:endParaRPr>
          </a:p>
          <a:p>
            <a:pPr marL="342900" indent="-342900">
              <a:buFont typeface="Wingdings" panose="05000000000000000000" pitchFamily="2" charset="2"/>
              <a:buChar char="Ø"/>
            </a:pPr>
            <a:r>
              <a:rPr lang="fr-FR" sz="2000" dirty="0">
                <a:latin typeface="Trebuchet MS" panose="020B0603020202020204" pitchFamily="34" charset="0"/>
              </a:rPr>
              <a:t>Mise en place de systèmes agricoles/ alimentaires durables et équitables, accessibles à tous</a:t>
            </a:r>
          </a:p>
          <a:p>
            <a:endParaRPr lang="fr-FR" sz="2000" dirty="0">
              <a:latin typeface="Trebuchet MS" panose="020B0603020202020204" pitchFamily="34" charset="0"/>
            </a:endParaRPr>
          </a:p>
          <a:p>
            <a:pPr marL="342900" indent="-342900">
              <a:buFont typeface="Wingdings" panose="05000000000000000000" pitchFamily="2" charset="2"/>
              <a:buChar char="Ø"/>
            </a:pPr>
            <a:r>
              <a:rPr lang="fr-FR" sz="2000" dirty="0">
                <a:latin typeface="Trebuchet MS" panose="020B0603020202020204" pitchFamily="34" charset="0"/>
              </a:rPr>
              <a:t>En mai 2016, les élus locaux </a:t>
            </a:r>
            <a:r>
              <a:rPr lang="fr-FR" sz="2000" dirty="0">
                <a:latin typeface="Trebuchet MS" panose="020B0603020202020204" pitchFamily="34" charset="0"/>
                <a:sym typeface="Wingdings" panose="05000000000000000000" pitchFamily="2" charset="2"/>
              </a:rPr>
              <a:t> Schéma de Développement territorial </a:t>
            </a:r>
            <a:r>
              <a:rPr lang="fr-FR" sz="2000" dirty="0" err="1">
                <a:latin typeface="Trebuchet MS" panose="020B0603020202020204" pitchFamily="34" charset="0"/>
                <a:sym typeface="Wingdings" panose="05000000000000000000" pitchFamily="2" charset="2"/>
              </a:rPr>
              <a:t>Pluricommunal</a:t>
            </a:r>
            <a:r>
              <a:rPr lang="fr-FR" sz="2000" dirty="0">
                <a:latin typeface="Trebuchet MS" panose="020B0603020202020204" pitchFamily="34" charset="0"/>
                <a:sym typeface="Wingdings" panose="05000000000000000000" pitchFamily="2" charset="2"/>
              </a:rPr>
              <a:t>, CATL a été invitée afin de « diagnostiquer » les filières alimentaires courtes  Préservation des terres agricoles, pour nourrir les populations locales</a:t>
            </a:r>
          </a:p>
          <a:p>
            <a:pPr marL="342900" indent="-342900">
              <a:buFont typeface="Wingdings" panose="05000000000000000000" pitchFamily="2" charset="2"/>
              <a:buChar char="Ø"/>
            </a:pPr>
            <a:endParaRPr lang="fr-FR" sz="2000" dirty="0">
              <a:latin typeface="Trebuchet MS" panose="020B0603020202020204" pitchFamily="34" charset="0"/>
              <a:sym typeface="Wingdings" panose="05000000000000000000" pitchFamily="2" charset="2"/>
            </a:endParaRP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Depuis avril 2017, Liège: première ville wallonne a signé, le Pacte de Politique Alimentaire de Milan, déjà signé par une centaine de villes dans le monde:</a:t>
            </a:r>
            <a:endParaRPr lang="fr-FR" sz="2000" dirty="0">
              <a:latin typeface="Trebuchet MS" panose="020B0603020202020204" pitchFamily="34" charset="0"/>
            </a:endParaRPr>
          </a:p>
          <a:p>
            <a:pPr marL="342900" indent="-342900">
              <a:buFont typeface="Wingdings" panose="05000000000000000000" pitchFamily="2" charset="2"/>
              <a:buChar char="Ø"/>
            </a:pPr>
            <a:endParaRPr lang="fr-FR" sz="2000" dirty="0">
              <a:latin typeface="Trebuchet MS" panose="020B0603020202020204" pitchFamily="34" charset="0"/>
            </a:endParaRPr>
          </a:p>
        </p:txBody>
      </p:sp>
    </p:spTree>
    <p:extLst>
      <p:ext uri="{BB962C8B-B14F-4D97-AF65-F5344CB8AC3E}">
        <p14:creationId xmlns:p14="http://schemas.microsoft.com/office/powerpoint/2010/main" val="3126833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913322" y="233916"/>
            <a:ext cx="5855438" cy="3349256"/>
          </a:xfrm>
          <a:prstGeom prst="rect">
            <a:avLst/>
          </a:prstGeom>
        </p:spPr>
      </p:pic>
      <p:sp>
        <p:nvSpPr>
          <p:cNvPr id="2" name="ZoneTexte 1"/>
          <p:cNvSpPr txBox="1"/>
          <p:nvPr/>
        </p:nvSpPr>
        <p:spPr>
          <a:xfrm>
            <a:off x="489098" y="3583172"/>
            <a:ext cx="11461897" cy="3139321"/>
          </a:xfrm>
          <a:prstGeom prst="rect">
            <a:avLst/>
          </a:prstGeom>
          <a:noFill/>
        </p:spPr>
        <p:txBody>
          <a:bodyPr wrap="square" rtlCol="0">
            <a:spAutoFit/>
          </a:bodyPr>
          <a:lstStyle/>
          <a:p>
            <a:r>
              <a:rPr lang="fr-FR" sz="2000" b="1" dirty="0">
                <a:latin typeface="Trebuchet MS" panose="020B0603020202020204" pitchFamily="34" charset="0"/>
              </a:rPr>
              <a:t>Volonté de la ville de Liège d’aller vers des systèmes alimentaires plus durables, les 6 axes prioritaires de ce PACTE:</a:t>
            </a:r>
          </a:p>
          <a:p>
            <a:r>
              <a:rPr lang="fr-FR" sz="2000" b="1" dirty="0">
                <a:latin typeface="Trebuchet MS" panose="020B0603020202020204" pitchFamily="34" charset="0"/>
                <a:sym typeface="Wingdings" panose="05000000000000000000" pitchFamily="2" charset="2"/>
              </a:rPr>
              <a:t></a:t>
            </a:r>
            <a:r>
              <a:rPr lang="fr-FR" sz="2000" dirty="0">
                <a:latin typeface="Trebuchet MS" panose="020B0603020202020204" pitchFamily="34" charset="0"/>
              </a:rPr>
              <a:t>La Gouvernance alimentaire locale</a:t>
            </a:r>
            <a:br>
              <a:rPr lang="fr-FR" sz="2000" dirty="0">
                <a:latin typeface="Trebuchet MS" panose="020B0603020202020204" pitchFamily="34" charset="0"/>
              </a:rPr>
            </a:br>
            <a:r>
              <a:rPr lang="fr-FR" sz="2000" dirty="0">
                <a:latin typeface="Trebuchet MS" panose="020B0603020202020204" pitchFamily="34" charset="0"/>
                <a:sym typeface="Wingdings" panose="05000000000000000000" pitchFamily="2" charset="2"/>
              </a:rPr>
              <a:t></a:t>
            </a:r>
            <a:r>
              <a:rPr lang="fr-FR" sz="2000" dirty="0">
                <a:latin typeface="Trebuchet MS" panose="020B0603020202020204" pitchFamily="34" charset="0"/>
              </a:rPr>
              <a:t> Promouvoir une alimentation durable et une bonne nutrition</a:t>
            </a:r>
            <a:br>
              <a:rPr lang="fr-FR" sz="2000" dirty="0">
                <a:latin typeface="Trebuchet MS" panose="020B0603020202020204" pitchFamily="34" charset="0"/>
              </a:rPr>
            </a:br>
            <a:r>
              <a:rPr lang="fr-FR" sz="2000" dirty="0">
                <a:latin typeface="Trebuchet MS" panose="020B0603020202020204" pitchFamily="34" charset="0"/>
                <a:sym typeface="Wingdings" panose="05000000000000000000" pitchFamily="2" charset="2"/>
              </a:rPr>
              <a:t></a:t>
            </a:r>
            <a:r>
              <a:rPr lang="fr-FR" sz="2000" dirty="0">
                <a:latin typeface="Trebuchet MS" panose="020B0603020202020204" pitchFamily="34" charset="0"/>
              </a:rPr>
              <a:t>Assurer l’équité sociale et économique</a:t>
            </a:r>
          </a:p>
          <a:p>
            <a:r>
              <a:rPr lang="fr-FR" sz="2000" dirty="0">
                <a:latin typeface="Trebuchet MS" panose="020B0603020202020204" pitchFamily="34" charset="0"/>
                <a:sym typeface="Wingdings" panose="05000000000000000000" pitchFamily="2" charset="2"/>
              </a:rPr>
              <a:t></a:t>
            </a:r>
            <a:r>
              <a:rPr lang="fr-FR" sz="2000" dirty="0">
                <a:latin typeface="Trebuchet MS" panose="020B0603020202020204" pitchFamily="34" charset="0"/>
              </a:rPr>
              <a:t>Appuyer la production alimentaire (liens rural-urbain)</a:t>
            </a:r>
            <a:br>
              <a:rPr lang="fr-FR" sz="2000" dirty="0">
                <a:latin typeface="Trebuchet MS" panose="020B0603020202020204" pitchFamily="34" charset="0"/>
              </a:rPr>
            </a:br>
            <a:r>
              <a:rPr lang="fr-FR" sz="2000" dirty="0">
                <a:latin typeface="Trebuchet MS" panose="020B0603020202020204" pitchFamily="34" charset="0"/>
                <a:sym typeface="Wingdings" panose="05000000000000000000" pitchFamily="2" charset="2"/>
              </a:rPr>
              <a:t></a:t>
            </a:r>
            <a:r>
              <a:rPr lang="fr-FR" sz="2000" dirty="0">
                <a:latin typeface="Trebuchet MS" panose="020B0603020202020204" pitchFamily="34" charset="0"/>
              </a:rPr>
              <a:t>Agir en matière d’approvisionnement et de distribution alimentaires</a:t>
            </a:r>
            <a:br>
              <a:rPr lang="fr-FR" sz="2000" dirty="0">
                <a:latin typeface="Trebuchet MS" panose="020B0603020202020204" pitchFamily="34" charset="0"/>
              </a:rPr>
            </a:br>
            <a:r>
              <a:rPr lang="fr-FR" sz="2000" dirty="0">
                <a:latin typeface="Trebuchet MS" panose="020B0603020202020204" pitchFamily="34" charset="0"/>
                <a:sym typeface="Wingdings" panose="05000000000000000000" pitchFamily="2" charset="2"/>
              </a:rPr>
              <a:t></a:t>
            </a:r>
            <a:r>
              <a:rPr lang="fr-FR" sz="2000" dirty="0">
                <a:latin typeface="Trebuchet MS" panose="020B0603020202020204" pitchFamily="34" charset="0"/>
              </a:rPr>
              <a:t>Prévenir le gaspillage alimentaire</a:t>
            </a:r>
          </a:p>
          <a:p>
            <a:br>
              <a:rPr lang="fr-FR" sz="2000" dirty="0"/>
            </a:br>
            <a:endParaRPr lang="fr-FR" dirty="0"/>
          </a:p>
        </p:txBody>
      </p:sp>
    </p:spTree>
    <p:extLst>
      <p:ext uri="{BB962C8B-B14F-4D97-AF65-F5344CB8AC3E}">
        <p14:creationId xmlns:p14="http://schemas.microsoft.com/office/powerpoint/2010/main" val="2880075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76446" y="179250"/>
            <a:ext cx="11578855" cy="6678751"/>
          </a:xfrm>
          <a:prstGeom prst="rect">
            <a:avLst/>
          </a:prstGeom>
          <a:noFill/>
        </p:spPr>
        <p:txBody>
          <a:bodyPr wrap="square" rtlCol="0">
            <a:spAutoFit/>
          </a:bodyPr>
          <a:lstStyle/>
          <a:p>
            <a:pPr marL="342900" indent="-342900">
              <a:buFont typeface="Wingdings" panose="05000000000000000000" pitchFamily="2" charset="2"/>
              <a:buChar char="Ä"/>
            </a:pPr>
            <a:r>
              <a:rPr lang="fr-FR" sz="2000" b="1" dirty="0">
                <a:latin typeface="Trebuchet MS" panose="020B0603020202020204" pitchFamily="34" charset="0"/>
                <a:sym typeface="Wingdings" panose="05000000000000000000" pitchFamily="2" charset="2"/>
              </a:rPr>
              <a:t>Tous les ingrédients semblent réunis pour mettre en place une GOUVERNANCE ALIMENTAIRE TERRITORIALE, sont à présent attendus les « actes »…</a:t>
            </a:r>
          </a:p>
          <a:p>
            <a:endParaRPr lang="fr-FR" sz="2000" b="1" dirty="0">
              <a:latin typeface="Trebuchet MS" panose="020B0603020202020204" pitchFamily="34" charset="0"/>
            </a:endParaRPr>
          </a:p>
          <a:p>
            <a:r>
              <a:rPr lang="fr-FR" sz="2800" b="1" dirty="0">
                <a:latin typeface="Trebuchet MS" panose="020B0603020202020204" pitchFamily="34" charset="0"/>
              </a:rPr>
              <a:t>Conclusion</a:t>
            </a: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A l’instar de ce qui existe ailleurs, Liège s’inscrit dans un processus de « TRANSITION » de son système alimentaire, la CATL fait figure de pionnière en la matière, depuis 2013, les initiatives foisonnent et commencent à s’ancrer dans le territoire</a:t>
            </a: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Le système productiviste dominant semble arrivé à bout de souffle</a:t>
            </a: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Ses externalités négatives largement démontrées et cette volonté émanant des consommateurs de changer de système alimentaire</a:t>
            </a:r>
          </a:p>
          <a:p>
            <a:r>
              <a:rPr lang="fr-FR" sz="2000" dirty="0">
                <a:latin typeface="Trebuchet MS" panose="020B0603020202020204" pitchFamily="34" charset="0"/>
                <a:sym typeface="Wingdings" panose="05000000000000000000" pitchFamily="2" charset="2"/>
              </a:rPr>
              <a:t>   Prend de l’ampleur et replace l’alimentation au cœur des problématiques urbaines</a:t>
            </a: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Foisonnement d’initiatives à Liège, où les populations sont à la quête d’une alimentation plus saine et ce désir de se réapproprier leur alimentaire</a:t>
            </a:r>
          </a:p>
          <a:p>
            <a:r>
              <a:rPr lang="fr-FR" sz="2000" dirty="0">
                <a:latin typeface="Trebuchet MS" panose="020B0603020202020204" pitchFamily="34" charset="0"/>
                <a:sym typeface="Wingdings" panose="05000000000000000000" pitchFamily="2" charset="2"/>
              </a:rPr>
              <a:t>  Face à cet engouement pour les S3A, les instances publiques ne peuvent rester indifférentes</a:t>
            </a: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Signature du Pacte De Politique Alimentaire marque un pas en avant pour la ville de Liège qui depuis avril 2017, a inspiré Charleroi Métropole dans la mise en place de sa Ceinture Aliment Terre</a:t>
            </a: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Toutefois, les premiers pas, certes bien présents ne constituent pas encore une « réelle » prise en compte des politiques alimentaires à mettre en place à travers une gouvernance impliquant tous les acteurs du territoire </a:t>
            </a:r>
            <a:endParaRPr lang="fr-FR" sz="2000" dirty="0">
              <a:latin typeface="Trebuchet MS" panose="020B0603020202020204" pitchFamily="34" charset="0"/>
            </a:endParaRPr>
          </a:p>
          <a:p>
            <a:endParaRPr lang="fr-FR" sz="2000" dirty="0">
              <a:latin typeface="Trebuchet MS" panose="020B0603020202020204" pitchFamily="34" charset="0"/>
            </a:endParaRPr>
          </a:p>
        </p:txBody>
      </p:sp>
    </p:spTree>
    <p:extLst>
      <p:ext uri="{BB962C8B-B14F-4D97-AF65-F5344CB8AC3E}">
        <p14:creationId xmlns:p14="http://schemas.microsoft.com/office/powerpoint/2010/main" val="2242513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4800" dirty="0">
                <a:latin typeface="Trebuchet MS" panose="020B0603020202020204" pitchFamily="34" charset="0"/>
              </a:rPr>
              <a:t>MERCI DE VOTRE ATTENTION</a:t>
            </a:r>
          </a:p>
        </p:txBody>
      </p:sp>
    </p:spTree>
    <p:extLst>
      <p:ext uri="{BB962C8B-B14F-4D97-AF65-F5344CB8AC3E}">
        <p14:creationId xmlns:p14="http://schemas.microsoft.com/office/powerpoint/2010/main" val="1567809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3405" y="489098"/>
            <a:ext cx="11142921" cy="4801314"/>
          </a:xfrm>
          <a:prstGeom prst="rect">
            <a:avLst/>
          </a:prstGeom>
          <a:noFill/>
        </p:spPr>
        <p:txBody>
          <a:bodyPr wrap="square" rtlCol="0">
            <a:spAutoFit/>
          </a:bodyPr>
          <a:lstStyle/>
          <a:p>
            <a:r>
              <a:rPr lang="fr-FR" sz="2800" dirty="0">
                <a:latin typeface="Trebuchet MS" panose="020B0603020202020204" pitchFamily="34" charset="0"/>
                <a:cs typeface="Arial" panose="020B0604020202020204" pitchFamily="34" charset="0"/>
              </a:rPr>
              <a:t>Introduction </a:t>
            </a:r>
          </a:p>
          <a:p>
            <a:endParaRPr lang="fr-FR" b="1" dirty="0">
              <a:latin typeface="Arial" panose="020B0604020202020204" pitchFamily="34" charset="0"/>
              <a:cs typeface="Arial" panose="020B0604020202020204" pitchFamily="34" charset="0"/>
            </a:endParaRPr>
          </a:p>
          <a:p>
            <a:pPr marL="457200" indent="-457200"/>
            <a:r>
              <a:rPr lang="fr-FR" sz="2000" b="1" dirty="0">
                <a:latin typeface="Trebuchet MS" panose="020B0603020202020204" pitchFamily="34" charset="0"/>
                <a:cs typeface="Arial" panose="020B0604020202020204" pitchFamily="34" charset="0"/>
                <a:sym typeface="Wingdings" panose="05000000000000000000" pitchFamily="2" charset="2"/>
              </a:rPr>
              <a:t>  </a:t>
            </a:r>
            <a:r>
              <a:rPr lang="fr-FR" sz="2000" dirty="0">
                <a:latin typeface="Trebuchet MS" panose="020B0603020202020204" pitchFamily="34" charset="0"/>
                <a:cs typeface="Arial" panose="020B0604020202020204" pitchFamily="34" charset="0"/>
                <a:sym typeface="Wingdings" panose="05000000000000000000" pitchFamily="2" charset="2"/>
              </a:rPr>
              <a:t>Alimentation devenue une question fondamentale depuis plus de 20 ans, aussi préoccupations environnementales et sociales</a:t>
            </a:r>
          </a:p>
          <a:p>
            <a:endParaRPr lang="fr-FR" sz="2000" dirty="0">
              <a:latin typeface="Trebuchet MS" panose="020B0603020202020204" pitchFamily="34" charset="0"/>
              <a:cs typeface="Arial" panose="020B0604020202020204" pitchFamily="34" charset="0"/>
              <a:sym typeface="Wingdings" panose="05000000000000000000" pitchFamily="2" charset="2"/>
            </a:endParaRPr>
          </a:p>
          <a:p>
            <a:pPr marL="457200" indent="-457200">
              <a:buFont typeface="Wingdings" panose="05000000000000000000" pitchFamily="2" charset="2"/>
              <a:buChar char="Ø"/>
            </a:pPr>
            <a:r>
              <a:rPr lang="fr-FR" sz="2000" dirty="0">
                <a:latin typeface="Trebuchet MS" panose="020B0603020202020204" pitchFamily="34" charset="0"/>
                <a:cs typeface="Arial" panose="020B0604020202020204" pitchFamily="34" charset="0"/>
                <a:sym typeface="Wingdings" panose="05000000000000000000" pitchFamily="2" charset="2"/>
              </a:rPr>
              <a:t>Intérêt grandissant de la part des consommateurs mais aussi des pouvoirs publics pour changer en profondeur le système agricole productiviste, source d’externalités négatives</a:t>
            </a:r>
          </a:p>
          <a:p>
            <a:endParaRPr lang="fr-FR" sz="2000" dirty="0">
              <a:latin typeface="Trebuchet MS" panose="020B0603020202020204" pitchFamily="34" charset="0"/>
              <a:cs typeface="Arial" panose="020B0604020202020204" pitchFamily="34" charset="0"/>
              <a:sym typeface="Wingdings" panose="05000000000000000000" pitchFamily="2" charset="2"/>
            </a:endParaRPr>
          </a:p>
          <a:p>
            <a:pPr marL="457200" indent="-457200">
              <a:buFont typeface="Wingdings" panose="05000000000000000000" pitchFamily="2" charset="2"/>
              <a:buChar char="Ø"/>
            </a:pPr>
            <a:r>
              <a:rPr lang="fr-FR" sz="2000" dirty="0">
                <a:latin typeface="Trebuchet MS" panose="020B0603020202020204" pitchFamily="34" charset="0"/>
                <a:cs typeface="Arial" panose="020B0604020202020204" pitchFamily="34" charset="0"/>
              </a:rPr>
              <a:t>Critiques indéniables émanant des consommateurs, aussi cette volonté des pouvoirs publics de produire plus « local » (ex. Code Wallon de l’Agriculture, mars 2014), donc plus sain, avec en filigrane la préservation de l’environnement et la santé publique</a:t>
            </a:r>
          </a:p>
          <a:p>
            <a:endParaRPr lang="fr-FR" sz="2000" dirty="0">
              <a:latin typeface="Trebuchet MS" panose="020B0603020202020204" pitchFamily="34" charset="0"/>
              <a:cs typeface="Arial" panose="020B0604020202020204" pitchFamily="34" charset="0"/>
            </a:endParaRPr>
          </a:p>
          <a:p>
            <a:pPr marL="457200" indent="-457200">
              <a:buFont typeface="Wingdings" panose="05000000000000000000" pitchFamily="2" charset="2"/>
              <a:buChar char="Ø"/>
            </a:pPr>
            <a:r>
              <a:rPr lang="fr-FR" sz="2000" dirty="0">
                <a:latin typeface="Trebuchet MS" panose="020B0603020202020204" pitchFamily="34" charset="0"/>
                <a:cs typeface="Arial" panose="020B0604020202020204" pitchFamily="34" charset="0"/>
              </a:rPr>
              <a:t>Système hérité de la 2GM (spectre de la faim)</a:t>
            </a:r>
          </a:p>
          <a:p>
            <a:endParaRPr lang="fr-FR" sz="2000" dirty="0">
              <a:latin typeface="Trebuchet MS" panose="020B0603020202020204" pitchFamily="34" charset="0"/>
              <a:cs typeface="Arial" panose="020B0604020202020204" pitchFamily="34" charset="0"/>
            </a:endParaRPr>
          </a:p>
          <a:p>
            <a:pPr marL="457200" indent="-457200">
              <a:buFont typeface="Wingdings" panose="05000000000000000000" pitchFamily="2" charset="2"/>
              <a:buChar char="Ø"/>
            </a:pPr>
            <a:r>
              <a:rPr lang="fr-FR" sz="2000" dirty="0">
                <a:latin typeface="Trebuchet MS" panose="020B0603020202020204" pitchFamily="34" charset="0"/>
                <a:cs typeface="Arial" panose="020B0604020202020204" pitchFamily="34" charset="0"/>
              </a:rPr>
              <a:t>Appuyé par des politiques gouvernementales, en Union Européenne la PAC</a:t>
            </a:r>
          </a:p>
        </p:txBody>
      </p:sp>
    </p:spTree>
    <p:extLst>
      <p:ext uri="{BB962C8B-B14F-4D97-AF65-F5344CB8AC3E}">
        <p14:creationId xmlns:p14="http://schemas.microsoft.com/office/powerpoint/2010/main" val="4206433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35935" y="435935"/>
            <a:ext cx="10317126" cy="2554545"/>
          </a:xfrm>
          <a:prstGeom prst="rect">
            <a:avLst/>
          </a:prstGeom>
          <a:noFill/>
        </p:spPr>
        <p:txBody>
          <a:bodyPr wrap="square" rtlCol="0">
            <a:spAutoFit/>
          </a:bodyPr>
          <a:lstStyle/>
          <a:p>
            <a:r>
              <a:rPr lang="fr-FR" sz="2800" dirty="0">
                <a:latin typeface="Trebuchet MS" panose="020B0603020202020204" pitchFamily="34" charset="0"/>
              </a:rPr>
              <a:t>Introduction (suite)</a:t>
            </a:r>
          </a:p>
          <a:p>
            <a:r>
              <a:rPr lang="fr-FR" sz="2000" dirty="0">
                <a:latin typeface="Trebuchet MS" panose="020B0603020202020204" pitchFamily="34" charset="0"/>
                <a:sym typeface="Wingdings" panose="05000000000000000000" pitchFamily="2" charset="2"/>
              </a:rPr>
              <a:t>Agriculture en Belgique en déprise, prix des terres, concentration, manque de</a:t>
            </a:r>
            <a:r>
              <a:rPr lang="fr-FR" sz="2800" dirty="0">
                <a:latin typeface="Trebuchet MS" panose="020B0603020202020204" pitchFamily="34" charset="0"/>
                <a:sym typeface="Wingdings" panose="05000000000000000000" pitchFamily="2" charset="2"/>
              </a:rPr>
              <a:t> </a:t>
            </a:r>
            <a:r>
              <a:rPr lang="fr-FR" sz="2000" dirty="0">
                <a:latin typeface="Trebuchet MS" panose="020B0603020202020204" pitchFamily="34" charset="0"/>
                <a:sym typeface="Wingdings" panose="05000000000000000000" pitchFamily="2" charset="2"/>
              </a:rPr>
              <a:t>reprise…</a:t>
            </a:r>
          </a:p>
          <a:p>
            <a:endParaRPr lang="fr-FR" sz="2000" dirty="0">
              <a:latin typeface="Trebuchet MS" panose="020B0603020202020204" pitchFamily="34" charset="0"/>
              <a:sym typeface="Wingdings" panose="05000000000000000000" pitchFamily="2" charset="2"/>
            </a:endParaRPr>
          </a:p>
          <a:p>
            <a:pPr algn="just"/>
            <a:endParaRPr lang="fr-FR" sz="3600" dirty="0">
              <a:latin typeface="Trebuchet MS" panose="020B0603020202020204" pitchFamily="34" charset="0"/>
              <a:sym typeface="Wingdings" panose="05000000000000000000" pitchFamily="2" charset="2"/>
            </a:endParaRPr>
          </a:p>
          <a:p>
            <a:endParaRPr lang="fr-FR" sz="2800" dirty="0">
              <a:latin typeface="Trebuchet MS" panose="020B0603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772" y="1783962"/>
            <a:ext cx="5053969" cy="2933334"/>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5393" y="1698900"/>
            <a:ext cx="3985388" cy="3952176"/>
          </a:xfrm>
          <a:prstGeom prst="rect">
            <a:avLst/>
          </a:prstGeom>
        </p:spPr>
      </p:pic>
    </p:spTree>
    <p:extLst>
      <p:ext uri="{BB962C8B-B14F-4D97-AF65-F5344CB8AC3E}">
        <p14:creationId xmlns:p14="http://schemas.microsoft.com/office/powerpoint/2010/main" val="290332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623" y="2471117"/>
            <a:ext cx="9144000" cy="3911765"/>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8543" y="719902"/>
            <a:ext cx="3895238" cy="2219048"/>
          </a:xfrm>
          <a:prstGeom prst="rect">
            <a:avLst/>
          </a:prstGeom>
        </p:spPr>
      </p:pic>
      <p:sp>
        <p:nvSpPr>
          <p:cNvPr id="5" name="ZoneTexte 4"/>
          <p:cNvSpPr txBox="1"/>
          <p:nvPr/>
        </p:nvSpPr>
        <p:spPr>
          <a:xfrm>
            <a:off x="531629" y="499730"/>
            <a:ext cx="6400800" cy="523220"/>
          </a:xfrm>
          <a:prstGeom prst="rect">
            <a:avLst/>
          </a:prstGeom>
          <a:noFill/>
        </p:spPr>
        <p:txBody>
          <a:bodyPr wrap="square" rtlCol="0">
            <a:spAutoFit/>
          </a:bodyPr>
          <a:lstStyle/>
          <a:p>
            <a:r>
              <a:rPr lang="fr-FR" sz="2800" dirty="0">
                <a:latin typeface="Trebuchet MS" panose="020B0603020202020204" pitchFamily="34" charset="0"/>
              </a:rPr>
              <a:t>Introduction (suite)</a:t>
            </a:r>
          </a:p>
        </p:txBody>
      </p:sp>
    </p:spTree>
    <p:extLst>
      <p:ext uri="{BB962C8B-B14F-4D97-AF65-F5344CB8AC3E}">
        <p14:creationId xmlns:p14="http://schemas.microsoft.com/office/powerpoint/2010/main" val="33330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7833" y="457200"/>
            <a:ext cx="11057860" cy="4462760"/>
          </a:xfrm>
          <a:prstGeom prst="rect">
            <a:avLst/>
          </a:prstGeom>
          <a:noFill/>
        </p:spPr>
        <p:txBody>
          <a:bodyPr wrap="square" rtlCol="0">
            <a:spAutoFit/>
          </a:bodyPr>
          <a:lstStyle/>
          <a:p>
            <a:r>
              <a:rPr lang="fr-FR" sz="2800" dirty="0">
                <a:latin typeface="Trebuchet MS" panose="020B0603020202020204" pitchFamily="34" charset="0"/>
                <a:sym typeface="Wingdings" panose="05000000000000000000" pitchFamily="2" charset="2"/>
              </a:rPr>
              <a:t>Introduction (suite)</a:t>
            </a:r>
          </a:p>
          <a:p>
            <a:pPr marL="342900" indent="-342900">
              <a:buFont typeface="Wingdings" panose="05000000000000000000" pitchFamily="2" charset="2"/>
              <a:buChar char="Ø"/>
            </a:pPr>
            <a:endParaRPr lang="fr-FR" dirty="0">
              <a:latin typeface="Trebuchet MS" panose="020B0603020202020204" pitchFamily="34" charset="0"/>
              <a:sym typeface="Wingdings" panose="05000000000000000000" pitchFamily="2" charset="2"/>
            </a:endParaRP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Des mouvements de citoyens /face aux crises agricoles qui ont touché l’Europe, méfiance </a:t>
            </a:r>
          </a:p>
          <a:p>
            <a:endParaRPr lang="fr-FR" sz="2000" dirty="0">
              <a:latin typeface="Trebuchet MS" panose="020B0603020202020204" pitchFamily="34" charset="0"/>
              <a:sym typeface="Wingdings" panose="05000000000000000000" pitchFamily="2" charset="2"/>
            </a:endParaRP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 Se réapproprier leur alimentation en devenant « </a:t>
            </a:r>
            <a:r>
              <a:rPr lang="fr-FR" sz="2000" dirty="0" err="1">
                <a:latin typeface="Trebuchet MS" panose="020B0603020202020204" pitchFamily="34" charset="0"/>
                <a:sym typeface="Wingdings" panose="05000000000000000000" pitchFamily="2" charset="2"/>
              </a:rPr>
              <a:t>consom’acteur</a:t>
            </a:r>
            <a:r>
              <a:rPr lang="fr-FR" sz="2000" dirty="0">
                <a:latin typeface="Trebuchet MS" panose="020B0603020202020204" pitchFamily="34" charset="0"/>
                <a:sym typeface="Wingdings" panose="05000000000000000000" pitchFamily="2" charset="2"/>
              </a:rPr>
              <a:t> »</a:t>
            </a:r>
          </a:p>
          <a:p>
            <a:endParaRPr lang="fr-FR" sz="2000" dirty="0">
              <a:latin typeface="Trebuchet MS" panose="020B0603020202020204" pitchFamily="34" charset="0"/>
              <a:sym typeface="Wingdings" panose="05000000000000000000" pitchFamily="2" charset="2"/>
            </a:endParaRP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Des initiatives alimentaires investissent l’espace public et la périphérie des villes</a:t>
            </a:r>
          </a:p>
          <a:p>
            <a:endParaRPr lang="fr-FR" sz="2000" dirty="0">
              <a:latin typeface="Trebuchet MS" panose="020B0603020202020204" pitchFamily="34" charset="0"/>
              <a:sym typeface="Wingdings" panose="05000000000000000000" pitchFamily="2" charset="2"/>
            </a:endParaRP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Nombreuses initiatives foisonnent en ce sens:  GAA (40 en 2003 à 220 en 2015) volonté de renforcer un mouvement de fond (</a:t>
            </a:r>
            <a:r>
              <a:rPr lang="fr-FR" sz="2000" dirty="0" err="1">
                <a:latin typeface="Trebuchet MS" panose="020B0603020202020204" pitchFamily="34" charset="0"/>
                <a:sym typeface="Wingdings" panose="05000000000000000000" pitchFamily="2" charset="2"/>
              </a:rPr>
              <a:t>Jonet</a:t>
            </a:r>
            <a:r>
              <a:rPr lang="fr-FR" sz="2000" dirty="0">
                <a:latin typeface="Trebuchet MS" panose="020B0603020202020204" pitchFamily="34" charset="0"/>
                <a:sym typeface="Wingdings" panose="05000000000000000000" pitchFamily="2" charset="2"/>
              </a:rPr>
              <a:t>, 2016)</a:t>
            </a:r>
          </a:p>
          <a:p>
            <a:endParaRPr lang="fr-FR" sz="2000" dirty="0">
              <a:latin typeface="Trebuchet MS" panose="020B0603020202020204" pitchFamily="34" charset="0"/>
              <a:sym typeface="Wingdings" panose="05000000000000000000" pitchFamily="2" charset="2"/>
            </a:endParaRP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 En particulier à Liège, où émergence d’une Ceinture Aliment Terre, concept « innovant » pour nourrir populations locales, de façon plus « durable » </a:t>
            </a:r>
          </a:p>
          <a:p>
            <a:pPr marL="342900" indent="-342900">
              <a:buFont typeface="Wingdings" panose="05000000000000000000" pitchFamily="2" charset="2"/>
              <a:buChar char="Ø"/>
            </a:pPr>
            <a:endParaRPr lang="fr-FR" dirty="0">
              <a:latin typeface="Trebuchet MS" panose="020B0603020202020204" pitchFamily="34" charset="0"/>
              <a:sym typeface="Wingdings" panose="05000000000000000000" pitchFamily="2" charset="2"/>
            </a:endParaRPr>
          </a:p>
        </p:txBody>
      </p:sp>
    </p:spTree>
    <p:extLst>
      <p:ext uri="{BB962C8B-B14F-4D97-AF65-F5344CB8AC3E}">
        <p14:creationId xmlns:p14="http://schemas.microsoft.com/office/powerpoint/2010/main" val="373141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42261" y="542261"/>
            <a:ext cx="10823944" cy="5940088"/>
          </a:xfrm>
          <a:prstGeom prst="rect">
            <a:avLst/>
          </a:prstGeom>
          <a:noFill/>
        </p:spPr>
        <p:txBody>
          <a:bodyPr wrap="square" rtlCol="0">
            <a:spAutoFit/>
          </a:bodyPr>
          <a:lstStyle/>
          <a:p>
            <a:pPr marL="457200" indent="-457200">
              <a:buAutoNum type="arabicPeriod"/>
            </a:pPr>
            <a:r>
              <a:rPr lang="fr-FR" sz="2000" b="1" dirty="0">
                <a:latin typeface="Trebuchet MS" panose="020B0603020202020204" pitchFamily="34" charset="0"/>
              </a:rPr>
              <a:t>Mise en perspective des problématiques foncière, agricole à Liège</a:t>
            </a:r>
          </a:p>
          <a:p>
            <a:endParaRPr lang="fr-FR" sz="2000" dirty="0">
              <a:latin typeface="Trebuchet MS" panose="020B0603020202020204" pitchFamily="34" charset="0"/>
            </a:endParaRP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Superficie de Liège : </a:t>
            </a:r>
            <a:r>
              <a:rPr lang="fr-FR" sz="2000" dirty="0">
                <a:latin typeface="Trebuchet MS" panose="020B0603020202020204" pitchFamily="34" charset="0"/>
              </a:rPr>
              <a:t>3862 km</a:t>
            </a:r>
            <a:r>
              <a:rPr lang="fr-FR" sz="2000" baseline="30000" dirty="0">
                <a:latin typeface="Trebuchet MS" panose="020B0603020202020204" pitchFamily="34" charset="0"/>
              </a:rPr>
              <a:t>2</a:t>
            </a:r>
            <a:r>
              <a:rPr lang="fr-FR" sz="2000" dirty="0">
                <a:latin typeface="Trebuchet MS" panose="020B0603020202020204" pitchFamily="34" charset="0"/>
              </a:rPr>
              <a:t>, densité moyenne sur l’arrondissement (779.2hab/km</a:t>
            </a:r>
            <a:r>
              <a:rPr lang="fr-FR" sz="2000" baseline="30000" dirty="0">
                <a:latin typeface="Trebuchet MS" panose="020B0603020202020204" pitchFamily="34" charset="0"/>
              </a:rPr>
              <a:t>2)</a:t>
            </a:r>
            <a:r>
              <a:rPr lang="fr-FR" sz="2000" dirty="0">
                <a:latin typeface="Trebuchet MS" panose="020B0603020202020204" pitchFamily="34" charset="0"/>
              </a:rPr>
              <a:t>  avec des disparités </a:t>
            </a:r>
          </a:p>
          <a:p>
            <a:pPr marL="342900" indent="-342900">
              <a:buFont typeface="Wingdings" panose="05000000000000000000" pitchFamily="2" charset="2"/>
              <a:buChar char="Ø"/>
            </a:pPr>
            <a:r>
              <a:rPr lang="fr-FR" sz="2000" dirty="0">
                <a:latin typeface="Trebuchet MS" panose="020B0603020202020204" pitchFamily="34" charset="0"/>
              </a:rPr>
              <a:t>Problème foncier bien présent, proximité avec les Pays-Bas, aggrave l’accès à la terre</a:t>
            </a: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Pertes jusqu’à 70% des exploitations agricoles sur certaines communes, </a:t>
            </a:r>
            <a:r>
              <a:rPr lang="fr-FR" sz="2000" dirty="0" err="1">
                <a:latin typeface="Trebuchet MS" panose="020B0603020202020204" pitchFamily="34" charset="0"/>
                <a:sym typeface="Wingdings" panose="05000000000000000000" pitchFamily="2" charset="2"/>
              </a:rPr>
              <a:t>exple</a:t>
            </a:r>
            <a:r>
              <a:rPr lang="fr-FR" sz="2000" dirty="0">
                <a:latin typeface="Trebuchet MS" panose="020B0603020202020204" pitchFamily="34" charset="0"/>
                <a:sym typeface="Wingdings" panose="05000000000000000000" pitchFamily="2" charset="2"/>
              </a:rPr>
              <a:t> à Herve, 230 en 1990 et 80 en 2015</a:t>
            </a: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Plusieurs études soulignent les externalités négatives de cette agriculture:</a:t>
            </a:r>
          </a:p>
          <a:p>
            <a:r>
              <a:rPr lang="fr-FR" sz="2000" dirty="0">
                <a:latin typeface="Trebuchet MS" panose="020B0603020202020204" pitchFamily="34" charset="0"/>
                <a:sym typeface="Wingdings" panose="05000000000000000000" pitchFamily="2" charset="2"/>
              </a:rPr>
              <a:t>     ● érosion</a:t>
            </a:r>
          </a:p>
          <a:p>
            <a:r>
              <a:rPr lang="fr-FR" sz="2000" dirty="0">
                <a:latin typeface="Trebuchet MS" panose="020B0603020202020204" pitchFamily="34" charset="0"/>
                <a:sym typeface="Wingdings" panose="05000000000000000000" pitchFamily="2" charset="2"/>
              </a:rPr>
              <a:t>     ● chute biodiversité</a:t>
            </a:r>
          </a:p>
          <a:p>
            <a:r>
              <a:rPr lang="fr-FR" sz="2000" dirty="0">
                <a:latin typeface="Trebuchet MS" panose="020B0603020202020204" pitchFamily="34" charset="0"/>
                <a:sym typeface="Wingdings" panose="05000000000000000000" pitchFamily="2" charset="2"/>
              </a:rPr>
              <a:t>     ● diminution de l’humus</a:t>
            </a:r>
          </a:p>
          <a:p>
            <a:r>
              <a:rPr lang="fr-FR" sz="2000" dirty="0">
                <a:latin typeface="Trebuchet MS" panose="020B0603020202020204" pitchFamily="34" charset="0"/>
                <a:sym typeface="Wingdings" panose="05000000000000000000" pitchFamily="2" charset="2"/>
              </a:rPr>
              <a:t>     ● infiltration de nitrates</a:t>
            </a: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Partie de la Belgique où grandes exploitations laitières, touchées par crises laitières de 2009 et 2016, nombreuses fermes disparaissent, majorité d’exploitants ont plus de 55 ans, dans 10 ans ces agriculteurs seront pensionnés, sur 100 exploitants 17 déclarent avoir un repreneur</a:t>
            </a: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Taille ont plus que doublé en 30 ans, petites fermes premières touchées par cette concentration</a:t>
            </a: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Métier qui n’attire plus, manque de main-d'œuvre</a:t>
            </a:r>
          </a:p>
        </p:txBody>
      </p:sp>
    </p:spTree>
    <p:extLst>
      <p:ext uri="{BB962C8B-B14F-4D97-AF65-F5344CB8AC3E}">
        <p14:creationId xmlns:p14="http://schemas.microsoft.com/office/powerpoint/2010/main" val="3670687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7201" y="499730"/>
            <a:ext cx="11238614" cy="5139869"/>
          </a:xfrm>
          <a:prstGeom prst="rect">
            <a:avLst/>
          </a:prstGeom>
          <a:noFill/>
        </p:spPr>
        <p:txBody>
          <a:bodyPr wrap="square" rtlCol="0">
            <a:spAutoFit/>
          </a:bodyPr>
          <a:lstStyle/>
          <a:p>
            <a:pPr marL="342900" indent="-342900">
              <a:buFont typeface="Wingdings" panose="05000000000000000000" pitchFamily="2" charset="2"/>
              <a:buChar char="Ø"/>
            </a:pPr>
            <a:r>
              <a:rPr lang="fr-FR" sz="2000" dirty="0">
                <a:latin typeface="Trebuchet MS" panose="020B0603020202020204" pitchFamily="34" charset="0"/>
              </a:rPr>
              <a:t>Modèle agricole dépendant et vulnérable </a:t>
            </a:r>
            <a:r>
              <a:rPr lang="fr-FR" sz="2000" dirty="0">
                <a:latin typeface="Trebuchet MS" panose="020B0603020202020204" pitchFamily="34" charset="0"/>
                <a:sym typeface="Wingdings" panose="05000000000000000000" pitchFamily="2" charset="2"/>
              </a:rPr>
              <a:t> finitude des énergies fossiles largement prouvées</a:t>
            </a: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Petits agriculteurs ne parviennent pas à approvisionner les marchés locaux// concurrencés par les prix pratiqués par l’agriculture productiviste, mise à disposition de « produits low cost »</a:t>
            </a:r>
          </a:p>
          <a:p>
            <a:r>
              <a:rPr lang="fr-FR" sz="2000" dirty="0">
                <a:latin typeface="Trebuchet MS" panose="020B0603020202020204" pitchFamily="34" charset="0"/>
                <a:sym typeface="Wingdings" panose="05000000000000000000" pitchFamily="2" charset="2"/>
              </a:rPr>
              <a:t>   Inégalités entre agriculteurs ne cessent </a:t>
            </a:r>
          </a:p>
          <a:p>
            <a:r>
              <a:rPr lang="fr-FR" sz="2000" dirty="0">
                <a:latin typeface="Trebuchet MS" panose="020B0603020202020204" pitchFamily="34" charset="0"/>
                <a:sym typeface="Wingdings" panose="05000000000000000000" pitchFamily="2" charset="2"/>
              </a:rPr>
              <a:t>   En Europe, l’ancienne PAC (Politique Agricole Commune), favorise grosses exploitations</a:t>
            </a:r>
          </a:p>
          <a:p>
            <a:r>
              <a:rPr lang="fr-FR" sz="2000" dirty="0">
                <a:latin typeface="Trebuchet MS" panose="020B0603020202020204" pitchFamily="34" charset="0"/>
                <a:sym typeface="Wingdings" panose="05000000000000000000" pitchFamily="2" charset="2"/>
              </a:rPr>
              <a:t>      primes 80% vont à 20%</a:t>
            </a: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Nouvelle PAC, pays réajustent les primes…</a:t>
            </a:r>
          </a:p>
          <a:p>
            <a:r>
              <a:rPr lang="fr-FR" sz="2000" dirty="0">
                <a:latin typeface="Trebuchet MS" panose="020B0603020202020204" pitchFamily="34" charset="0"/>
                <a:sym typeface="Wingdings" panose="05000000000000000000" pitchFamily="2" charset="2"/>
              </a:rPr>
              <a:t>  Statistiques de l’agriculture parlent d’elles-mêmes: effondrement de l’agriculture</a:t>
            </a: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Agriculteurs en grande « détresse »</a:t>
            </a:r>
            <a:r>
              <a:rPr lang="fr-FR" sz="2000" dirty="0" err="1">
                <a:latin typeface="Trebuchet MS" panose="020B0603020202020204" pitchFamily="34" charset="0"/>
                <a:sym typeface="Wingdings" panose="05000000000000000000" pitchFamily="2" charset="2"/>
              </a:rPr>
              <a:t>Agricall</a:t>
            </a:r>
            <a:r>
              <a:rPr lang="fr-FR" sz="2000" dirty="0">
                <a:latin typeface="Trebuchet MS" panose="020B0603020202020204" pitchFamily="34" charset="0"/>
                <a:sym typeface="Wingdings" panose="05000000000000000000" pitchFamily="2" charset="2"/>
              </a:rPr>
              <a:t>, 29% des agriculteurs en « </a:t>
            </a:r>
            <a:r>
              <a:rPr lang="fr-FR" sz="2000" dirty="0" err="1">
                <a:latin typeface="Trebuchet MS" panose="020B0603020202020204" pitchFamily="34" charset="0"/>
                <a:sym typeface="Wingdings" panose="05000000000000000000" pitchFamily="2" charset="2"/>
              </a:rPr>
              <a:t>burn</a:t>
            </a:r>
            <a:r>
              <a:rPr lang="fr-FR" sz="2000" dirty="0">
                <a:latin typeface="Trebuchet MS" panose="020B0603020202020204" pitchFamily="34" charset="0"/>
                <a:sym typeface="Wingdings" panose="05000000000000000000" pitchFamily="2" charset="2"/>
              </a:rPr>
              <a:t> out », chiffre ne cesse </a:t>
            </a: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Problème santé publique: </a:t>
            </a:r>
            <a:r>
              <a:rPr lang="fr-FR" sz="2800" b="1" dirty="0">
                <a:latin typeface="Trebuchet MS" panose="020B0603020202020204" pitchFamily="34" charset="0"/>
                <a:sym typeface="Wingdings" panose="05000000000000000000" pitchFamily="2" charset="2"/>
              </a:rPr>
              <a:t>×</a:t>
            </a:r>
            <a:r>
              <a:rPr lang="fr-FR" sz="2000" dirty="0">
                <a:latin typeface="Trebuchet MS" panose="020B0603020202020204" pitchFamily="34" charset="0"/>
                <a:sym typeface="Wingdings" panose="05000000000000000000" pitchFamily="2" charset="2"/>
              </a:rPr>
              <a:t> maladies: diabète, maladies cardiovasculaires, cancers, obésité</a:t>
            </a: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Alimentation a un impact sur la santé publique</a:t>
            </a: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Part de l’alimentation des ménages  d’1/4 en 30 ans, de 22% en 1980 à 15% aujourd’hui</a:t>
            </a:r>
          </a:p>
          <a:p>
            <a:pPr marL="342900" indent="-342900">
              <a:buFont typeface="Wingdings" panose="05000000000000000000" pitchFamily="2" charset="2"/>
              <a:buChar char="Ø"/>
            </a:pPr>
            <a:endParaRPr lang="fr-FR" sz="2000" dirty="0">
              <a:latin typeface="Trebuchet MS" panose="020B0603020202020204" pitchFamily="34" charset="0"/>
              <a:sym typeface="Wingdings" panose="05000000000000000000" pitchFamily="2" charset="2"/>
            </a:endParaRPr>
          </a:p>
          <a:p>
            <a:pPr marL="342900" indent="-342900">
              <a:buFont typeface="Wingdings" panose="05000000000000000000" pitchFamily="2" charset="2"/>
              <a:buChar char="Ø"/>
            </a:pPr>
            <a:endParaRPr lang="fr-FR" sz="2000" dirty="0">
              <a:latin typeface="Trebuchet MS" panose="020B0603020202020204" pitchFamily="34" charset="0"/>
              <a:sym typeface="Wingdings" panose="05000000000000000000" pitchFamily="2" charset="2"/>
            </a:endParaRPr>
          </a:p>
        </p:txBody>
      </p:sp>
    </p:spTree>
    <p:extLst>
      <p:ext uri="{BB962C8B-B14F-4D97-AF65-F5344CB8AC3E}">
        <p14:creationId xmlns:p14="http://schemas.microsoft.com/office/powerpoint/2010/main" val="2599658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6700" y="276225"/>
            <a:ext cx="11468100" cy="6247864"/>
          </a:xfrm>
          <a:prstGeom prst="rect">
            <a:avLst/>
          </a:prstGeom>
          <a:noFill/>
        </p:spPr>
        <p:txBody>
          <a:bodyPr wrap="square" rtlCol="0">
            <a:spAutoFit/>
          </a:bodyPr>
          <a:lstStyle/>
          <a:p>
            <a:r>
              <a:rPr lang="fr-FR" sz="2000" dirty="0">
                <a:latin typeface="Trebuchet MS" panose="020B0603020202020204" pitchFamily="34" charset="0"/>
                <a:sym typeface="Wingdings" panose="05000000000000000000" pitchFamily="2" charset="2"/>
              </a:rPr>
              <a:t> Majorité des agriculteurs primes de la PAC</a:t>
            </a:r>
            <a:endParaRPr lang="fr-FR" sz="2000" dirty="0">
              <a:latin typeface="Trebuchet MS" panose="020B0603020202020204" pitchFamily="34" charset="0"/>
            </a:endParaRPr>
          </a:p>
          <a:p>
            <a:pPr marL="342900" indent="-342900">
              <a:buFont typeface="Wingdings" panose="05000000000000000000" pitchFamily="2" charset="2"/>
              <a:buChar char="Ø"/>
            </a:pPr>
            <a:r>
              <a:rPr lang="fr-FR" sz="2000" dirty="0">
                <a:latin typeface="Trebuchet MS" panose="020B0603020202020204" pitchFamily="34" charset="0"/>
              </a:rPr>
              <a:t>Prix terres agricoles entre 40 000 et 80 000 euros/hectare, sans compter le « chapeau »</a:t>
            </a:r>
          </a:p>
          <a:p>
            <a:pPr marL="342900" indent="-342900">
              <a:buFont typeface="Wingdings" panose="05000000000000000000" pitchFamily="2" charset="2"/>
              <a:buChar char="Ø"/>
            </a:pPr>
            <a:r>
              <a:rPr lang="fr-FR" sz="2000" dirty="0">
                <a:latin typeface="Trebuchet MS" panose="020B0603020202020204" pitchFamily="34" charset="0"/>
              </a:rPr>
              <a:t>Constat plus que « alarmant » qui interpelle certains segments de la société civile et depuis peu les instances publiques « Code Wallon de l’Agriculture » (2014)</a:t>
            </a:r>
          </a:p>
          <a:p>
            <a:pPr marL="342900" indent="-342900">
              <a:buFont typeface="Wingdings" panose="05000000000000000000" pitchFamily="2" charset="2"/>
              <a:buChar char="Ø"/>
            </a:pPr>
            <a:r>
              <a:rPr lang="fr-FR" sz="2000" dirty="0">
                <a:latin typeface="Trebuchet MS" panose="020B0603020202020204" pitchFamily="34" charset="0"/>
              </a:rPr>
              <a:t>Conscientisation des citoyens qui prend de l’ampleur</a:t>
            </a:r>
          </a:p>
          <a:p>
            <a:endParaRPr lang="fr-FR" sz="2000" dirty="0">
              <a:latin typeface="Trebuchet MS" panose="020B0603020202020204" pitchFamily="34" charset="0"/>
            </a:endParaRPr>
          </a:p>
          <a:p>
            <a:r>
              <a:rPr lang="fr-FR" sz="2000" b="1" dirty="0">
                <a:latin typeface="Trebuchet MS" panose="020B0603020202020204" pitchFamily="34" charset="0"/>
              </a:rPr>
              <a:t>2. Vers un « retour » à la terre et une réappropriation de l’alimentation au sein des villes</a:t>
            </a:r>
          </a:p>
          <a:p>
            <a:endParaRPr lang="fr-FR" sz="2000" b="1" dirty="0">
              <a:latin typeface="Trebuchet MS" panose="020B0603020202020204" pitchFamily="34" charset="0"/>
            </a:endParaRPr>
          </a:p>
          <a:p>
            <a:r>
              <a:rPr lang="fr-FR" sz="2000" dirty="0">
                <a:latin typeface="Trebuchet MS" panose="020B0603020202020204" pitchFamily="34" charset="0"/>
                <a:sym typeface="Wingdings" panose="05000000000000000000" pitchFamily="2" charset="2"/>
              </a:rPr>
              <a:t>  Face à ces constats des pistes de solutions émergent par les citoyens</a:t>
            </a: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 Se réapproprier de façon collective le foncier agricole, qu’ils considèrent comme un « bien commun », non renouvelable et à utiliser avec parcimonie</a:t>
            </a: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Nombreuses crises agricoles qui ont ébranlé le monde agricole (depuis 1980), consommateur tente de se nourrir avec produits dont traçabilité connue et reconnue, par l’ensemble des acteurs du territoire</a:t>
            </a: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 Aussi volonté de reprendre en main son alimentation en devenant pleinement </a:t>
            </a:r>
            <a:r>
              <a:rPr lang="fr-FR" sz="2000" dirty="0" err="1">
                <a:latin typeface="Trebuchet MS" panose="020B0603020202020204" pitchFamily="34" charset="0"/>
                <a:sym typeface="Wingdings" panose="05000000000000000000" pitchFamily="2" charset="2"/>
              </a:rPr>
              <a:t>consom’acteur</a:t>
            </a:r>
            <a:endParaRPr lang="fr-FR" sz="2000" dirty="0">
              <a:latin typeface="Trebuchet MS" panose="020B0603020202020204" pitchFamily="34" charset="0"/>
              <a:sym typeface="Wingdings" panose="05000000000000000000" pitchFamily="2" charset="2"/>
            </a:endParaRPr>
          </a:p>
          <a:p>
            <a:pPr marL="342900" indent="-34290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Méfiance à l’égard de cette agriculture productiviste, de + en + rejetée</a:t>
            </a:r>
          </a:p>
          <a:p>
            <a:pPr marL="285750" indent="-28575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Manger local et sainement </a:t>
            </a:r>
            <a:r>
              <a:rPr lang="fr-FR" sz="2000" b="1" dirty="0">
                <a:latin typeface="Trebuchet MS" panose="020B0603020202020204" pitchFamily="34" charset="0"/>
                <a:sym typeface="Wingdings" panose="05000000000000000000" pitchFamily="2" charset="2"/>
              </a:rPr>
              <a:t>agriculture de proximité</a:t>
            </a:r>
          </a:p>
          <a:p>
            <a:pPr marL="285750" indent="-285750">
              <a:buFont typeface="Wingdings" panose="05000000000000000000" pitchFamily="2" charset="2"/>
              <a:buChar char="Ø"/>
            </a:pPr>
            <a:r>
              <a:rPr lang="fr-FR" sz="2000" dirty="0">
                <a:latin typeface="Trebuchet MS" panose="020B0603020202020204" pitchFamily="34" charset="0"/>
                <a:sym typeface="Wingdings" panose="05000000000000000000" pitchFamily="2" charset="2"/>
              </a:rPr>
              <a:t>Depuis 2012, des initiatives se mettent en place émanant des citoyens</a:t>
            </a:r>
            <a:r>
              <a:rPr lang="fr-FR" sz="2000" dirty="0">
                <a:latin typeface="Trebuchet MS" panose="020B0603020202020204" pitchFamily="34" charset="0"/>
              </a:rPr>
              <a:t> </a:t>
            </a:r>
          </a:p>
          <a:p>
            <a:endParaRPr lang="fr-FR" sz="2000" dirty="0">
              <a:latin typeface="Trebuchet MS" panose="020B0603020202020204" pitchFamily="34" charset="0"/>
            </a:endParaRPr>
          </a:p>
          <a:p>
            <a:endParaRPr lang="fr-FR" sz="2000" dirty="0">
              <a:latin typeface="Trebuchet MS" panose="020B0603020202020204" pitchFamily="34" charset="0"/>
            </a:endParaRPr>
          </a:p>
        </p:txBody>
      </p:sp>
    </p:spTree>
    <p:extLst>
      <p:ext uri="{BB962C8B-B14F-4D97-AF65-F5344CB8AC3E}">
        <p14:creationId xmlns:p14="http://schemas.microsoft.com/office/powerpoint/2010/main" val="2816061873"/>
      </p:ext>
    </p:extLst>
  </p:cSld>
  <p:clrMapOvr>
    <a:masterClrMapping/>
  </p:clrMapOvr>
</p:sld>
</file>

<file path=ppt/theme/theme1.xml><?xml version="1.0" encoding="utf-8"?>
<a:theme xmlns:a="http://schemas.openxmlformats.org/drawingml/2006/main" name="Base">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TM03457444[[fn=Base]]</Template>
  <TotalTime>3002</TotalTime>
  <Words>749</Words>
  <Application>Microsoft Office PowerPoint</Application>
  <PresentationFormat>Grand écran</PresentationFormat>
  <Paragraphs>180</Paragraphs>
  <Slides>24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24</vt:i4>
      </vt:variant>
    </vt:vector>
  </HeadingPairs>
  <TitlesOfParts>
    <vt:vector size="29" baseType="lpstr">
      <vt:lpstr>Arial</vt:lpstr>
      <vt:lpstr>Corbel</vt:lpstr>
      <vt:lpstr>Trebuchet MS</vt:lpstr>
      <vt:lpstr>Wingdings</vt:lpstr>
      <vt:lpstr>Base</vt:lpstr>
      <vt:lpstr>Nourrir autrement les populations locales:  La Ceinture Aliment Terre LIEGEOISE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Nourrir autrement les populations locales:  La Ceinture Aliment Terre LIEGEOISE</dc:title>
  <dc:creator>antnia boubaine</dc:creator>
  <cp:lastModifiedBy>antnia boubaine</cp:lastModifiedBy>
  <cp:revision>65</cp:revision>
  <dcterms:created xsi:type="dcterms:W3CDTF">2017-05-16T20:52:31Z</dcterms:created>
  <dcterms:modified xsi:type="dcterms:W3CDTF">2017-05-26T22:09:37Z</dcterms:modified>
</cp:coreProperties>
</file>