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4" r:id="rId3"/>
    <p:sldId id="293" r:id="rId4"/>
    <p:sldId id="295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24" r:id="rId13"/>
    <p:sldId id="305" r:id="rId14"/>
    <p:sldId id="304" r:id="rId15"/>
    <p:sldId id="306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6" r:id="rId24"/>
    <p:sldId id="315" r:id="rId25"/>
    <p:sldId id="317" r:id="rId26"/>
    <p:sldId id="318" r:id="rId27"/>
    <p:sldId id="319" r:id="rId28"/>
    <p:sldId id="279" r:id="rId29"/>
    <p:sldId id="320" r:id="rId30"/>
    <p:sldId id="321" r:id="rId31"/>
    <p:sldId id="322" r:id="rId32"/>
    <p:sldId id="32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918447"/>
            <a:ext cx="7583488" cy="1470025"/>
          </a:xfrm>
        </p:spPr>
        <p:txBody>
          <a:bodyPr anchor="b" anchorCtr="0"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478306"/>
            <a:ext cx="7583487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11/05/17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4320"/>
            <a:ext cx="3959352" cy="169164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264907"/>
            <a:ext cx="3959352" cy="6328186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0801"/>
            <a:ext cx="3959352" cy="32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6356350"/>
            <a:ext cx="162763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t>11/05/17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2808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38129"/>
            <a:ext cx="758952" cy="57607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038600"/>
            <a:ext cx="7620000" cy="990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265176"/>
            <a:ext cx="8458200" cy="3697224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smtClean="0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042647"/>
            <a:ext cx="7620000" cy="1129553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11/05/17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D85AC8A2-C63C-49A4-89E9-2E4420D2ECA8}" type="datetimeFigureOut">
              <a:rPr lang="en-US" smtClean="0"/>
              <a:t>11/05/17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11/05/17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/>
          <a:srcRect r="14719"/>
          <a:stretch>
            <a:fillRect/>
          </a:stretch>
        </p:blipFill>
        <p:spPr>
          <a:xfrm>
            <a:off x="0" y="4482"/>
            <a:ext cx="77981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457200"/>
            <a:ext cx="1219200" cy="5668963"/>
          </a:xfrm>
        </p:spPr>
        <p:txBody>
          <a:bodyPr vert="eaVert">
            <a:normAutofit/>
          </a:bodyPr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457200"/>
            <a:ext cx="6383337" cy="56689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6356350"/>
            <a:ext cx="1066800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t>11/05/17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5400000" flipH="1">
            <a:off x="4421262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11/05/17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789081"/>
            <a:ext cx="7583488" cy="1470025"/>
          </a:xfrm>
        </p:spPr>
        <p:txBody>
          <a:bodyPr anchor="ctr" anchorCtr="0"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4724400"/>
            <a:ext cx="7583487" cy="1385047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11/05/17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3984"/>
            <a:ext cx="9144000" cy="12501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1" y="2564085"/>
            <a:ext cx="1789259" cy="1729830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nl-BE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6984"/>
            <a:ext cx="9144000" cy="125016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66667"/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71800"/>
            <a:ext cx="7583487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4724400"/>
            <a:ext cx="7583487" cy="13984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11/05/17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828800"/>
            <a:ext cx="3566160" cy="42973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11/05/17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425388"/>
            <a:ext cx="9144000" cy="5432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524000"/>
            <a:ext cx="3566160" cy="83820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2393576"/>
            <a:ext cx="3566160" cy="373258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11/05/17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592"/>
            <a:ext cx="9144000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11/05/17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/>
          <a:srcRect t="21046"/>
          <a:stretch>
            <a:fillRect/>
          </a:stretch>
        </p:blipFill>
        <p:spPr>
          <a:xfrm>
            <a:off x="0" y="1447800"/>
            <a:ext cx="9144000" cy="5414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11/05/17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4482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73049"/>
            <a:ext cx="3962400" cy="169022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73050"/>
            <a:ext cx="3959352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975104"/>
            <a:ext cx="3962400" cy="32004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6356350"/>
            <a:ext cx="1622612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D85AC8A2-C63C-49A4-89E9-2E4420D2ECA8}" type="datetimeFigureOut">
              <a:rPr lang="en-US" smtClean="0"/>
              <a:t>11/05/17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6356350"/>
            <a:ext cx="1891553" cy="365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5748338"/>
            <a:ext cx="762000" cy="576262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086391" y="3365075"/>
            <a:ext cx="6855164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62753"/>
            <a:ext cx="7583488" cy="1283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BE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8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D85AC8A2-C63C-49A4-89E9-2E4420D2ECA8}" type="datetimeFigureOut">
              <a:rPr lang="en-US" smtClean="0"/>
              <a:t>11/05/17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47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1711325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20002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2290763" indent="-280988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2571750" indent="-280988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800" kern="1200" dirty="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eg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jp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>
                <a:effectLst/>
              </a:rPr>
              <a:t/>
            </a:r>
            <a:br>
              <a:rPr lang="fr-BE" dirty="0">
                <a:effectLst/>
              </a:rPr>
            </a:br>
            <a:r>
              <a:rPr lang="fr-BE" b="1" dirty="0">
                <a:effectLst/>
              </a:rPr>
              <a:t> </a:t>
            </a:r>
            <a:r>
              <a:rPr lang="fr-BE" dirty="0">
                <a:effectLst/>
              </a:rPr>
              <a:t/>
            </a:r>
            <a:br>
              <a:rPr lang="fr-BE" dirty="0">
                <a:effectLst/>
              </a:rPr>
            </a:br>
            <a:r>
              <a:rPr lang="fr-BE" sz="3500" b="1" dirty="0" smtClean="0">
                <a:effectLst/>
                <a:latin typeface="Cambria"/>
                <a:cs typeface="Cambria"/>
              </a:rPr>
              <a:t>La presse spécialisée en jeu vidéo</a:t>
            </a:r>
            <a:endParaRPr lang="fr-FR" sz="3500" dirty="0">
              <a:latin typeface="Cambria"/>
              <a:cs typeface="Cambria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79463" y="3478304"/>
            <a:ext cx="7583487" cy="3149827"/>
          </a:xfrm>
        </p:spPr>
        <p:txBody>
          <a:bodyPr>
            <a:normAutofit/>
          </a:bodyPr>
          <a:lstStyle/>
          <a:p>
            <a:endParaRPr lang="fr-BE" sz="2000" dirty="0">
              <a:effectLst/>
              <a:latin typeface="Cambria"/>
              <a:cs typeface="Cambria"/>
            </a:endParaRPr>
          </a:p>
          <a:p>
            <a:r>
              <a:rPr lang="fr-FR" b="1" dirty="0" smtClean="0">
                <a:solidFill>
                  <a:srgbClr val="333333"/>
                </a:solidFill>
              </a:rPr>
              <a:t>Boris Krywicki (avec l’appui de </a:t>
            </a:r>
            <a:r>
              <a:rPr lang="fr-FR" b="1" dirty="0" err="1" smtClean="0">
                <a:solidFill>
                  <a:srgbClr val="333333"/>
                </a:solidFill>
              </a:rPr>
              <a:t>Björn</a:t>
            </a:r>
            <a:r>
              <a:rPr lang="fr-FR" b="1" dirty="0" smtClean="0">
                <a:solidFill>
                  <a:srgbClr val="333333"/>
                </a:solidFill>
              </a:rPr>
              <a:t>-Olav </a:t>
            </a:r>
            <a:r>
              <a:rPr lang="fr-FR" b="1" dirty="0" err="1" smtClean="0">
                <a:solidFill>
                  <a:srgbClr val="333333"/>
                </a:solidFill>
              </a:rPr>
              <a:t>Dozo</a:t>
            </a:r>
            <a:r>
              <a:rPr lang="fr-FR" b="1" dirty="0">
                <a:solidFill>
                  <a:srgbClr val="333333"/>
                </a:solidFill>
              </a:rPr>
              <a:t>)</a:t>
            </a:r>
            <a:endParaRPr lang="fr-FR" b="1" dirty="0" smtClean="0">
              <a:solidFill>
                <a:srgbClr val="333333"/>
              </a:solidFill>
            </a:endParaRPr>
          </a:p>
          <a:p>
            <a:r>
              <a:rPr lang="fr-FR" dirty="0" smtClean="0">
                <a:solidFill>
                  <a:srgbClr val="1C1C10"/>
                </a:solidFill>
              </a:rPr>
              <a:t>Assistant à l’Université de Liège en Journalisme </a:t>
            </a:r>
            <a:br>
              <a:rPr lang="fr-FR" dirty="0" smtClean="0">
                <a:solidFill>
                  <a:srgbClr val="1C1C10"/>
                </a:solidFill>
              </a:rPr>
            </a:br>
            <a:r>
              <a:rPr lang="fr-FR" dirty="0" smtClean="0">
                <a:solidFill>
                  <a:srgbClr val="1C1C10"/>
                </a:solidFill>
              </a:rPr>
              <a:t>d’investigation et Déontologie de l’information</a:t>
            </a:r>
          </a:p>
          <a:p>
            <a:r>
              <a:rPr lang="fr-FR" dirty="0" smtClean="0">
                <a:solidFill>
                  <a:srgbClr val="1C1C10"/>
                </a:solidFill>
              </a:rPr>
              <a:t>Membre du Laboratoire d’étude sur les médias</a:t>
            </a:r>
            <a:br>
              <a:rPr lang="fr-FR" dirty="0" smtClean="0">
                <a:solidFill>
                  <a:srgbClr val="1C1C10"/>
                </a:solidFill>
              </a:rPr>
            </a:br>
            <a:r>
              <a:rPr lang="fr-FR" dirty="0" smtClean="0">
                <a:solidFill>
                  <a:srgbClr val="1C1C10"/>
                </a:solidFill>
              </a:rPr>
              <a:t> et la médiation (LEMME) et du </a:t>
            </a:r>
            <a:r>
              <a:rPr lang="fr-FR" i="1" dirty="0" smtClean="0">
                <a:solidFill>
                  <a:srgbClr val="1C1C10"/>
                </a:solidFill>
              </a:rPr>
              <a:t>Liège Game </a:t>
            </a:r>
            <a:r>
              <a:rPr lang="fr-FR" i="1" dirty="0" err="1" smtClean="0">
                <a:solidFill>
                  <a:srgbClr val="1C1C10"/>
                </a:solidFill>
              </a:rPr>
              <a:t>Lab</a:t>
            </a:r>
            <a:r>
              <a:rPr lang="fr-FR" i="1" dirty="0" smtClean="0">
                <a:solidFill>
                  <a:srgbClr val="1C1C1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348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 smtClean="0"/>
              <a:t>Les neuf éléments récurrents d’un test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2631" y="1599465"/>
            <a:ext cx="8728358" cy="1081991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/>
              <a:t>ZAGAL José, LADD Amanda, </a:t>
            </a:r>
            <a:r>
              <a:rPr lang="fr-FR" b="1" i="1" dirty="0" err="1" smtClean="0"/>
              <a:t>Characterizing</a:t>
            </a:r>
            <a:r>
              <a:rPr lang="fr-FR" b="1" i="1" dirty="0" smtClean="0"/>
              <a:t> and </a:t>
            </a:r>
            <a:r>
              <a:rPr lang="fr-FR" b="1" i="1" dirty="0" err="1" smtClean="0"/>
              <a:t>Understanding</a:t>
            </a:r>
            <a:r>
              <a:rPr lang="fr-FR" b="1" i="1" dirty="0" smtClean="0"/>
              <a:t> Game </a:t>
            </a:r>
            <a:r>
              <a:rPr lang="fr-FR" b="1" i="1" dirty="0" err="1" smtClean="0"/>
              <a:t>Reviews</a:t>
            </a:r>
            <a:r>
              <a:rPr lang="fr-FR" b="1" dirty="0" smtClean="0"/>
              <a:t>, ICFDG (Orlando), 2009.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2681456"/>
            <a:ext cx="45124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b="1" dirty="0" smtClean="0">
                <a:solidFill>
                  <a:srgbClr val="333333"/>
                </a:solidFill>
              </a:rPr>
              <a:t>Description</a:t>
            </a:r>
          </a:p>
          <a:p>
            <a:pPr marL="285750" indent="-285750">
              <a:buFontTx/>
              <a:buChar char="-"/>
            </a:pPr>
            <a:r>
              <a:rPr lang="fr-FR" sz="2400" b="1" dirty="0" smtClean="0">
                <a:solidFill>
                  <a:srgbClr val="333333"/>
                </a:solidFill>
              </a:rPr>
              <a:t>Expérience personnelle</a:t>
            </a:r>
          </a:p>
          <a:p>
            <a:pPr marL="285750" indent="-285750">
              <a:buFontTx/>
              <a:buChar char="-"/>
            </a:pPr>
            <a:r>
              <a:rPr lang="fr-FR" sz="2400" b="1" dirty="0" smtClean="0">
                <a:solidFill>
                  <a:srgbClr val="333333"/>
                </a:solidFill>
              </a:rPr>
              <a:t>Conseil au lecteur</a:t>
            </a:r>
          </a:p>
          <a:p>
            <a:pPr marL="285750" indent="-285750">
              <a:buFontTx/>
              <a:buChar char="-"/>
            </a:pPr>
            <a:r>
              <a:rPr lang="fr-FR" sz="2400" b="1" dirty="0" smtClean="0">
                <a:solidFill>
                  <a:srgbClr val="333333"/>
                </a:solidFill>
              </a:rPr>
              <a:t>Suggestions de conception</a:t>
            </a:r>
          </a:p>
          <a:p>
            <a:pPr marL="285750" indent="-285750">
              <a:buFontTx/>
              <a:buChar char="-"/>
            </a:pPr>
            <a:r>
              <a:rPr lang="fr-FR" sz="2400" b="1" dirty="0" smtClean="0">
                <a:solidFill>
                  <a:srgbClr val="333333"/>
                </a:solidFill>
              </a:rPr>
              <a:t>Contexte médiatique</a:t>
            </a:r>
          </a:p>
          <a:p>
            <a:pPr marL="285750" indent="-285750">
              <a:buFontTx/>
              <a:buChar char="-"/>
            </a:pPr>
            <a:r>
              <a:rPr lang="fr-FR" sz="2400" b="1" dirty="0" smtClean="0">
                <a:solidFill>
                  <a:srgbClr val="333333"/>
                </a:solidFill>
              </a:rPr>
              <a:t>Contexte ludique</a:t>
            </a:r>
          </a:p>
          <a:p>
            <a:pPr marL="285750" indent="-285750">
              <a:buFontTx/>
              <a:buChar char="-"/>
            </a:pPr>
            <a:r>
              <a:rPr lang="fr-FR" sz="2400" b="1" dirty="0" smtClean="0">
                <a:solidFill>
                  <a:srgbClr val="333333"/>
                </a:solidFill>
              </a:rPr>
              <a:t>Technologie</a:t>
            </a:r>
          </a:p>
          <a:p>
            <a:pPr marL="285750" indent="-285750">
              <a:buFontTx/>
              <a:buChar char="-"/>
            </a:pPr>
            <a:r>
              <a:rPr lang="fr-FR" sz="2400" b="1" dirty="0" smtClean="0">
                <a:solidFill>
                  <a:srgbClr val="333333"/>
                </a:solidFill>
              </a:rPr>
              <a:t>Hypothèses de conception</a:t>
            </a:r>
          </a:p>
          <a:p>
            <a:pPr marL="285750" indent="-285750">
              <a:buFontTx/>
              <a:buChar char="-"/>
            </a:pPr>
            <a:r>
              <a:rPr lang="fr-FR" sz="2400" b="1" dirty="0" smtClean="0">
                <a:solidFill>
                  <a:srgbClr val="333333"/>
                </a:solidFill>
              </a:rPr>
              <a:t>Industrie</a:t>
            </a:r>
            <a:endParaRPr lang="fr-FR" sz="2400" b="1" dirty="0">
              <a:solidFill>
                <a:srgbClr val="333333"/>
              </a:solidFill>
            </a:endParaRPr>
          </a:p>
        </p:txBody>
      </p:sp>
      <p:pic>
        <p:nvPicPr>
          <p:cNvPr id="5" name="Image 4" descr="C+ 47 meilleure manière de jouer à Do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59" y="2546123"/>
            <a:ext cx="4981021" cy="232707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251177" y="4920963"/>
            <a:ext cx="4709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3333"/>
                </a:solidFill>
              </a:rPr>
              <a:t>Test de </a:t>
            </a:r>
            <a:r>
              <a:rPr lang="fr-FR" i="1" dirty="0" err="1" smtClean="0">
                <a:solidFill>
                  <a:srgbClr val="333333"/>
                </a:solidFill>
              </a:rPr>
              <a:t>Doom</a:t>
            </a:r>
            <a:r>
              <a:rPr lang="fr-FR" i="1" dirty="0" smtClean="0">
                <a:solidFill>
                  <a:srgbClr val="333333"/>
                </a:solidFill>
              </a:rPr>
              <a:t> </a:t>
            </a:r>
            <a:r>
              <a:rPr lang="fr-FR" dirty="0" smtClean="0">
                <a:solidFill>
                  <a:srgbClr val="333333"/>
                </a:solidFill>
              </a:rPr>
              <a:t>(</a:t>
            </a:r>
            <a:r>
              <a:rPr lang="fr-FR" i="1" dirty="0" smtClean="0">
                <a:solidFill>
                  <a:srgbClr val="333333"/>
                </a:solidFill>
              </a:rPr>
              <a:t>consoles + </a:t>
            </a:r>
            <a:r>
              <a:rPr lang="fr-FR" dirty="0" smtClean="0">
                <a:solidFill>
                  <a:srgbClr val="333333"/>
                </a:solidFill>
              </a:rPr>
              <a:t>n°47)</a:t>
            </a:r>
            <a:endParaRPr lang="fr-FR" dirty="0">
              <a:solidFill>
                <a:srgbClr val="333333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739664" y="5856864"/>
            <a:ext cx="597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333333"/>
                </a:solidFill>
              </a:rPr>
              <a:t>Un </a:t>
            </a:r>
            <a:r>
              <a:rPr lang="fr-FR" sz="2400" dirty="0" err="1" smtClean="0">
                <a:solidFill>
                  <a:srgbClr val="333333"/>
                </a:solidFill>
              </a:rPr>
              <a:t>élement</a:t>
            </a:r>
            <a:r>
              <a:rPr lang="fr-FR" sz="2400" dirty="0" smtClean="0">
                <a:solidFill>
                  <a:srgbClr val="333333"/>
                </a:solidFill>
              </a:rPr>
              <a:t> manquant pour ces chercheurs :</a:t>
            </a:r>
          </a:p>
          <a:p>
            <a:r>
              <a:rPr lang="fr-FR" sz="2400" b="1" dirty="0" smtClean="0">
                <a:solidFill>
                  <a:srgbClr val="333333"/>
                </a:solidFill>
              </a:rPr>
              <a:t>Les conditions de test</a:t>
            </a:r>
            <a:endParaRPr lang="fr-FR" sz="2400" b="1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15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 smtClean="0"/>
              <a:t>Le paratexte d’un test</a:t>
            </a:r>
            <a:endParaRPr lang="fr-FR" sz="3600" b="1" dirty="0"/>
          </a:p>
        </p:txBody>
      </p:sp>
      <p:pic>
        <p:nvPicPr>
          <p:cNvPr id="4" name="Espace réservé du contenu 3" descr="C+ 28 pub à coté du tes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24" r="-10624"/>
          <a:stretch>
            <a:fillRect/>
          </a:stretch>
        </p:blipFill>
        <p:spPr>
          <a:xfrm>
            <a:off x="-966872" y="1087871"/>
            <a:ext cx="7017303" cy="3976521"/>
          </a:xfr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 rotWithShape="1">
          <a:blip r:embed="rId3"/>
          <a:srcRect l="55198" t="45232" r="5614" b="20238"/>
          <a:stretch/>
        </p:blipFill>
        <p:spPr>
          <a:xfrm>
            <a:off x="5143526" y="1087871"/>
            <a:ext cx="4000474" cy="3709757"/>
          </a:xfrm>
          <a:prstGeom prst="rect">
            <a:avLst/>
          </a:prstGeom>
        </p:spPr>
      </p:pic>
      <p:pic>
        <p:nvPicPr>
          <p:cNvPr id="6" name="Image 5" descr="mise en exergue du capital ludiq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7" y="4976187"/>
            <a:ext cx="5143526" cy="1666717"/>
          </a:xfrm>
          <a:prstGeom prst="rect">
            <a:avLst/>
          </a:prstGeom>
        </p:spPr>
      </p:pic>
      <p:pic>
        <p:nvPicPr>
          <p:cNvPr id="7" name="Image 6" descr="paratexte du test twe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243" y="4797627"/>
            <a:ext cx="3574247" cy="197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L’âge d’or</a:t>
            </a:r>
            <a:br>
              <a:rPr lang="fr-FR" dirty="0" smtClean="0"/>
            </a:br>
            <a:r>
              <a:rPr lang="fr-FR" sz="3600" b="1" dirty="0" smtClean="0"/>
              <a:t>Une presse enthousiaste</a:t>
            </a:r>
            <a:endParaRPr lang="fr-FR" sz="36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60520" t="38878" r="-260520"/>
          <a:stretch/>
        </p:blipFill>
        <p:spPr>
          <a:xfrm>
            <a:off x="-7009870" y="1345920"/>
            <a:ext cx="17055126" cy="5512080"/>
          </a:xfrm>
        </p:spPr>
      </p:pic>
      <p:pic>
        <p:nvPicPr>
          <p:cNvPr id="5" name="Image 4" descr="Capture d’écran 2017-02-27 à 14.33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72" y="1576168"/>
            <a:ext cx="5529889" cy="2599310"/>
          </a:xfrm>
          <a:prstGeom prst="rect">
            <a:avLst/>
          </a:prstGeom>
        </p:spPr>
      </p:pic>
      <p:pic>
        <p:nvPicPr>
          <p:cNvPr id="6" name="Image 5" descr="Capture d’écran 2017-02-27 à 14.33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56" y="4503561"/>
            <a:ext cx="5532006" cy="201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5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L’âge d’or</a:t>
            </a:r>
            <a:br>
              <a:rPr lang="fr-FR" dirty="0" smtClean="0"/>
            </a:br>
            <a:r>
              <a:rPr lang="fr-FR" sz="3600" b="1" dirty="0" smtClean="0"/>
              <a:t>L’humour potache</a:t>
            </a:r>
            <a:endParaRPr lang="fr-FR" sz="3600" b="1" dirty="0"/>
          </a:p>
        </p:txBody>
      </p:sp>
      <p:pic>
        <p:nvPicPr>
          <p:cNvPr id="4" name="Espace réservé du contenu 3" descr="Capture d’écran 2016-03-02 à 12.16.1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70" r="-26970"/>
          <a:stretch>
            <a:fillRect/>
          </a:stretch>
        </p:blipFill>
        <p:spPr>
          <a:xfrm>
            <a:off x="-1390224" y="1345920"/>
            <a:ext cx="7583488" cy="4297363"/>
          </a:xfr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3"/>
          <a:srcRect l="-65293" r="-65293"/>
          <a:stretch>
            <a:fillRect/>
          </a:stretch>
        </p:blipFill>
        <p:spPr>
          <a:xfrm>
            <a:off x="2119061" y="1240589"/>
            <a:ext cx="9912956" cy="5617411"/>
          </a:xfrm>
          <a:prstGeom prst="rect">
            <a:avLst/>
          </a:prstGeom>
        </p:spPr>
      </p:pic>
      <p:pic>
        <p:nvPicPr>
          <p:cNvPr id="6" name="Image 5" descr="Capture d’écran 2016-01-25 à 16.24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48" y="4942921"/>
            <a:ext cx="1992122" cy="191507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5742763"/>
            <a:ext cx="248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3333"/>
                </a:solidFill>
              </a:rPr>
              <a:t>Pseudos, </a:t>
            </a:r>
            <a:r>
              <a:rPr lang="fr-FR" dirty="0" err="1" smtClean="0">
                <a:solidFill>
                  <a:srgbClr val="333333"/>
                </a:solidFill>
              </a:rPr>
              <a:t>trombinos</a:t>
            </a:r>
            <a:r>
              <a:rPr lang="fr-FR" dirty="0" smtClean="0">
                <a:solidFill>
                  <a:srgbClr val="333333"/>
                </a:solidFill>
              </a:rPr>
              <a:t>, </a:t>
            </a:r>
            <a:r>
              <a:rPr lang="fr-FR" dirty="0" err="1" smtClean="0">
                <a:solidFill>
                  <a:srgbClr val="333333"/>
                </a:solidFill>
              </a:rPr>
              <a:t>private</a:t>
            </a:r>
            <a:r>
              <a:rPr lang="fr-FR" dirty="0" smtClean="0">
                <a:solidFill>
                  <a:srgbClr val="333333"/>
                </a:solidFill>
              </a:rPr>
              <a:t> </a:t>
            </a:r>
            <a:r>
              <a:rPr lang="fr-FR" dirty="0" err="1" smtClean="0">
                <a:solidFill>
                  <a:srgbClr val="333333"/>
                </a:solidFill>
              </a:rPr>
              <a:t>jokes</a:t>
            </a:r>
            <a:r>
              <a:rPr lang="fr-FR" dirty="0" smtClean="0">
                <a:solidFill>
                  <a:srgbClr val="333333"/>
                </a:solidFill>
              </a:rPr>
              <a:t>, argot…</a:t>
            </a:r>
            <a:endParaRPr lang="fr-FR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6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I. Histoire</a:t>
            </a:r>
            <a:br>
              <a:rPr lang="fr-FR" dirty="0" smtClean="0"/>
            </a:br>
            <a:r>
              <a:rPr lang="fr-FR" sz="3000" b="1" dirty="0" smtClean="0"/>
              <a:t>professionnalisation</a:t>
            </a:r>
            <a:r>
              <a:rPr lang="fr-FR" sz="3000" dirty="0" smtClean="0"/>
              <a:t> (1997 - 2003)</a:t>
            </a:r>
            <a:endParaRPr lang="fr-FR" sz="3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4432" y="1564183"/>
            <a:ext cx="8851835" cy="5139457"/>
          </a:xfrm>
        </p:spPr>
        <p:txBody>
          <a:bodyPr>
            <a:normAutofit/>
          </a:bodyPr>
          <a:lstStyle/>
          <a:p>
            <a:r>
              <a:rPr lang="fr-FR" dirty="0" smtClean="0"/>
              <a:t>Abandon progressif du ton potache pour un positionnement plus lissé, davantage sérieux : volonté de reconnaissance du JV</a:t>
            </a:r>
          </a:p>
          <a:p>
            <a:pPr algn="just"/>
            <a:r>
              <a:rPr lang="fr-BE" dirty="0"/>
              <a:t>Généralisation des connexions </a:t>
            </a:r>
            <a:r>
              <a:rPr lang="fr-BE" b="1" dirty="0"/>
              <a:t>internet</a:t>
            </a:r>
            <a:r>
              <a:rPr lang="fr-BE" dirty="0"/>
              <a:t> parmi le </a:t>
            </a:r>
            <a:r>
              <a:rPr lang="fr-BE" dirty="0" smtClean="0"/>
              <a:t>lectorat et arrivée de plusieurs sites, plus pratiques que le Minitel. </a:t>
            </a:r>
            <a:endParaRPr lang="fr-BE" dirty="0"/>
          </a:p>
          <a:p>
            <a:pPr algn="just"/>
            <a:r>
              <a:rPr lang="fr-BE" dirty="0"/>
              <a:t>Dynamique de la course à la </a:t>
            </a:r>
            <a:r>
              <a:rPr lang="fr-BE" b="1" dirty="0"/>
              <a:t>nouveauté</a:t>
            </a:r>
            <a:r>
              <a:rPr lang="fr-BE" dirty="0"/>
              <a:t> (on ne joue qu’aux derniers jeux sortis, on traque les dernières informations) </a:t>
            </a:r>
            <a:r>
              <a:rPr lang="fr-BE" dirty="0">
                <a:sym typeface="Wingdings" panose="05000000000000000000" pitchFamily="2" charset="2"/>
              </a:rPr>
              <a:t> </a:t>
            </a:r>
            <a:r>
              <a:rPr lang="fr-BE" dirty="0"/>
              <a:t>principalement mensuelle, la presse ne pourra </a:t>
            </a:r>
            <a:r>
              <a:rPr lang="fr-BE" b="1" dirty="0"/>
              <a:t>plus</a:t>
            </a:r>
            <a:r>
              <a:rPr lang="fr-BE" dirty="0"/>
              <a:t> se faire le </a:t>
            </a:r>
            <a:r>
              <a:rPr lang="fr-BE" b="1" dirty="0"/>
              <a:t>véhicule de </a:t>
            </a:r>
            <a:r>
              <a:rPr lang="fr-BE" b="1" dirty="0" smtClean="0"/>
              <a:t>l’actualité.</a:t>
            </a:r>
            <a:endParaRPr lang="fr-BE" b="1" dirty="0"/>
          </a:p>
          <a:p>
            <a:pPr algn="just"/>
            <a:r>
              <a:rPr lang="fr-BE" dirty="0"/>
              <a:t>La </a:t>
            </a:r>
            <a:r>
              <a:rPr lang="fr-BE" b="1" dirty="0"/>
              <a:t>valeur ajoutée des bonus</a:t>
            </a:r>
            <a:r>
              <a:rPr lang="fr-BE" dirty="0"/>
              <a:t> (CD-rom contenant des démos de jeux et des utilitaires informatiques) </a:t>
            </a:r>
            <a:r>
              <a:rPr lang="fr-BE" b="1" dirty="0"/>
              <a:t>disparaît</a:t>
            </a:r>
            <a:r>
              <a:rPr lang="fr-BE" dirty="0"/>
              <a:t> : tout est disponible sur </a:t>
            </a:r>
            <a:r>
              <a:rPr lang="fr-BE" dirty="0" smtClean="0"/>
              <a:t>internet.</a:t>
            </a:r>
            <a:endParaRPr lang="fr-BE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5201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I. Histoire</a:t>
            </a:r>
            <a:br>
              <a:rPr lang="fr-FR" dirty="0" smtClean="0"/>
            </a:br>
            <a:r>
              <a:rPr lang="fr-FR" sz="3600" b="1" dirty="0" smtClean="0"/>
              <a:t>Concentration </a:t>
            </a:r>
            <a:r>
              <a:rPr lang="fr-FR" sz="3600" dirty="0" smtClean="0"/>
              <a:t>(2003 – 2012)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487738"/>
            <a:ext cx="8999567" cy="5364382"/>
          </a:xfrm>
        </p:spPr>
        <p:txBody>
          <a:bodyPr/>
          <a:lstStyle/>
          <a:p>
            <a:r>
              <a:rPr lang="fr-FR" sz="2000" dirty="0" smtClean="0"/>
              <a:t>Plusieurs journalistes, sentant que le vent a tourné, quittent leur poste pour créer de nouveaux titres. C’est le cas de </a:t>
            </a:r>
            <a:r>
              <a:rPr lang="fr-FR" sz="2000" i="1" dirty="0" smtClean="0"/>
              <a:t>Canard PC</a:t>
            </a:r>
            <a:r>
              <a:rPr lang="fr-FR" sz="2000" dirty="0" smtClean="0"/>
              <a:t>, fondé par des anciens de </a:t>
            </a:r>
            <a:r>
              <a:rPr lang="fr-FR" sz="2000" i="1" dirty="0" smtClean="0"/>
              <a:t>Joystick</a:t>
            </a:r>
            <a:r>
              <a:rPr lang="fr-FR" sz="2000" dirty="0" smtClean="0"/>
              <a:t>. </a:t>
            </a:r>
          </a:p>
          <a:p>
            <a:r>
              <a:rPr lang="fr-FR" sz="2000" dirty="0" smtClean="0"/>
              <a:t>L’éditeur « Future », appelé aussi </a:t>
            </a:r>
            <a:r>
              <a:rPr lang="fr-FR" sz="2000" i="1" dirty="0" err="1" smtClean="0"/>
              <a:t>Yellow</a:t>
            </a:r>
            <a:r>
              <a:rPr lang="fr-FR" sz="2000" dirty="0" smtClean="0"/>
              <a:t> </a:t>
            </a:r>
            <a:r>
              <a:rPr lang="fr-FR" sz="2000" i="1" dirty="0" smtClean="0"/>
              <a:t>Media </a:t>
            </a:r>
            <a:r>
              <a:rPr lang="fr-FR" sz="2000" dirty="0" smtClean="0"/>
              <a:t>et </a:t>
            </a:r>
            <a:br>
              <a:rPr lang="fr-FR" sz="2000" dirty="0" smtClean="0"/>
            </a:br>
            <a:r>
              <a:rPr lang="fr-FR" sz="2000" dirty="0" smtClean="0"/>
              <a:t>ensuite </a:t>
            </a:r>
            <a:r>
              <a:rPr lang="fr-FR" sz="2000" i="1" dirty="0" smtClean="0"/>
              <a:t>M.E.R.7</a:t>
            </a:r>
            <a:r>
              <a:rPr lang="fr-FR" sz="2000" dirty="0" smtClean="0"/>
              <a:t>, rachète la plupart des magazines, </a:t>
            </a:r>
            <a:br>
              <a:rPr lang="fr-FR" sz="2000" dirty="0" smtClean="0"/>
            </a:br>
            <a:r>
              <a:rPr lang="fr-FR" sz="2000" dirty="0" smtClean="0"/>
              <a:t>jusqu’à les rendre interchangeables</a:t>
            </a:r>
            <a:r>
              <a:rPr lang="fr-FR" dirty="0" smtClean="0"/>
              <a:t>.</a:t>
            </a:r>
          </a:p>
          <a:p>
            <a:r>
              <a:rPr lang="fr-FR" sz="2000" dirty="0" smtClean="0"/>
              <a:t>Cela prépare le terrain pour de nouvelles formes</a:t>
            </a:r>
            <a:br>
              <a:rPr lang="fr-FR" sz="2000" dirty="0" smtClean="0"/>
            </a:br>
            <a:r>
              <a:rPr lang="fr-FR" sz="2000" dirty="0" smtClean="0"/>
              <a:t>éditoriales : le modèle news – </a:t>
            </a:r>
            <a:r>
              <a:rPr lang="fr-FR" sz="2000" dirty="0" err="1" smtClean="0"/>
              <a:t>preview</a:t>
            </a:r>
            <a:r>
              <a:rPr lang="fr-FR" sz="2000" dirty="0" smtClean="0"/>
              <a:t> – test arrive</a:t>
            </a:r>
            <a:br>
              <a:rPr lang="fr-FR" sz="2000" dirty="0" smtClean="0"/>
            </a:br>
            <a:r>
              <a:rPr lang="fr-FR" sz="2000" dirty="0" smtClean="0"/>
              <a:t>à saturation. La plupart des magazines meurent </a:t>
            </a:r>
            <a:br>
              <a:rPr lang="fr-FR" sz="2000" dirty="0" smtClean="0"/>
            </a:br>
            <a:r>
              <a:rPr lang="fr-FR" sz="2000" dirty="0" smtClean="0"/>
              <a:t>(exception : </a:t>
            </a:r>
            <a:r>
              <a:rPr lang="fr-FR" sz="2000" i="1" dirty="0" smtClean="0"/>
              <a:t>Jeux vidéo magazine</a:t>
            </a:r>
            <a:r>
              <a:rPr lang="fr-FR" sz="2000" dirty="0" smtClean="0"/>
              <a:t>)</a:t>
            </a:r>
          </a:p>
        </p:txBody>
      </p:sp>
      <p:pic>
        <p:nvPicPr>
          <p:cNvPr id="4" name="Picture 4" descr="C:\Users\ULg\Dropbox\histoire et analyse des pratiques du jeu vidéo\couv_Canard_PC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116" y="2355777"/>
            <a:ext cx="3063512" cy="436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Logo_de_M.E.R.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90" y="5627529"/>
            <a:ext cx="1345747" cy="620099"/>
          </a:xfrm>
          <a:prstGeom prst="rect">
            <a:avLst/>
          </a:prstGeom>
        </p:spPr>
      </p:pic>
      <p:pic>
        <p:nvPicPr>
          <p:cNvPr id="6" name="Image 5" descr="Logo_Future_Franc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5532465"/>
            <a:ext cx="861166" cy="750445"/>
          </a:xfrm>
          <a:prstGeom prst="rect">
            <a:avLst/>
          </a:prstGeom>
        </p:spPr>
      </p:pic>
      <p:pic>
        <p:nvPicPr>
          <p:cNvPr id="7" name="Image 6" descr="Yellow_Medi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345" y="5335753"/>
            <a:ext cx="1208646" cy="120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28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 smtClean="0"/>
              <a:t>Diversification / presse contemporaine </a:t>
            </a:r>
            <a:r>
              <a:rPr lang="fr-FR" sz="3600" dirty="0" smtClean="0"/>
              <a:t>(2012 – 2017)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 descr="Capture d’écran 2016-01-25 à 16.41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" b="6076"/>
          <a:stretch>
            <a:fillRect/>
          </a:stretch>
        </p:blipFill>
        <p:spPr>
          <a:xfrm>
            <a:off x="0" y="1230231"/>
            <a:ext cx="5828799" cy="3357630"/>
          </a:xfrm>
          <a:prstGeom prst="rect">
            <a:avLst/>
          </a:prstGeom>
        </p:spPr>
      </p:pic>
      <p:pic>
        <p:nvPicPr>
          <p:cNvPr id="7" name="Image 6" descr="Capture d’écran 2016-01-26 à 11.17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51" y="3289634"/>
            <a:ext cx="3450641" cy="3450641"/>
          </a:xfrm>
          <a:prstGeom prst="rect">
            <a:avLst/>
          </a:prstGeom>
        </p:spPr>
      </p:pic>
      <p:pic>
        <p:nvPicPr>
          <p:cNvPr id="6" name="Image 5" descr="Capture d’écran 2016-01-26 à 11.15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4178"/>
            <a:ext cx="3447428" cy="843969"/>
          </a:xfrm>
          <a:prstGeom prst="rect">
            <a:avLst/>
          </a:prstGeom>
        </p:spPr>
      </p:pic>
      <p:pic>
        <p:nvPicPr>
          <p:cNvPr id="8" name="Picture 3" descr="C:\Users\ULg\Dropbox\histoire et analyse des pratiques du jeu vidéo\games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08" y="1230231"/>
            <a:ext cx="2830592" cy="378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Lg\Dropbox\histoire et analyse des pratiques du jeu vidéo\Produit_AncienNum_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858" y="3692275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Lg\Dropbox\histoire et analyse des pratiques du jeu vidéo\thegame_cou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49" y="3692274"/>
            <a:ext cx="2374888" cy="316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735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/>
              <a:t>Diversification / presse contemporaine 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392963"/>
            <a:ext cx="9144000" cy="5465037"/>
          </a:xfrm>
        </p:spPr>
        <p:txBody>
          <a:bodyPr/>
          <a:lstStyle/>
          <a:p>
            <a:r>
              <a:rPr lang="fr-FR" dirty="0"/>
              <a:t>Plusieurs nouveaux magazines se créent (</a:t>
            </a:r>
            <a:r>
              <a:rPr lang="fr-FR" i="1" dirty="0"/>
              <a:t>Gaming</a:t>
            </a:r>
            <a:r>
              <a:rPr lang="fr-FR" dirty="0"/>
              <a:t>, </a:t>
            </a:r>
            <a:r>
              <a:rPr lang="fr-FR" i="1" dirty="0" err="1" smtClean="0"/>
              <a:t>Games</a:t>
            </a:r>
            <a:r>
              <a:rPr lang="fr-FR" dirty="0"/>
              <a:t>…) dont certains subsistent aujourd’hui (</a:t>
            </a:r>
            <a:r>
              <a:rPr lang="fr-FR" i="1" dirty="0"/>
              <a:t>JV</a:t>
            </a:r>
            <a:r>
              <a:rPr lang="fr-FR" dirty="0" smtClean="0"/>
              <a:t>). Ils reposent tous sur une promesse d’assurer davantage de liberté économique et éditoriale.</a:t>
            </a:r>
          </a:p>
          <a:p>
            <a:r>
              <a:rPr lang="fr-FR" dirty="0" smtClean="0"/>
              <a:t>Ces nouveaux titres coexistent avec les sites internet modernes qui, eux aussi, ont en partie bousculé leurs logiques de traitement du jeu vidéo (</a:t>
            </a:r>
            <a:r>
              <a:rPr lang="fr-FR" i="1" dirty="0" smtClean="0"/>
              <a:t>live</a:t>
            </a:r>
            <a:r>
              <a:rPr lang="fr-FR" dirty="0" smtClean="0"/>
              <a:t>, </a:t>
            </a:r>
            <a:r>
              <a:rPr lang="fr-FR" i="1" dirty="0" smtClean="0"/>
              <a:t>update </a:t>
            </a:r>
            <a:r>
              <a:rPr lang="fr-FR" dirty="0" smtClean="0"/>
              <a:t>des tests lors d’un patch, chroniques/billets d’humeur…)</a:t>
            </a:r>
          </a:p>
          <a:p>
            <a:r>
              <a:rPr lang="fr-FR" dirty="0" smtClean="0"/>
              <a:t>Ces nouvelles formes éditoriales vont de pair avec de nouveaux modèles économiques :</a:t>
            </a:r>
            <a:endParaRPr lang="fr-FR" dirty="0"/>
          </a:p>
        </p:txBody>
      </p:sp>
      <p:pic>
        <p:nvPicPr>
          <p:cNvPr id="4" name="Image 3" descr="Capture d’écran 2017-05-02 à 12.54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5345"/>
            <a:ext cx="5221362" cy="130043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044961" y="5768659"/>
            <a:ext cx="829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33333"/>
                </a:solidFill>
              </a:rPr>
              <a:t>VS</a:t>
            </a:r>
            <a:endParaRPr lang="fr-FR" b="1" dirty="0">
              <a:solidFill>
                <a:srgbClr val="333333"/>
              </a:solidFill>
            </a:endParaRPr>
          </a:p>
        </p:txBody>
      </p:sp>
      <p:pic>
        <p:nvPicPr>
          <p:cNvPr id="6" name="Espace réservé du contenu 5" descr="Capture d’écran 2017-02-06 à 19.3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058" b="-47058"/>
          <a:stretch>
            <a:fillRect/>
          </a:stretch>
        </p:blipFill>
        <p:spPr>
          <a:xfrm>
            <a:off x="5528484" y="5020620"/>
            <a:ext cx="3650796" cy="22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8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2182" b="12182"/>
          <a:stretch>
            <a:fillRect/>
          </a:stretch>
        </p:blipFill>
        <p:spPr>
          <a:xfrm>
            <a:off x="0" y="-25452"/>
            <a:ext cx="9214797" cy="6883452"/>
          </a:xfrm>
        </p:spPr>
      </p:pic>
    </p:spTree>
    <p:extLst>
      <p:ext uri="{BB962C8B-B14F-4D97-AF65-F5344CB8AC3E}">
        <p14:creationId xmlns:p14="http://schemas.microsoft.com/office/powerpoint/2010/main" val="2286574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2. Rôles</a:t>
            </a:r>
            <a:br>
              <a:rPr lang="fr-FR" dirty="0" smtClean="0"/>
            </a:br>
            <a:r>
              <a:rPr lang="fr-FR" sz="3600" b="1" dirty="0" smtClean="0"/>
              <a:t>Informer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118" y="1534781"/>
            <a:ext cx="8855149" cy="5186499"/>
          </a:xfrm>
        </p:spPr>
        <p:txBody>
          <a:bodyPr/>
          <a:lstStyle/>
          <a:p>
            <a:r>
              <a:rPr lang="fr-FR" b="1" dirty="0"/>
              <a:t>L</a:t>
            </a:r>
            <a:r>
              <a:rPr lang="fr-FR" b="1" dirty="0" smtClean="0"/>
              <a:t>’</a:t>
            </a:r>
            <a:r>
              <a:rPr lang="fr-FR" b="1" i="1" dirty="0" smtClean="0"/>
              <a:t>agenda-setting </a:t>
            </a:r>
            <a:r>
              <a:rPr lang="fr-FR" b="1" dirty="0" smtClean="0"/>
              <a:t>et le </a:t>
            </a:r>
            <a:br>
              <a:rPr lang="fr-FR" b="1" dirty="0" smtClean="0"/>
            </a:br>
            <a:r>
              <a:rPr lang="fr-FR" b="1" i="1" dirty="0" err="1" smtClean="0"/>
              <a:t>gate-keeping</a:t>
            </a:r>
            <a:endParaRPr lang="fr-FR" b="1" i="1" dirty="0"/>
          </a:p>
        </p:txBody>
      </p:sp>
      <p:pic>
        <p:nvPicPr>
          <p:cNvPr id="4" name="Image 3" descr="Capture d’écran 2017-05-02 à 15.42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9144000" cy="2133600"/>
          </a:xfrm>
          <a:prstGeom prst="rect">
            <a:avLst/>
          </a:prstGeom>
        </p:spPr>
      </p:pic>
      <p:pic>
        <p:nvPicPr>
          <p:cNvPr id="5" name="Image 4" descr="Capture d’écran 2017-05-02 à 15.56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65" y="1517140"/>
            <a:ext cx="5274282" cy="3070353"/>
          </a:xfrm>
          <a:prstGeom prst="rect">
            <a:avLst/>
          </a:prstGeom>
        </p:spPr>
      </p:pic>
      <p:pic>
        <p:nvPicPr>
          <p:cNvPr id="6" name="Image 5" descr="Capture d’écran 2017-05-02 à 16.19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8" y="2499804"/>
            <a:ext cx="3422109" cy="19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03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4 points </a:t>
            </a:r>
            <a:br>
              <a:rPr lang="fr-FR" dirty="0" smtClean="0"/>
            </a:br>
            <a:r>
              <a:rPr lang="fr-FR" sz="3600" dirty="0" smtClean="0"/>
              <a:t>(si tout va bien…)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000" b="1" dirty="0" smtClean="0"/>
              <a:t>Histoire (structurée en périodes)</a:t>
            </a:r>
            <a:br>
              <a:rPr lang="fr-FR" sz="3000" b="1" dirty="0" smtClean="0"/>
            </a:br>
            <a:endParaRPr lang="fr-FR" sz="3000" b="1" dirty="0" smtClean="0"/>
          </a:p>
          <a:p>
            <a:r>
              <a:rPr lang="fr-FR" sz="3000" b="1" dirty="0" smtClean="0"/>
              <a:t>Rôles</a:t>
            </a:r>
            <a:br>
              <a:rPr lang="fr-FR" sz="3000" b="1" dirty="0" smtClean="0"/>
            </a:br>
            <a:endParaRPr lang="fr-FR" sz="3000" b="1" dirty="0" smtClean="0"/>
          </a:p>
          <a:p>
            <a:r>
              <a:rPr lang="fr-FR" sz="3000" b="1" dirty="0" smtClean="0"/>
              <a:t>Méthodes d’analyse</a:t>
            </a:r>
            <a:br>
              <a:rPr lang="fr-FR" sz="3000" b="1" dirty="0" smtClean="0"/>
            </a:br>
            <a:endParaRPr lang="fr-FR" sz="3000" b="1" dirty="0" smtClean="0"/>
          </a:p>
          <a:p>
            <a:r>
              <a:rPr lang="fr-FR" sz="3000" b="1" smtClean="0"/>
              <a:t>Conclusion</a:t>
            </a:r>
            <a:endParaRPr lang="fr-FR" sz="3000" b="1" dirty="0"/>
          </a:p>
        </p:txBody>
      </p:sp>
    </p:spTree>
    <p:extLst>
      <p:ext uri="{BB962C8B-B14F-4D97-AF65-F5344CB8AC3E}">
        <p14:creationId xmlns:p14="http://schemas.microsoft.com/office/powerpoint/2010/main" val="193067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3354" y="62753"/>
            <a:ext cx="8237757" cy="1283167"/>
          </a:xfrm>
        </p:spPr>
        <p:txBody>
          <a:bodyPr/>
          <a:lstStyle/>
          <a:p>
            <a:r>
              <a:rPr lang="fr-FR" dirty="0" smtClean="0"/>
              <a:t>2. Rôles</a:t>
            </a:r>
            <a:br>
              <a:rPr lang="fr-FR" dirty="0" smtClean="0"/>
            </a:br>
            <a:r>
              <a:rPr lang="fr-FR" sz="3600" b="1" dirty="0" smtClean="0"/>
              <a:t>Fournir du capital ludique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552421"/>
            <a:ext cx="9002882" cy="5358502"/>
          </a:xfrm>
        </p:spPr>
        <p:txBody>
          <a:bodyPr>
            <a:normAutofit lnSpcReduction="10000"/>
          </a:bodyPr>
          <a:lstStyle/>
          <a:p>
            <a:r>
              <a:rPr lang="fr-FR" b="1" dirty="0">
                <a:effectLst/>
              </a:rPr>
              <a:t>CONSALVO Mia, « </a:t>
            </a:r>
            <a:r>
              <a:rPr lang="fr-FR" b="1" dirty="0" err="1">
                <a:effectLst/>
              </a:rPr>
              <a:t>Creating</a:t>
            </a:r>
            <a:r>
              <a:rPr lang="fr-FR" b="1" dirty="0">
                <a:effectLst/>
              </a:rPr>
              <a:t> the </a:t>
            </a:r>
            <a:r>
              <a:rPr lang="fr-FR" b="1" dirty="0" err="1">
                <a:effectLst/>
              </a:rPr>
              <a:t>market</a:t>
            </a:r>
            <a:r>
              <a:rPr lang="fr-FR" b="1" dirty="0">
                <a:effectLst/>
              </a:rPr>
              <a:t> : </a:t>
            </a:r>
            <a:r>
              <a:rPr lang="fr-FR" b="1" dirty="0" err="1">
                <a:effectLst/>
              </a:rPr>
              <a:t>Easter</a:t>
            </a:r>
            <a:r>
              <a:rPr lang="fr-FR" b="1" dirty="0">
                <a:effectLst/>
              </a:rPr>
              <a:t> </a:t>
            </a:r>
            <a:r>
              <a:rPr lang="fr-FR" b="1" dirty="0" err="1">
                <a:effectLst/>
              </a:rPr>
              <a:t>eggs</a:t>
            </a:r>
            <a:r>
              <a:rPr lang="fr-FR" b="1" dirty="0">
                <a:effectLst/>
              </a:rPr>
              <a:t> and secret agents » in </a:t>
            </a:r>
            <a:r>
              <a:rPr lang="fr-FR" b="1" i="1" dirty="0" err="1">
                <a:effectLst/>
              </a:rPr>
              <a:t>Cheating</a:t>
            </a:r>
            <a:r>
              <a:rPr lang="fr-FR" b="1" i="1" dirty="0">
                <a:effectLst/>
              </a:rPr>
              <a:t> : </a:t>
            </a:r>
            <a:r>
              <a:rPr lang="fr-FR" b="1" i="1" dirty="0" err="1">
                <a:effectLst/>
              </a:rPr>
              <a:t>gaining</a:t>
            </a:r>
            <a:r>
              <a:rPr lang="fr-FR" b="1" i="1" dirty="0">
                <a:effectLst/>
              </a:rPr>
              <a:t> </a:t>
            </a:r>
            <a:r>
              <a:rPr lang="fr-FR" b="1" i="1" dirty="0" err="1">
                <a:effectLst/>
              </a:rPr>
              <a:t>advantage</a:t>
            </a:r>
            <a:r>
              <a:rPr lang="fr-FR" b="1" i="1" dirty="0">
                <a:effectLst/>
              </a:rPr>
              <a:t> in </a:t>
            </a:r>
            <a:r>
              <a:rPr lang="fr-FR" b="1" i="1" dirty="0" err="1">
                <a:effectLst/>
              </a:rPr>
              <a:t>videogames</a:t>
            </a:r>
            <a:r>
              <a:rPr lang="fr-FR" b="1" dirty="0">
                <a:effectLst/>
              </a:rPr>
              <a:t>, MIT </a:t>
            </a:r>
            <a:r>
              <a:rPr lang="fr-FR" b="1" dirty="0" err="1">
                <a:effectLst/>
              </a:rPr>
              <a:t>Press</a:t>
            </a:r>
            <a:r>
              <a:rPr lang="fr-FR" b="1" dirty="0">
                <a:effectLst/>
              </a:rPr>
              <a:t>, 2009. </a:t>
            </a:r>
            <a:endParaRPr lang="fr-FR" b="1" dirty="0" smtClean="0">
              <a:effectLst/>
            </a:endParaRPr>
          </a:p>
          <a:p>
            <a:r>
              <a:rPr lang="fr-BE" dirty="0" smtClean="0">
                <a:effectLst/>
              </a:rPr>
              <a:t>Pour Mia Consalvo, les éléments que</a:t>
            </a:r>
            <a:br>
              <a:rPr lang="fr-BE" dirty="0" smtClean="0">
                <a:effectLst/>
              </a:rPr>
            </a:br>
            <a:r>
              <a:rPr lang="fr-BE" dirty="0" smtClean="0">
                <a:effectLst/>
              </a:rPr>
              <a:t>fournit la presse à propos des jeux (guides</a:t>
            </a:r>
            <a:br>
              <a:rPr lang="fr-BE" dirty="0" smtClean="0">
                <a:effectLst/>
              </a:rPr>
            </a:br>
            <a:r>
              <a:rPr lang="fr-BE" dirty="0" smtClean="0">
                <a:effectLst/>
              </a:rPr>
              <a:t>de stratégie, trucs et astuces…) sont des </a:t>
            </a:r>
            <a:br>
              <a:rPr lang="fr-BE" dirty="0" smtClean="0">
                <a:effectLst/>
              </a:rPr>
            </a:br>
            <a:r>
              <a:rPr lang="fr-BE" b="1" dirty="0" smtClean="0">
                <a:effectLst/>
              </a:rPr>
              <a:t>paratextes</a:t>
            </a:r>
            <a:r>
              <a:rPr lang="fr-BE" dirty="0" smtClean="0">
                <a:effectLst/>
              </a:rPr>
              <a:t> qui confèrent des informations </a:t>
            </a:r>
            <a:br>
              <a:rPr lang="fr-BE" dirty="0" smtClean="0">
                <a:effectLst/>
              </a:rPr>
            </a:br>
            <a:r>
              <a:rPr lang="fr-BE" dirty="0" smtClean="0">
                <a:effectLst/>
              </a:rPr>
              <a:t>théoriques aux joueurs-lecteurs : il s’agit </a:t>
            </a:r>
            <a:br>
              <a:rPr lang="fr-BE" dirty="0" smtClean="0">
                <a:effectLst/>
              </a:rPr>
            </a:br>
            <a:r>
              <a:rPr lang="fr-BE" dirty="0" smtClean="0">
                <a:effectLst/>
              </a:rPr>
              <a:t>de connaissances brute à propos de </a:t>
            </a:r>
            <a:br>
              <a:rPr lang="fr-BE" dirty="0" smtClean="0">
                <a:effectLst/>
              </a:rPr>
            </a:br>
            <a:r>
              <a:rPr lang="fr-BE" dirty="0" smtClean="0">
                <a:effectLst/>
              </a:rPr>
              <a:t>l’industrie du jeu vidéo et ses produits.</a:t>
            </a:r>
          </a:p>
          <a:p>
            <a:r>
              <a:rPr lang="fr-BE" dirty="0" smtClean="0">
                <a:effectLst/>
              </a:rPr>
              <a:t>En ce sens, la presse spécialisée a</a:t>
            </a:r>
            <a:br>
              <a:rPr lang="fr-BE" dirty="0" smtClean="0">
                <a:effectLst/>
              </a:rPr>
            </a:br>
            <a:r>
              <a:rPr lang="fr-BE" dirty="0" smtClean="0">
                <a:effectLst/>
              </a:rPr>
              <a:t>fonctionné comme lieu d’échange du </a:t>
            </a:r>
            <a:br>
              <a:rPr lang="fr-BE" dirty="0" smtClean="0">
                <a:effectLst/>
              </a:rPr>
            </a:br>
            <a:r>
              <a:rPr lang="fr-BE" dirty="0" smtClean="0">
                <a:effectLst/>
              </a:rPr>
              <a:t>capital ludique, comme zone de </a:t>
            </a:r>
            <a:br>
              <a:rPr lang="fr-BE" dirty="0" smtClean="0">
                <a:effectLst/>
              </a:rPr>
            </a:br>
            <a:r>
              <a:rPr lang="fr-BE" dirty="0" smtClean="0">
                <a:effectLst/>
              </a:rPr>
              <a:t>co-construction de la culture vidéoludique.</a:t>
            </a:r>
            <a:endParaRPr lang="fr-BE" dirty="0">
              <a:effectLst/>
            </a:endParaRP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778" y="2363916"/>
            <a:ext cx="3175000" cy="405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21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capital ludique</a:t>
            </a:r>
            <a:br>
              <a:rPr lang="fr-FR" dirty="0" smtClean="0"/>
            </a:br>
            <a:r>
              <a:rPr lang="fr-FR" sz="3600" b="1" dirty="0" smtClean="0"/>
              <a:t>exemples francophones</a:t>
            </a:r>
            <a:endParaRPr lang="fr-FR" sz="3600" b="1" dirty="0"/>
          </a:p>
        </p:txBody>
      </p:sp>
      <p:pic>
        <p:nvPicPr>
          <p:cNvPr id="4" name="Espace réservé du contenu 3" descr="C+ 28 astuces au sein du tes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15" r="-11215"/>
          <a:stretch>
            <a:fillRect/>
          </a:stretch>
        </p:blipFill>
        <p:spPr>
          <a:xfrm>
            <a:off x="-370437" y="1341781"/>
            <a:ext cx="6015152" cy="3408629"/>
          </a:xfrm>
        </p:spPr>
      </p:pic>
      <p:pic>
        <p:nvPicPr>
          <p:cNvPr id="5" name="Image 4" descr="C+ 47 objets utiles dans d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74" y="1387773"/>
            <a:ext cx="1803400" cy="5276176"/>
          </a:xfrm>
          <a:prstGeom prst="rect">
            <a:avLst/>
          </a:prstGeom>
        </p:spPr>
      </p:pic>
      <p:pic>
        <p:nvPicPr>
          <p:cNvPr id="6" name="Image 5" descr="capital ludique nlm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867" y="1775208"/>
            <a:ext cx="3403209" cy="3777346"/>
          </a:xfrm>
          <a:prstGeom prst="rect">
            <a:avLst/>
          </a:prstGeom>
        </p:spPr>
      </p:pic>
      <p:pic>
        <p:nvPicPr>
          <p:cNvPr id="7" name="Image 6" descr="Capture d’écran 2017-05-02 à 16.15.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0" y="4460074"/>
            <a:ext cx="4138387" cy="2362643"/>
          </a:xfrm>
          <a:prstGeom prst="rect">
            <a:avLst/>
          </a:prstGeom>
        </p:spPr>
      </p:pic>
      <p:pic>
        <p:nvPicPr>
          <p:cNvPr id="8" name="Image 7" descr="capital ludique NLMO 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230" y="4975464"/>
            <a:ext cx="3403209" cy="184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4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2. RÔLES</a:t>
            </a:r>
            <a:br>
              <a:rPr lang="fr-FR" dirty="0" smtClean="0"/>
            </a:br>
            <a:r>
              <a:rPr lang="fr-FR" sz="3600" b="1" dirty="0" smtClean="0"/>
              <a:t>Donner des référents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534782"/>
            <a:ext cx="9144000" cy="5168858"/>
          </a:xfrm>
        </p:spPr>
        <p:txBody>
          <a:bodyPr/>
          <a:lstStyle/>
          <a:p>
            <a:r>
              <a:rPr lang="fr-FR" dirty="0" smtClean="0"/>
              <a:t>Les critères chiffrés et récurrents qui appuient la </a:t>
            </a:r>
            <a:br>
              <a:rPr lang="fr-FR" dirty="0" smtClean="0"/>
            </a:br>
            <a:r>
              <a:rPr lang="fr-FR" dirty="0" smtClean="0"/>
              <a:t>note</a:t>
            </a:r>
            <a:r>
              <a:rPr lang="fr-FR" dirty="0"/>
              <a:t> </a:t>
            </a:r>
            <a:r>
              <a:rPr lang="fr-FR" dirty="0" smtClean="0"/>
              <a:t>(aujourd’hui, les « plus » et les « moins »)</a:t>
            </a:r>
          </a:p>
          <a:p>
            <a:r>
              <a:rPr lang="fr-FR" dirty="0" smtClean="0"/>
              <a:t>Qu’est-ce qu’un « bon » jeu vidéo ?</a:t>
            </a:r>
          </a:p>
          <a:p>
            <a:r>
              <a:rPr lang="fr-FR" dirty="0" smtClean="0"/>
              <a:t>La classification en genres : je définis mon</a:t>
            </a:r>
            <a:br>
              <a:rPr lang="fr-FR" dirty="0" smtClean="0"/>
            </a:br>
            <a:r>
              <a:rPr lang="fr-FR" dirty="0" smtClean="0"/>
              <a:t>profil de joueur. </a:t>
            </a:r>
          </a:p>
          <a:p>
            <a:r>
              <a:rPr lang="fr-FR" dirty="0" smtClean="0"/>
              <a:t>Le façonnement de pôles identitaires (consoles,</a:t>
            </a:r>
            <a:br>
              <a:rPr lang="fr-FR" dirty="0" smtClean="0"/>
            </a:br>
            <a:r>
              <a:rPr lang="fr-FR" dirty="0" smtClean="0"/>
              <a:t>publics-cibles, chiffres, forums…)</a:t>
            </a:r>
          </a:p>
        </p:txBody>
      </p:sp>
      <p:pic>
        <p:nvPicPr>
          <p:cNvPr id="8" name="Espace réservé du contenu 3" descr="Capture d’écran 2016-01-25 à 16.21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178" r="-103178"/>
          <a:stretch>
            <a:fillRect/>
          </a:stretch>
        </p:blipFill>
        <p:spPr>
          <a:xfrm>
            <a:off x="4046761" y="1955892"/>
            <a:ext cx="7718098" cy="490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1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2753"/>
            <a:ext cx="9144000" cy="1283167"/>
          </a:xfrm>
        </p:spPr>
        <p:txBody>
          <a:bodyPr/>
          <a:lstStyle/>
          <a:p>
            <a:r>
              <a:rPr lang="fr-FR" dirty="0" smtClean="0"/>
              <a:t>2. Rôles</a:t>
            </a:r>
            <a:br>
              <a:rPr lang="fr-FR" dirty="0" smtClean="0"/>
            </a:br>
            <a:r>
              <a:rPr lang="fr-FR" sz="3600" b="1" dirty="0" smtClean="0"/>
              <a:t>une responsabilité économique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52920" y="1552422"/>
            <a:ext cx="9196920" cy="5305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b="1" dirty="0">
                <a:effectLst/>
              </a:rPr>
              <a:t>CARLSON Rebecca, Too Human </a:t>
            </a:r>
            <a:r>
              <a:rPr lang="fr-BE" b="1" i="1" dirty="0">
                <a:effectLst/>
              </a:rPr>
              <a:t>versus the enthusiast press : Video game journalists as mediators of commodity value</a:t>
            </a:r>
            <a:r>
              <a:rPr lang="fr-BE" b="1" dirty="0">
                <a:effectLst/>
              </a:rPr>
              <a:t>, in Transformative Works and Culture, vol.2, 2009.</a:t>
            </a:r>
            <a:endParaRPr lang="fr-BE" dirty="0">
              <a:effectLst/>
            </a:endParaRPr>
          </a:p>
          <a:p>
            <a:r>
              <a:rPr lang="fr-FR" dirty="0" smtClean="0"/>
              <a:t>En se penchant sur un </a:t>
            </a:r>
            <a:r>
              <a:rPr lang="fr-FR" i="1" dirty="0" err="1" smtClean="0"/>
              <a:t>podcast</a:t>
            </a:r>
            <a:r>
              <a:rPr lang="fr-FR" i="1" dirty="0" smtClean="0"/>
              <a:t> </a:t>
            </a:r>
            <a:r>
              <a:rPr lang="fr-FR" dirty="0" smtClean="0"/>
              <a:t>où le développeur d’un jeu vidéo débat avec un journaliste qui en a fustigé la version </a:t>
            </a:r>
            <a:r>
              <a:rPr lang="fr-FR" i="1" dirty="0" err="1" smtClean="0"/>
              <a:t>preview</a:t>
            </a:r>
            <a:r>
              <a:rPr lang="fr-FR" i="1" dirty="0" smtClean="0"/>
              <a:t> </a:t>
            </a:r>
            <a:r>
              <a:rPr lang="fr-FR" dirty="0" smtClean="0"/>
              <a:t>présente à l’E3, Rebecca Carlson analyse un moment intéressant de « contestation de valeur ». </a:t>
            </a:r>
          </a:p>
          <a:p>
            <a:r>
              <a:rPr lang="fr-FR" dirty="0" smtClean="0"/>
              <a:t>Certains « booms » du jeu vidéo n’auraient pas pu se produire sans un coup de projecteur de la presse, comme l’apogée du jeu indépendant dont </a:t>
            </a:r>
            <a:r>
              <a:rPr lang="fr-FR" i="1" dirty="0" err="1" smtClean="0"/>
              <a:t>Indie</a:t>
            </a:r>
            <a:r>
              <a:rPr lang="fr-FR" i="1" dirty="0" smtClean="0"/>
              <a:t> Game : the </a:t>
            </a:r>
            <a:r>
              <a:rPr lang="fr-FR" i="1" dirty="0" err="1" smtClean="0"/>
              <a:t>movie</a:t>
            </a:r>
            <a:r>
              <a:rPr lang="fr-FR" i="1" dirty="0" smtClean="0"/>
              <a:t> </a:t>
            </a:r>
            <a:r>
              <a:rPr lang="fr-FR" dirty="0" smtClean="0"/>
              <a:t>incarne le parangon.</a:t>
            </a:r>
          </a:p>
          <a:p>
            <a:r>
              <a:rPr lang="fr-FR" dirty="0" smtClean="0"/>
              <a:t>L’agrégateur </a:t>
            </a:r>
            <a:r>
              <a:rPr lang="fr-FR" i="1" dirty="0" err="1" smtClean="0"/>
              <a:t>Metacritic</a:t>
            </a:r>
            <a:r>
              <a:rPr lang="fr-FR" i="1" dirty="0" smtClean="0"/>
              <a:t> </a:t>
            </a:r>
            <a:r>
              <a:rPr lang="fr-FR" dirty="0" smtClean="0"/>
              <a:t>représente un enjeu colossal pour l’industrie. Un score trop faible peut menacer des milliers d’emplois.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1621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2. Rôles</a:t>
            </a:r>
            <a:br>
              <a:rPr lang="fr-FR" dirty="0" smtClean="0"/>
            </a:br>
            <a:r>
              <a:rPr lang="fr-FR" sz="3600" b="1" dirty="0" smtClean="0"/>
              <a:t>Et l’art dans tout ça ?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118" y="1499498"/>
            <a:ext cx="8855149" cy="5358502"/>
          </a:xfrm>
        </p:spPr>
        <p:txBody>
          <a:bodyPr/>
          <a:lstStyle/>
          <a:p>
            <a:r>
              <a:rPr lang="fr-FR" dirty="0" smtClean="0"/>
              <a:t>En 2004, </a:t>
            </a:r>
            <a:r>
              <a:rPr lang="fr-FR" dirty="0" err="1" smtClean="0"/>
              <a:t>Kieron</a:t>
            </a:r>
            <a:r>
              <a:rPr lang="fr-FR" dirty="0" smtClean="0"/>
              <a:t> Gillen, un journaliste de </a:t>
            </a:r>
            <a:r>
              <a:rPr lang="fr-FR" i="1" dirty="0" smtClean="0"/>
              <a:t>PC </a:t>
            </a:r>
            <a:r>
              <a:rPr lang="fr-FR" i="1" dirty="0" err="1" smtClean="0"/>
              <a:t>Gamer</a:t>
            </a:r>
            <a:r>
              <a:rPr lang="fr-FR" i="1" dirty="0" smtClean="0"/>
              <a:t> </a:t>
            </a:r>
            <a:r>
              <a:rPr lang="fr-FR" dirty="0" smtClean="0"/>
              <a:t>(UK), futur créateur du blog </a:t>
            </a:r>
            <a:r>
              <a:rPr lang="fr-FR" i="1" dirty="0" smtClean="0"/>
              <a:t>Rock, </a:t>
            </a:r>
            <a:r>
              <a:rPr lang="fr-FR" i="1" dirty="0" err="1" smtClean="0"/>
              <a:t>Paper</a:t>
            </a:r>
            <a:r>
              <a:rPr lang="fr-FR" i="1" dirty="0" smtClean="0"/>
              <a:t>, </a:t>
            </a:r>
            <a:r>
              <a:rPr lang="fr-FR" i="1" dirty="0" err="1" smtClean="0"/>
              <a:t>Shotgun</a:t>
            </a:r>
            <a:r>
              <a:rPr lang="fr-FR" dirty="0" smtClean="0"/>
              <a:t>, publie sur son blog </a:t>
            </a:r>
            <a:r>
              <a:rPr lang="fr-FR" i="1" dirty="0" smtClean="0"/>
              <a:t>The New Game </a:t>
            </a:r>
            <a:r>
              <a:rPr lang="fr-FR" i="1" dirty="0" err="1" smtClean="0"/>
              <a:t>Journalism</a:t>
            </a:r>
            <a:r>
              <a:rPr lang="fr-FR" i="1" dirty="0" smtClean="0"/>
              <a:t>, </a:t>
            </a:r>
            <a:r>
              <a:rPr lang="fr-FR" dirty="0" smtClean="0"/>
              <a:t>un texte qui sera repris par de nombreux chercheurs pour décrire l’écosystème de la presse JV.</a:t>
            </a:r>
          </a:p>
          <a:p>
            <a:r>
              <a:rPr lang="fr-FR" dirty="0" smtClean="0"/>
              <a:t>En référence au </a:t>
            </a:r>
            <a:r>
              <a:rPr lang="fr-FR" i="1" dirty="0" smtClean="0"/>
              <a:t>New </a:t>
            </a:r>
            <a:r>
              <a:rPr lang="fr-FR" i="1" dirty="0" err="1" smtClean="0"/>
              <a:t>Journalism</a:t>
            </a:r>
            <a:r>
              <a:rPr lang="fr-FR" i="1" dirty="0" smtClean="0"/>
              <a:t> </a:t>
            </a:r>
            <a:r>
              <a:rPr lang="fr-FR" dirty="0" smtClean="0"/>
              <a:t>de Tom Wolfe ou encore Hunter S. Thompson, il propose aux journalistes d’écrire de façon plus impressionniste sur leurs expériences de jeu : à la première personne, en parlant de sentiments… « Ce n’est pas le jeu qui compte mais le joueur ».</a:t>
            </a:r>
          </a:p>
          <a:p>
            <a:r>
              <a:rPr lang="fr-FR" dirty="0" smtClean="0"/>
              <a:t>Ce semblant de manifeste est à relier à </a:t>
            </a:r>
            <a:br>
              <a:rPr lang="fr-FR" dirty="0" smtClean="0"/>
            </a:br>
            <a:r>
              <a:rPr lang="fr-FR" dirty="0" smtClean="0"/>
              <a:t>tous ces magazines qui ambitionnent </a:t>
            </a:r>
            <a:br>
              <a:rPr lang="fr-FR" dirty="0" smtClean="0"/>
            </a:br>
            <a:r>
              <a:rPr lang="fr-FR" dirty="0" smtClean="0"/>
              <a:t>de parler du jeu vidéo « autrement » </a:t>
            </a:r>
            <a:br>
              <a:rPr lang="fr-FR" dirty="0" smtClean="0"/>
            </a:br>
            <a:r>
              <a:rPr lang="fr-FR" dirty="0" smtClean="0"/>
              <a:t>aujourd’hui. </a:t>
            </a:r>
            <a:endParaRPr lang="fr-FR" dirty="0"/>
          </a:p>
        </p:txBody>
      </p:sp>
      <p:pic>
        <p:nvPicPr>
          <p:cNvPr id="4" name="Image 3" descr="Games Séguret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7" t="41814" r="24316" b="8447"/>
          <a:stretch/>
        </p:blipFill>
        <p:spPr>
          <a:xfrm>
            <a:off x="5563133" y="4798396"/>
            <a:ext cx="3580867" cy="170678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10434" y="6488668"/>
            <a:ext cx="640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333333"/>
                </a:solidFill>
              </a:rPr>
              <a:t>C’est quoi la critique de jeu vidéo ?</a:t>
            </a:r>
            <a:r>
              <a:rPr lang="fr-FR" dirty="0" smtClean="0">
                <a:solidFill>
                  <a:srgbClr val="333333"/>
                </a:solidFill>
              </a:rPr>
              <a:t>, Olivier </a:t>
            </a:r>
            <a:r>
              <a:rPr lang="fr-FR" dirty="0" err="1" smtClean="0">
                <a:solidFill>
                  <a:srgbClr val="333333"/>
                </a:solidFill>
              </a:rPr>
              <a:t>Séguret</a:t>
            </a:r>
            <a:r>
              <a:rPr lang="fr-FR" dirty="0" smtClean="0">
                <a:solidFill>
                  <a:srgbClr val="333333"/>
                </a:solidFill>
              </a:rPr>
              <a:t> dans </a:t>
            </a:r>
            <a:r>
              <a:rPr lang="fr-FR" i="1" dirty="0" err="1" smtClean="0">
                <a:solidFill>
                  <a:srgbClr val="333333"/>
                </a:solidFill>
              </a:rPr>
              <a:t>Games</a:t>
            </a:r>
            <a:endParaRPr lang="fr-FR" i="1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2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2. Rôles</a:t>
            </a:r>
            <a:br>
              <a:rPr lang="fr-FR" dirty="0" smtClean="0"/>
            </a:br>
            <a:r>
              <a:rPr lang="fr-FR" sz="3600" b="1" dirty="0" smtClean="0"/>
              <a:t>Co-construire…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8093" y="1486097"/>
            <a:ext cx="8917680" cy="4985179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… Avec l’industrie : </a:t>
            </a:r>
          </a:p>
          <a:p>
            <a:pPr marL="0" indent="0" algn="just">
              <a:buNone/>
            </a:pPr>
            <a:r>
              <a:rPr lang="fr-FR" b="1" dirty="0" smtClean="0"/>
              <a:t>Les genres </a:t>
            </a:r>
            <a:r>
              <a:rPr lang="fr-FR" dirty="0" smtClean="0"/>
              <a:t>– </a:t>
            </a:r>
            <a:r>
              <a:rPr lang="fr-FR" sz="2200" dirty="0" smtClean="0"/>
              <a:t>la catégorisation permet aux éditeurs de clarifier leur public-cible (cf. Colin </a:t>
            </a:r>
            <a:r>
              <a:rPr lang="fr-FR" sz="2200" dirty="0" err="1" smtClean="0"/>
              <a:t>Sidre</a:t>
            </a:r>
            <a:r>
              <a:rPr lang="fr-FR" sz="2200" dirty="0" smtClean="0"/>
              <a:t>), à la presse d’affirmer sa force prescriptrice</a:t>
            </a:r>
            <a:endParaRPr lang="fr-FR" sz="2200" dirty="0"/>
          </a:p>
          <a:p>
            <a:pPr marL="0" indent="0" algn="just">
              <a:buNone/>
            </a:pPr>
            <a:r>
              <a:rPr lang="fr-FR" sz="2200" b="1" dirty="0" smtClean="0"/>
              <a:t>Les créateurs </a:t>
            </a:r>
            <a:r>
              <a:rPr lang="fr-FR" sz="2200" dirty="0" smtClean="0"/>
              <a:t>–  avant que le</a:t>
            </a:r>
            <a:br>
              <a:rPr lang="fr-FR" sz="2200" dirty="0" smtClean="0"/>
            </a:br>
            <a:r>
              <a:rPr lang="fr-FR" sz="2200" dirty="0" smtClean="0"/>
              <a:t>financement participatif ne rende</a:t>
            </a:r>
            <a:br>
              <a:rPr lang="fr-FR" sz="2200" dirty="0" smtClean="0"/>
            </a:br>
            <a:r>
              <a:rPr lang="fr-FR" sz="2200" dirty="0" smtClean="0"/>
              <a:t>possible leur émancipation, la</a:t>
            </a:r>
            <a:br>
              <a:rPr lang="fr-FR" sz="2200" dirty="0" smtClean="0"/>
            </a:br>
            <a:r>
              <a:rPr lang="fr-FR" sz="2200" dirty="0" smtClean="0"/>
              <a:t>presse a contribué à leur conférer</a:t>
            </a:r>
            <a:br>
              <a:rPr lang="fr-FR" sz="2200" dirty="0" smtClean="0"/>
            </a:br>
            <a:r>
              <a:rPr lang="fr-FR" sz="2200" dirty="0" smtClean="0"/>
              <a:t>une aura, à définir leur style</a:t>
            </a:r>
            <a:endParaRPr lang="fr-FR" sz="2200" b="1" dirty="0" smtClean="0"/>
          </a:p>
          <a:p>
            <a:pPr marL="0" indent="0" algn="just">
              <a:buNone/>
            </a:pPr>
            <a:endParaRPr lang="fr-FR" sz="2200" b="1" dirty="0"/>
          </a:p>
        </p:txBody>
      </p:sp>
      <p:pic>
        <p:nvPicPr>
          <p:cNvPr id="4" name="Image 3" descr="1655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700" y="3064999"/>
            <a:ext cx="4847300" cy="289571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296700" y="5960712"/>
            <a:ext cx="5039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>
                <a:solidFill>
                  <a:schemeClr val="bg2"/>
                </a:solidFill>
              </a:rPr>
              <a:t>Metroid</a:t>
            </a:r>
            <a:r>
              <a:rPr lang="fr-FR" i="1" dirty="0" smtClean="0">
                <a:solidFill>
                  <a:schemeClr val="bg2"/>
                </a:solidFill>
              </a:rPr>
              <a:t> Prime </a:t>
            </a:r>
            <a:r>
              <a:rPr lang="fr-FR" dirty="0" smtClean="0">
                <a:solidFill>
                  <a:schemeClr val="bg2"/>
                </a:solidFill>
              </a:rPr>
              <a:t>signe l’arrivée du « FPA », une mutation du FPS.</a:t>
            </a:r>
            <a:endParaRPr lang="fr-FR" i="1" dirty="0">
              <a:solidFill>
                <a:schemeClr val="bg2"/>
              </a:solidFill>
            </a:endParaRPr>
          </a:p>
        </p:txBody>
      </p:sp>
      <p:pic>
        <p:nvPicPr>
          <p:cNvPr id="6" name="Image 5" descr="Capture d’écran 2017-05-09 à 09.44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8" y="4815283"/>
            <a:ext cx="3621119" cy="188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0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2. Rôles</a:t>
            </a:r>
            <a:br>
              <a:rPr lang="fr-FR" dirty="0" smtClean="0"/>
            </a:br>
            <a:r>
              <a:rPr lang="fr-FR" sz="3600" b="1" dirty="0" smtClean="0"/>
              <a:t>Co-construire…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8093" y="1486097"/>
            <a:ext cx="8931192" cy="5093259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… Avec les joueurs-lecteurs :</a:t>
            </a:r>
          </a:p>
          <a:p>
            <a:pPr marL="0" indent="0">
              <a:buNone/>
            </a:pPr>
            <a:r>
              <a:rPr lang="fr-FR" b="1" dirty="0" smtClean="0"/>
              <a:t>La culture </a:t>
            </a:r>
            <a:r>
              <a:rPr lang="fr-FR" dirty="0" smtClean="0"/>
              <a:t>– </a:t>
            </a:r>
            <a:r>
              <a:rPr lang="fr-FR" sz="2200" dirty="0" smtClean="0"/>
              <a:t>certaines pages et publications</a:t>
            </a:r>
            <a:br>
              <a:rPr lang="fr-FR" sz="2200" dirty="0" smtClean="0"/>
            </a:br>
            <a:r>
              <a:rPr lang="fr-FR" sz="2200" dirty="0" smtClean="0"/>
              <a:t>proviennent directement de l’</a:t>
            </a:r>
            <a:r>
              <a:rPr lang="fr-FR" sz="2200" i="1" dirty="0" smtClean="0"/>
              <a:t>input </a:t>
            </a:r>
            <a:r>
              <a:rPr lang="fr-FR" sz="2200" dirty="0" smtClean="0"/>
              <a:t>des lecteurs</a:t>
            </a:r>
          </a:p>
          <a:p>
            <a:pPr marL="0" indent="0">
              <a:buNone/>
            </a:pPr>
            <a:r>
              <a:rPr lang="fr-FR" sz="2200" b="1" dirty="0" smtClean="0"/>
              <a:t>Les communautés </a:t>
            </a:r>
            <a:r>
              <a:rPr lang="fr-FR" sz="2200" dirty="0" smtClean="0"/>
              <a:t>– de nombreux dispositifs</a:t>
            </a:r>
            <a:br>
              <a:rPr lang="fr-FR" sz="2200" dirty="0" smtClean="0"/>
            </a:br>
            <a:r>
              <a:rPr lang="fr-FR" sz="2200" dirty="0" smtClean="0"/>
              <a:t>fédèrent les lecteurs autour</a:t>
            </a:r>
            <a:br>
              <a:rPr lang="fr-FR" sz="2200" dirty="0" smtClean="0"/>
            </a:br>
            <a:r>
              <a:rPr lang="fr-FR" sz="2200" dirty="0" smtClean="0"/>
              <a:t>d’événements, relaient leurs </a:t>
            </a:r>
            <a:br>
              <a:rPr lang="fr-FR" sz="2200" dirty="0" smtClean="0"/>
            </a:br>
            <a:r>
              <a:rPr lang="fr-FR" sz="2200" dirty="0" smtClean="0"/>
              <a:t>avis</a:t>
            </a:r>
            <a:r>
              <a:rPr lang="fr-FR" sz="2200" dirty="0"/>
              <a:t> </a:t>
            </a:r>
            <a:r>
              <a:rPr lang="fr-FR" sz="2200" dirty="0" smtClean="0"/>
              <a:t>et leurs performances </a:t>
            </a:r>
            <a:endParaRPr lang="fr-FR" sz="22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7617" t="3669" r="2665" b="4063"/>
          <a:stretch/>
        </p:blipFill>
        <p:spPr>
          <a:xfrm>
            <a:off x="5701912" y="1580667"/>
            <a:ext cx="3472494" cy="5093259"/>
          </a:xfrm>
          <a:prstGeom prst="rect">
            <a:avLst/>
          </a:prstGeom>
        </p:spPr>
      </p:pic>
      <p:pic>
        <p:nvPicPr>
          <p:cNvPr id="5" name="Image 4" descr="statut contributeur JV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03" y="3520489"/>
            <a:ext cx="5107403" cy="1628225"/>
          </a:xfrm>
          <a:prstGeom prst="rect">
            <a:avLst/>
          </a:prstGeom>
        </p:spPr>
      </p:pic>
      <p:pic>
        <p:nvPicPr>
          <p:cNvPr id="6" name="Image 5" descr="CPC vote des lecteurs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221"/>
            <a:ext cx="3404932" cy="2014665"/>
          </a:xfrm>
          <a:prstGeom prst="rect">
            <a:avLst/>
          </a:prstGeom>
        </p:spPr>
      </p:pic>
      <p:pic>
        <p:nvPicPr>
          <p:cNvPr id="7" name="Image 6" descr="gamekult-awards-2016-les-resultats-ME3050826379_1__w83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1" r="22486" b="17459"/>
          <a:stretch/>
        </p:blipFill>
        <p:spPr>
          <a:xfrm>
            <a:off x="3404932" y="4286885"/>
            <a:ext cx="2080792" cy="2571115"/>
          </a:xfrm>
          <a:prstGeom prst="rect">
            <a:avLst/>
          </a:prstGeom>
        </p:spPr>
      </p:pic>
      <p:pic>
        <p:nvPicPr>
          <p:cNvPr id="8" name="Image 7" descr="Gameblog co-construction de la cultur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778" y="4995289"/>
            <a:ext cx="1963628" cy="200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48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3. Analyses</a:t>
            </a:r>
            <a:br>
              <a:rPr lang="fr-FR" dirty="0" smtClean="0"/>
            </a:br>
            <a:r>
              <a:rPr lang="fr-FR" sz="3600" b="1" dirty="0" smtClean="0"/>
              <a:t>Le lecteur-modèle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4580" y="1345920"/>
            <a:ext cx="8917681" cy="5214848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/>
              <a:t>Faut-il convoquer les théories « classiques » d’analyses de textes ?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7076"/>
            <a:ext cx="3186885" cy="482092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186885" y="2037076"/>
            <a:ext cx="58253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solidFill>
                  <a:srgbClr val="333333"/>
                </a:solidFill>
              </a:rPr>
              <a:t>On peut identifier le lecteur-modèle que les textes convoquent pour essayer de dégager des contrats de lecture :</a:t>
            </a:r>
          </a:p>
          <a:p>
            <a:pPr algn="just"/>
            <a:endParaRPr lang="fr-FR" sz="2400" dirty="0">
              <a:solidFill>
                <a:srgbClr val="333333"/>
              </a:solidFill>
            </a:endParaRPr>
          </a:p>
          <a:p>
            <a:pPr algn="just"/>
            <a:r>
              <a:rPr lang="fr-FR" sz="2000" dirty="0" smtClean="0">
                <a:solidFill>
                  <a:srgbClr val="333333"/>
                </a:solidFill>
              </a:rPr>
              <a:t>1. Critique de célébration (magazines de l’âge d’or)</a:t>
            </a:r>
          </a:p>
          <a:p>
            <a:pPr algn="just"/>
            <a:r>
              <a:rPr lang="fr-FR" sz="2000" dirty="0" smtClean="0">
                <a:solidFill>
                  <a:srgbClr val="333333"/>
                </a:solidFill>
              </a:rPr>
              <a:t>2. Critique réfléchissante (</a:t>
            </a:r>
            <a:r>
              <a:rPr lang="fr-FR" sz="2000" i="1" dirty="0" err="1" smtClean="0">
                <a:solidFill>
                  <a:srgbClr val="333333"/>
                </a:solidFill>
              </a:rPr>
              <a:t>jeuxvideo.com</a:t>
            </a:r>
            <a:r>
              <a:rPr lang="fr-FR" sz="2000" dirty="0" smtClean="0">
                <a:solidFill>
                  <a:srgbClr val="333333"/>
                </a:solidFill>
              </a:rPr>
              <a:t>, </a:t>
            </a:r>
            <a:r>
              <a:rPr lang="fr-FR" sz="2000" i="1" dirty="0" err="1" smtClean="0">
                <a:solidFill>
                  <a:srgbClr val="333333"/>
                </a:solidFill>
              </a:rPr>
              <a:t>Gameblog</a:t>
            </a:r>
            <a:r>
              <a:rPr lang="fr-FR" sz="2000" dirty="0" smtClean="0">
                <a:solidFill>
                  <a:srgbClr val="333333"/>
                </a:solidFill>
              </a:rPr>
              <a:t>…)</a:t>
            </a:r>
          </a:p>
          <a:p>
            <a:pPr algn="just"/>
            <a:r>
              <a:rPr lang="fr-FR" sz="2000" dirty="0" smtClean="0">
                <a:solidFill>
                  <a:srgbClr val="333333"/>
                </a:solidFill>
              </a:rPr>
              <a:t>3. Critique de maturité (</a:t>
            </a:r>
            <a:r>
              <a:rPr lang="fr-FR" sz="2000" i="1" dirty="0" smtClean="0">
                <a:solidFill>
                  <a:srgbClr val="333333"/>
                </a:solidFill>
              </a:rPr>
              <a:t>Canard PC</a:t>
            </a:r>
            <a:r>
              <a:rPr lang="fr-FR" sz="2000" dirty="0" smtClean="0">
                <a:solidFill>
                  <a:srgbClr val="333333"/>
                </a:solidFill>
              </a:rPr>
              <a:t>, </a:t>
            </a:r>
            <a:r>
              <a:rPr lang="fr-FR" sz="2000" i="1" dirty="0" err="1" smtClean="0">
                <a:solidFill>
                  <a:srgbClr val="333333"/>
                </a:solidFill>
              </a:rPr>
              <a:t>Gamekult</a:t>
            </a:r>
            <a:r>
              <a:rPr lang="fr-FR" sz="2000" dirty="0" smtClean="0">
                <a:solidFill>
                  <a:srgbClr val="333333"/>
                </a:solidFill>
              </a:rPr>
              <a:t>…)</a:t>
            </a:r>
          </a:p>
          <a:p>
            <a:pPr algn="just"/>
            <a:r>
              <a:rPr lang="fr-FR" sz="2000" dirty="0" smtClean="0">
                <a:solidFill>
                  <a:srgbClr val="333333"/>
                </a:solidFill>
              </a:rPr>
              <a:t>4. Critique (?) conviviale (</a:t>
            </a:r>
            <a:r>
              <a:rPr lang="fr-FR" sz="2000" i="1" dirty="0" err="1" smtClean="0">
                <a:solidFill>
                  <a:srgbClr val="333333"/>
                </a:solidFill>
              </a:rPr>
              <a:t>let’s</a:t>
            </a:r>
            <a:r>
              <a:rPr lang="fr-FR" sz="2000" i="1" dirty="0" smtClean="0">
                <a:solidFill>
                  <a:srgbClr val="333333"/>
                </a:solidFill>
              </a:rPr>
              <a:t> </a:t>
            </a:r>
            <a:r>
              <a:rPr lang="fr-FR" sz="2000" i="1" dirty="0" err="1" smtClean="0">
                <a:solidFill>
                  <a:srgbClr val="333333"/>
                </a:solidFill>
              </a:rPr>
              <a:t>play</a:t>
            </a:r>
            <a:r>
              <a:rPr lang="fr-FR" sz="2000" dirty="0" smtClean="0">
                <a:solidFill>
                  <a:srgbClr val="333333"/>
                </a:solidFill>
              </a:rPr>
              <a:t>, </a:t>
            </a:r>
            <a:r>
              <a:rPr lang="fr-FR" sz="2000" i="1" dirty="0" err="1" smtClean="0">
                <a:solidFill>
                  <a:srgbClr val="333333"/>
                </a:solidFill>
              </a:rPr>
              <a:t>Extralife</a:t>
            </a:r>
            <a:r>
              <a:rPr lang="fr-FR" sz="2000" dirty="0" smtClean="0">
                <a:solidFill>
                  <a:srgbClr val="333333"/>
                </a:solidFill>
              </a:rPr>
              <a:t>…)</a:t>
            </a:r>
            <a:endParaRPr lang="fr-FR" sz="2000" dirty="0">
              <a:solidFill>
                <a:srgbClr val="333333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15560" y="5551561"/>
            <a:ext cx="4428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rgbClr val="333333"/>
                </a:solidFill>
              </a:rPr>
              <a:t>BERGALA Alain, « Critique/</a:t>
            </a:r>
            <a:r>
              <a:rPr lang="fr-FR" b="1" dirty="0" err="1">
                <a:solidFill>
                  <a:srgbClr val="333333"/>
                </a:solidFill>
              </a:rPr>
              <a:t>théorie</a:t>
            </a:r>
            <a:r>
              <a:rPr lang="fr-FR" b="1" dirty="0">
                <a:solidFill>
                  <a:srgbClr val="333333"/>
                </a:solidFill>
              </a:rPr>
              <a:t> : l’</a:t>
            </a:r>
            <a:r>
              <a:rPr lang="fr-FR" b="1" dirty="0" err="1">
                <a:solidFill>
                  <a:srgbClr val="333333"/>
                </a:solidFill>
              </a:rPr>
              <a:t>évaluation</a:t>
            </a:r>
            <a:r>
              <a:rPr lang="fr-FR" b="1" dirty="0">
                <a:solidFill>
                  <a:srgbClr val="333333"/>
                </a:solidFill>
              </a:rPr>
              <a:t> et la preuve », in </a:t>
            </a:r>
            <a:r>
              <a:rPr lang="fr-FR" b="1" dirty="0" err="1">
                <a:solidFill>
                  <a:srgbClr val="333333"/>
                </a:solidFill>
              </a:rPr>
              <a:t>Cinémas</a:t>
            </a:r>
            <a:r>
              <a:rPr lang="fr-FR" b="1" dirty="0">
                <a:solidFill>
                  <a:srgbClr val="333333"/>
                </a:solidFill>
              </a:rPr>
              <a:t> : revue d'</a:t>
            </a:r>
            <a:r>
              <a:rPr lang="fr-FR" b="1" dirty="0" err="1">
                <a:solidFill>
                  <a:srgbClr val="333333"/>
                </a:solidFill>
              </a:rPr>
              <a:t>études</a:t>
            </a:r>
            <a:r>
              <a:rPr lang="fr-FR" b="1" dirty="0">
                <a:solidFill>
                  <a:srgbClr val="333333"/>
                </a:solidFill>
              </a:rPr>
              <a:t> </a:t>
            </a:r>
            <a:r>
              <a:rPr lang="fr-FR" b="1" dirty="0" err="1">
                <a:solidFill>
                  <a:srgbClr val="333333"/>
                </a:solidFill>
              </a:rPr>
              <a:t>cinématographiques</a:t>
            </a:r>
            <a:r>
              <a:rPr lang="fr-FR" b="1" dirty="0">
                <a:solidFill>
                  <a:srgbClr val="333333"/>
                </a:solidFill>
              </a:rPr>
              <a:t>, vol. 6 n°2-3, p. 32, </a:t>
            </a:r>
            <a:r>
              <a:rPr lang="fr-FR" b="1" dirty="0" err="1">
                <a:solidFill>
                  <a:srgbClr val="333333"/>
                </a:solidFill>
              </a:rPr>
              <a:t>Montréal</a:t>
            </a:r>
            <a:r>
              <a:rPr lang="fr-FR" b="1" dirty="0">
                <a:solidFill>
                  <a:srgbClr val="333333"/>
                </a:solidFill>
              </a:rPr>
              <a:t>, Canada, 1996.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7031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000" dirty="0" smtClean="0">
                <a:latin typeface="Cambria"/>
                <a:cs typeface="Cambria"/>
              </a:rPr>
              <a:t>Un exemple de presse spécialisée encore </a:t>
            </a:r>
            <a:r>
              <a:rPr lang="fr-FR" sz="3000" dirty="0" err="1" smtClean="0">
                <a:latin typeface="Cambria"/>
                <a:cs typeface="Cambria"/>
              </a:rPr>
              <a:t>célébrative</a:t>
            </a:r>
            <a:r>
              <a:rPr lang="fr-FR" sz="3000" dirty="0" smtClean="0">
                <a:latin typeface="Cambria"/>
                <a:cs typeface="Cambria"/>
              </a:rPr>
              <a:t> aujourd’hui : </a:t>
            </a:r>
            <a:r>
              <a:rPr lang="fr-FR" sz="3000" b="1" dirty="0" smtClean="0">
                <a:latin typeface="Cambria"/>
                <a:cs typeface="Cambria"/>
              </a:rPr>
              <a:t>Tric Trac</a:t>
            </a:r>
            <a:endParaRPr lang="fr-FR" sz="3000" dirty="0">
              <a:latin typeface="Cambria"/>
              <a:cs typeface="Cambria"/>
            </a:endParaRPr>
          </a:p>
        </p:txBody>
      </p:sp>
      <p:pic>
        <p:nvPicPr>
          <p:cNvPr id="4" name="Espace réservé du contenu 3" descr="Tric trac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3" t="18278" r="36143" b="11939"/>
          <a:stretch/>
        </p:blipFill>
        <p:spPr>
          <a:xfrm>
            <a:off x="119052" y="1521426"/>
            <a:ext cx="5066405" cy="6430223"/>
          </a:xfrm>
        </p:spPr>
      </p:pic>
      <p:pic>
        <p:nvPicPr>
          <p:cNvPr id="5" name="Image 4" descr="Capture d’écran 2016-01-20 à 18.48.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t="27270" r="16599" b="22652"/>
          <a:stretch/>
        </p:blipFill>
        <p:spPr>
          <a:xfrm>
            <a:off x="2992883" y="3122234"/>
            <a:ext cx="6151117" cy="267242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44197" y="1534655"/>
            <a:ext cx="37601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1C1C10"/>
                </a:solidFill>
              </a:rPr>
              <a:t>Hypothèse : la posture des rédacteurs est fortement chevillée à l’état de perception de leur objet dans l’espace public, à son niveau d’acceptation, sa popularité.</a:t>
            </a:r>
            <a:endParaRPr lang="fr-FR" dirty="0">
              <a:solidFill>
                <a:srgbClr val="1C1C1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50023" y="5947900"/>
            <a:ext cx="353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>
                <a:solidFill>
                  <a:srgbClr val="1C1C10"/>
                </a:solidFill>
              </a:rPr>
              <a:t>Trictrac.net</a:t>
            </a:r>
            <a:r>
              <a:rPr lang="fr-FR" i="1" dirty="0" smtClean="0">
                <a:solidFill>
                  <a:srgbClr val="1C1C10"/>
                </a:solidFill>
              </a:rPr>
              <a:t> </a:t>
            </a:r>
            <a:r>
              <a:rPr lang="fr-FR" dirty="0" smtClean="0">
                <a:solidFill>
                  <a:srgbClr val="1C1C10"/>
                </a:solidFill>
              </a:rPr>
              <a:t>: Article sur </a:t>
            </a:r>
            <a:r>
              <a:rPr lang="fr-FR" i="1" dirty="0" smtClean="0">
                <a:solidFill>
                  <a:srgbClr val="1C1C10"/>
                </a:solidFill>
              </a:rPr>
              <a:t>The </a:t>
            </a:r>
            <a:r>
              <a:rPr lang="fr-FR" i="1" dirty="0" err="1" smtClean="0">
                <a:solidFill>
                  <a:srgbClr val="1C1C10"/>
                </a:solidFill>
              </a:rPr>
              <a:t>Castles</a:t>
            </a:r>
            <a:r>
              <a:rPr lang="fr-FR" i="1" dirty="0" smtClean="0">
                <a:solidFill>
                  <a:srgbClr val="1C1C10"/>
                </a:solidFill>
              </a:rPr>
              <a:t> of </a:t>
            </a:r>
            <a:r>
              <a:rPr lang="fr-FR" i="1" dirty="0" err="1" smtClean="0">
                <a:solidFill>
                  <a:srgbClr val="1C1C10"/>
                </a:solidFill>
              </a:rPr>
              <a:t>Burgundy</a:t>
            </a:r>
            <a:r>
              <a:rPr lang="fr-FR" i="1" dirty="0" smtClean="0">
                <a:solidFill>
                  <a:srgbClr val="1C1C10"/>
                </a:solidFill>
              </a:rPr>
              <a:t> – The </a:t>
            </a:r>
            <a:r>
              <a:rPr lang="fr-FR" i="1" dirty="0" err="1" smtClean="0">
                <a:solidFill>
                  <a:srgbClr val="1C1C10"/>
                </a:solidFill>
              </a:rPr>
              <a:t>card</a:t>
            </a:r>
            <a:r>
              <a:rPr lang="fr-FR" i="1" dirty="0" smtClean="0">
                <a:solidFill>
                  <a:srgbClr val="1C1C10"/>
                </a:solidFill>
              </a:rPr>
              <a:t> </a:t>
            </a:r>
            <a:r>
              <a:rPr lang="fr-FR" i="1" dirty="0" err="1" smtClean="0">
                <a:solidFill>
                  <a:srgbClr val="1C1C10"/>
                </a:solidFill>
              </a:rPr>
              <a:t>game</a:t>
            </a:r>
            <a:endParaRPr lang="fr-FR" i="1" dirty="0">
              <a:solidFill>
                <a:srgbClr val="1C1C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92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3. Analyses</a:t>
            </a:r>
            <a:br>
              <a:rPr lang="fr-FR" dirty="0" smtClean="0"/>
            </a:br>
            <a:r>
              <a:rPr lang="fr-FR" sz="3600" b="1" dirty="0" smtClean="0"/>
              <a:t>La réflexivité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7926" y="1545091"/>
            <a:ext cx="8986073" cy="5312909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Toutes les publications en ont une, ne serait-ce que par le forum où les lecteurs peuvent donner leur avis sur les contenus ou en apprendre sur la vie de la rédaction.</a:t>
            </a:r>
            <a:endParaRPr lang="fr-FR" dirty="0"/>
          </a:p>
        </p:txBody>
      </p:sp>
      <p:pic>
        <p:nvPicPr>
          <p:cNvPr id="4" name="Image 3" descr="1475846659-8854-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9" y="2796564"/>
            <a:ext cx="2915125" cy="3904383"/>
          </a:xfrm>
          <a:prstGeom prst="rect">
            <a:avLst/>
          </a:prstGeom>
        </p:spPr>
      </p:pic>
      <p:pic>
        <p:nvPicPr>
          <p:cNvPr id="5" name="Image 4" descr="Capture d’écran 2017-05-09 à 11.08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004" y="2792962"/>
            <a:ext cx="6124995" cy="1670453"/>
          </a:xfrm>
          <a:prstGeom prst="rect">
            <a:avLst/>
          </a:prstGeom>
        </p:spPr>
      </p:pic>
      <p:pic>
        <p:nvPicPr>
          <p:cNvPr id="6" name="Image 5" descr="Réflexivité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9"/>
          <a:stretch/>
        </p:blipFill>
        <p:spPr>
          <a:xfrm>
            <a:off x="3019004" y="4601174"/>
            <a:ext cx="4483965" cy="2256826"/>
          </a:xfrm>
          <a:prstGeom prst="rect">
            <a:avLst/>
          </a:prstGeom>
        </p:spPr>
      </p:pic>
      <p:pic>
        <p:nvPicPr>
          <p:cNvPr id="8" name="Image 7" descr="Tweet pointer du doigt les dérives 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3" b="15411"/>
          <a:stretch/>
        </p:blipFill>
        <p:spPr>
          <a:xfrm>
            <a:off x="7098658" y="4310010"/>
            <a:ext cx="2045342" cy="254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04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I. Histoire</a:t>
            </a:r>
            <a:endParaRPr lang="fr-FR" dirty="0"/>
          </a:p>
        </p:txBody>
      </p:sp>
      <p:pic>
        <p:nvPicPr>
          <p:cNvPr id="4" name="Imag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64247" r="-64247"/>
          <a:stretch>
            <a:fillRect/>
          </a:stretch>
        </p:blipFill>
        <p:spPr>
          <a:xfrm>
            <a:off x="-1760539" y="1947333"/>
            <a:ext cx="8665776" cy="491066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39333" y="14732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2"/>
                </a:solidFill>
              </a:rPr>
              <a:t>Rappel : la </a:t>
            </a:r>
            <a:r>
              <a:rPr lang="fr-FR" b="1" dirty="0" smtClean="0">
                <a:solidFill>
                  <a:schemeClr val="bg2"/>
                </a:solidFill>
              </a:rPr>
              <a:t>préhistoire </a:t>
            </a:r>
            <a:r>
              <a:rPr lang="fr-FR" dirty="0" smtClean="0">
                <a:solidFill>
                  <a:schemeClr val="bg2"/>
                </a:solidFill>
              </a:rPr>
              <a:t>de la presse jeu vidéo (Alexis Blanchet)</a:t>
            </a:r>
            <a:endParaRPr lang="fr-FR" dirty="0"/>
          </a:p>
        </p:txBody>
      </p:sp>
      <p:pic>
        <p:nvPicPr>
          <p:cNvPr id="6" name="Picture 4" descr="2014-10-08 23.31.26.jpg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2" t="5194" r="18403" b="5341"/>
          <a:stretch/>
        </p:blipFill>
        <p:spPr>
          <a:xfrm rot="5400000">
            <a:off x="4034974" y="2856432"/>
            <a:ext cx="5300260" cy="360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00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3. Analyses</a:t>
            </a:r>
            <a:br>
              <a:rPr lang="fr-FR" dirty="0" smtClean="0"/>
            </a:br>
            <a:r>
              <a:rPr lang="fr-FR" sz="3600" b="1" dirty="0" smtClean="0"/>
              <a:t>Degré d’effort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2889" y="1509890"/>
            <a:ext cx="8918222" cy="5249332"/>
          </a:xfrm>
        </p:spPr>
        <p:txBody>
          <a:bodyPr/>
          <a:lstStyle/>
          <a:p>
            <a:pPr marL="0" indent="0" algn="just">
              <a:buNone/>
            </a:pPr>
            <a:r>
              <a:rPr lang="fr-FR" dirty="0" smtClean="0"/>
              <a:t>En mettant en rapport deux contenus donnés, il est possible de confronter la quantité de travail fournie pour aboutir à l’un comme à l’autre. Ces comparaisons peuvent refléter les paris de modèles économiques et, plus largement, des conceptions différentes du journalisme, au sens général. </a:t>
            </a:r>
            <a:endParaRPr lang="fr-FR" dirty="0"/>
          </a:p>
        </p:txBody>
      </p:sp>
      <p:pic>
        <p:nvPicPr>
          <p:cNvPr id="4" name="Image 3" descr="Flux Gameblo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0738"/>
            <a:ext cx="5108222" cy="205074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108222" y="4722891"/>
            <a:ext cx="1397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i="1" dirty="0" smtClean="0">
                <a:solidFill>
                  <a:schemeClr val="bg2"/>
                </a:solidFill>
              </a:rPr>
              <a:t>VS</a:t>
            </a:r>
            <a:endParaRPr lang="fr-FR" sz="3000" i="1" dirty="0">
              <a:solidFill>
                <a:schemeClr val="bg2"/>
              </a:solidFill>
            </a:endParaRPr>
          </a:p>
        </p:txBody>
      </p:sp>
      <p:pic>
        <p:nvPicPr>
          <p:cNvPr id="6" name="Image 5" descr="Capture d’écran 2017-05-09 à 11.53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257999"/>
            <a:ext cx="6096000" cy="1577143"/>
          </a:xfrm>
          <a:prstGeom prst="rect">
            <a:avLst/>
          </a:prstGeom>
        </p:spPr>
      </p:pic>
      <p:pic>
        <p:nvPicPr>
          <p:cNvPr id="7" name="Image 6" descr="Capture d’écran 2017-05-09 à 11.56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22" y="3457223"/>
            <a:ext cx="5305778" cy="59266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348111" y="4090671"/>
            <a:ext cx="368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3333"/>
                </a:solidFill>
              </a:rPr>
              <a:t>Reprise d’articles-tiers, d’une rumeur ou enquête de temps long ?</a:t>
            </a:r>
            <a:endParaRPr lang="fr-FR" dirty="0">
              <a:solidFill>
                <a:srgbClr val="333333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1" y="5855368"/>
            <a:ext cx="3048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3333"/>
                </a:solidFill>
              </a:rPr>
              <a:t>Pour ne pas juger de la qualité, quels critères objectifs ?</a:t>
            </a:r>
            <a:endParaRPr lang="fr-FR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37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3. Analyses</a:t>
            </a:r>
            <a:br>
              <a:rPr lang="fr-FR" dirty="0" smtClean="0"/>
            </a:br>
            <a:r>
              <a:rPr lang="fr-FR" sz="3600" b="1" dirty="0" smtClean="0"/>
              <a:t>La réception</a:t>
            </a:r>
            <a:endParaRPr lang="fr-FR" sz="3600" b="1" dirty="0"/>
          </a:p>
        </p:txBody>
      </p:sp>
      <p:pic>
        <p:nvPicPr>
          <p:cNvPr id="5" name="Image 4" descr="Réaction Unravel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5548"/>
            <a:ext cx="9144000" cy="2307265"/>
          </a:xfrm>
          <a:prstGeom prst="rect">
            <a:avLst/>
          </a:prstGeom>
        </p:spPr>
      </p:pic>
      <p:pic>
        <p:nvPicPr>
          <p:cNvPr id="6" name="Image 5" descr="Réaction Unravel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7226"/>
            <a:ext cx="9144000" cy="1500774"/>
          </a:xfrm>
          <a:prstGeom prst="rect">
            <a:avLst/>
          </a:prstGeom>
        </p:spPr>
      </p:pic>
      <p:pic>
        <p:nvPicPr>
          <p:cNvPr id="7" name="Image 6" descr="Capture d’écran 2016-05-24 à 21.17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97472"/>
            <a:ext cx="6986945" cy="1151747"/>
          </a:xfrm>
          <a:prstGeom prst="rect">
            <a:avLst/>
          </a:prstGeom>
        </p:spPr>
      </p:pic>
      <p:pic>
        <p:nvPicPr>
          <p:cNvPr id="4" name="Espace réservé du contenu 3" descr="Capture d’écran 2016-05-20 à 12.14.18.pn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6" b="-36227"/>
          <a:stretch/>
        </p:blipFill>
        <p:spPr>
          <a:xfrm>
            <a:off x="4332112" y="2652889"/>
            <a:ext cx="4811888" cy="1911243"/>
          </a:xfrm>
        </p:spPr>
      </p:pic>
    </p:spTree>
    <p:extLst>
      <p:ext uri="{BB962C8B-B14F-4D97-AF65-F5344CB8AC3E}">
        <p14:creationId xmlns:p14="http://schemas.microsoft.com/office/powerpoint/2010/main" val="3301500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4. 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8778" y="1481667"/>
            <a:ext cx="8932333" cy="5263443"/>
          </a:xfrm>
        </p:spPr>
        <p:txBody>
          <a:bodyPr/>
          <a:lstStyle/>
          <a:p>
            <a:r>
              <a:rPr lang="fr-FR" dirty="0" smtClean="0"/>
              <a:t>De gré ou de force, les médias s’adaptent (sites, applications, collaborations, modèles économiques…) et </a:t>
            </a:r>
            <a:r>
              <a:rPr lang="fr-FR" b="1" dirty="0" smtClean="0"/>
              <a:t>la presse jeu vidéo </a:t>
            </a:r>
            <a:r>
              <a:rPr lang="fr-FR" dirty="0" smtClean="0"/>
              <a:t>ne déroge pas à la règle.</a:t>
            </a:r>
          </a:p>
          <a:p>
            <a:r>
              <a:rPr lang="fr-FR" dirty="0" smtClean="0"/>
              <a:t>Au contraire, l’on pourrait lui attribuer une position de précurseur dans la sphère médiatique pure (hors </a:t>
            </a:r>
            <a:r>
              <a:rPr lang="fr-FR" i="1" dirty="0" err="1" smtClean="0"/>
              <a:t>Youtube</a:t>
            </a:r>
            <a:r>
              <a:rPr lang="fr-FR" dirty="0" smtClean="0"/>
              <a:t>) :</a:t>
            </a:r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/>
          <a:srcRect t="-345" b="-345"/>
          <a:stretch>
            <a:fillRect/>
          </a:stretch>
        </p:blipFill>
        <p:spPr>
          <a:xfrm>
            <a:off x="4332111" y="3640663"/>
            <a:ext cx="4894536" cy="2668930"/>
          </a:xfrm>
          <a:prstGeom prst="rect">
            <a:avLst/>
          </a:prstGeom>
        </p:spPr>
      </p:pic>
      <p:pic>
        <p:nvPicPr>
          <p:cNvPr id="5" name="Image 4" descr="Capture d’écran 2017-05-09 à 12.06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5778500"/>
            <a:ext cx="6362700" cy="1079500"/>
          </a:xfrm>
          <a:prstGeom prst="rect">
            <a:avLst/>
          </a:prstGeom>
        </p:spPr>
      </p:pic>
      <p:pic>
        <p:nvPicPr>
          <p:cNvPr id="6" name="Image 5" descr="Pomf et thud sur gamekul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5222"/>
            <a:ext cx="4516829" cy="2640703"/>
          </a:xfrm>
          <a:prstGeom prst="rect">
            <a:avLst/>
          </a:prstGeom>
        </p:spPr>
      </p:pic>
      <p:pic>
        <p:nvPicPr>
          <p:cNvPr id="7" name="Image 6" descr="Eclypsia et Le Poin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6"/>
          <a:stretch/>
        </p:blipFill>
        <p:spPr>
          <a:xfrm>
            <a:off x="14111" y="6605925"/>
            <a:ext cx="4800600" cy="25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36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I. Histoire</a:t>
            </a:r>
            <a:br>
              <a:rPr lang="fr-FR" dirty="0" smtClean="0"/>
            </a:br>
            <a:r>
              <a:rPr lang="fr-FR" sz="3600" b="1" dirty="0" smtClean="0"/>
              <a:t>Les pionniers</a:t>
            </a:r>
            <a:r>
              <a:rPr lang="fr-FR" sz="3600" dirty="0" smtClean="0"/>
              <a:t> (1982 – 1990)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528900"/>
            <a:ext cx="7583488" cy="4297363"/>
          </a:xfrm>
        </p:spPr>
        <p:txBody>
          <a:bodyPr/>
          <a:lstStyle/>
          <a:p>
            <a:r>
              <a:rPr lang="fr-FR" dirty="0" smtClean="0"/>
              <a:t>Quel est le premier magazine de jeu vidéo ? </a:t>
            </a:r>
            <a:r>
              <a:rPr lang="fr-FR" b="1" dirty="0" smtClean="0"/>
              <a:t>Ça dépend de la conception qu’on a du jeu vidéo !</a:t>
            </a:r>
            <a:endParaRPr lang="fr-FR" dirty="0"/>
          </a:p>
        </p:txBody>
      </p:sp>
      <p:pic>
        <p:nvPicPr>
          <p:cNvPr id="4" name="Image 3" descr="Capture d’écran 2017-05-02 à 10.28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7" y="2381558"/>
            <a:ext cx="3106203" cy="430444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57389" y="2381558"/>
            <a:ext cx="396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333333"/>
                </a:solidFill>
              </a:rPr>
              <a:t>Computer and </a:t>
            </a:r>
            <a:r>
              <a:rPr lang="fr-FR" i="1" dirty="0" err="1" smtClean="0">
                <a:solidFill>
                  <a:srgbClr val="333333"/>
                </a:solidFill>
              </a:rPr>
              <a:t>video</a:t>
            </a:r>
            <a:r>
              <a:rPr lang="fr-FR" i="1" dirty="0" smtClean="0">
                <a:solidFill>
                  <a:srgbClr val="333333"/>
                </a:solidFill>
              </a:rPr>
              <a:t> </a:t>
            </a:r>
            <a:r>
              <a:rPr lang="fr-FR" i="1" dirty="0" err="1" smtClean="0">
                <a:solidFill>
                  <a:srgbClr val="333333"/>
                </a:solidFill>
              </a:rPr>
              <a:t>games</a:t>
            </a:r>
            <a:r>
              <a:rPr lang="fr-FR" i="1" dirty="0" smtClean="0">
                <a:solidFill>
                  <a:srgbClr val="333333"/>
                </a:solidFill>
              </a:rPr>
              <a:t> </a:t>
            </a:r>
            <a:r>
              <a:rPr lang="fr-FR" dirty="0" smtClean="0">
                <a:solidFill>
                  <a:srgbClr val="333333"/>
                </a:solidFill>
              </a:rPr>
              <a:t>n°27 (UK)</a:t>
            </a:r>
            <a:endParaRPr lang="fr-FR" dirty="0">
              <a:solidFill>
                <a:srgbClr val="333333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00240" y="2768531"/>
            <a:ext cx="5843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i="1" dirty="0" smtClean="0">
                <a:solidFill>
                  <a:srgbClr val="333333"/>
                </a:solidFill>
              </a:rPr>
              <a:t>CVG </a:t>
            </a:r>
            <a:r>
              <a:rPr lang="fr-FR" dirty="0" smtClean="0">
                <a:solidFill>
                  <a:srgbClr val="333333"/>
                </a:solidFill>
              </a:rPr>
              <a:t>est considéré comme « le premier magazine au monde à avoir une attention particulière concernant les jeux digitaux ». Premier numéro en octobre 1981. </a:t>
            </a:r>
            <a:endParaRPr lang="fr-FR" i="1" dirty="0">
              <a:solidFill>
                <a:srgbClr val="333333"/>
              </a:solidFill>
            </a:endParaRPr>
          </a:p>
        </p:txBody>
      </p:sp>
      <p:pic>
        <p:nvPicPr>
          <p:cNvPr id="7" name="Picture 2" descr="C:\Users\ULg\Dropbox\histoire et analyse des pratiques du jeu vidéo\TILT 001 (Septembre - Octobre 1982) - Page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501" y="3973644"/>
            <a:ext cx="2019813" cy="271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300240" y="6370040"/>
            <a:ext cx="3826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3333"/>
                </a:solidFill>
              </a:rPr>
              <a:t>En France : </a:t>
            </a:r>
            <a:r>
              <a:rPr lang="fr-FR" i="1" dirty="0" smtClean="0">
                <a:solidFill>
                  <a:srgbClr val="333333"/>
                </a:solidFill>
              </a:rPr>
              <a:t>Tilt </a:t>
            </a:r>
            <a:r>
              <a:rPr lang="fr-FR" dirty="0" smtClean="0">
                <a:solidFill>
                  <a:srgbClr val="333333"/>
                </a:solidFill>
              </a:rPr>
              <a:t>en septembre 1982</a:t>
            </a:r>
            <a:endParaRPr lang="fr-FR" dirty="0">
              <a:solidFill>
                <a:srgbClr val="333333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537" y="3691861"/>
            <a:ext cx="2032498" cy="267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pionniers</a:t>
            </a:r>
            <a:br>
              <a:rPr lang="fr-FR" dirty="0" smtClean="0"/>
            </a:br>
            <a:r>
              <a:rPr lang="fr-FR" b="1" dirty="0" smtClean="0"/>
              <a:t>TILT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-66781" r="-66781"/>
          <a:stretch>
            <a:fillRect/>
          </a:stretch>
        </p:blipFill>
        <p:spPr>
          <a:xfrm>
            <a:off x="-2194740" y="1561415"/>
            <a:ext cx="9011343" cy="5106491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102" y="1561415"/>
            <a:ext cx="3871001" cy="510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97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Tout est à construire !</a:t>
            </a:r>
            <a:endParaRPr lang="fr-FR" sz="3600" dirty="0"/>
          </a:p>
        </p:txBody>
      </p:sp>
      <p:pic>
        <p:nvPicPr>
          <p:cNvPr id="4" name="Espace réservé du contenu 3" descr="Capture d’écran 2017-02-17 à 13.47.1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53" r="-51553"/>
          <a:stretch>
            <a:fillRect/>
          </a:stretch>
        </p:blipFill>
        <p:spPr>
          <a:xfrm>
            <a:off x="-1920958" y="1534694"/>
            <a:ext cx="7836944" cy="4440990"/>
          </a:xfrm>
        </p:spPr>
      </p:pic>
      <p:pic>
        <p:nvPicPr>
          <p:cNvPr id="5" name="Image 4" descr="Capture d’écran 2017-02-17 à 13.59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61" y="1080168"/>
            <a:ext cx="4536396" cy="2963779"/>
          </a:xfrm>
          <a:prstGeom prst="rect">
            <a:avLst/>
          </a:prstGeom>
        </p:spPr>
      </p:pic>
      <p:pic>
        <p:nvPicPr>
          <p:cNvPr id="6" name="Image 5" descr="Capture d’écran 2017-02-17 à 14.05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61" y="4191000"/>
            <a:ext cx="453639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92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pionniers</a:t>
            </a:r>
            <a:br>
              <a:rPr lang="fr-FR" dirty="0" smtClean="0"/>
            </a:br>
            <a:r>
              <a:rPr lang="fr-FR" b="1" dirty="0" smtClean="0"/>
              <a:t>Joystick</a:t>
            </a:r>
            <a:endParaRPr lang="fr-FR" dirty="0"/>
          </a:p>
        </p:txBody>
      </p:sp>
      <p:pic>
        <p:nvPicPr>
          <p:cNvPr id="4" name="Picture 2" descr="C:\Users\ULg\Dropbox\histoire et analyse des pratiques du jeu vidéo\JoyHebdo1-page001-cou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53" r="-71753"/>
          <a:stretch>
            <a:fillRect/>
          </a:stretch>
        </p:blipFill>
        <p:spPr bwMode="auto">
          <a:xfrm>
            <a:off x="-2342771" y="1981000"/>
            <a:ext cx="7583488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Lg\Dropbox\histoire et analyse des pratiques du jeu vidéo\joystick - N°1 - janvier 1990 -  page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537" y="1980999"/>
            <a:ext cx="3094500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Lg\Dropbox\histoire et analyse des pratiques du jeu vidéo\Joystick 040 - Page 001 (1993-07-0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87" y="1981000"/>
            <a:ext cx="3233729" cy="429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491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I. HISTOIRE</a:t>
            </a:r>
            <a:br>
              <a:rPr lang="fr-FR" dirty="0" smtClean="0"/>
            </a:br>
            <a:r>
              <a:rPr lang="fr-FR" sz="3600" b="1" dirty="0" smtClean="0"/>
              <a:t>L’ÂGE D’OR </a:t>
            </a:r>
            <a:r>
              <a:rPr lang="fr-FR" sz="3600" dirty="0" smtClean="0"/>
              <a:t>(1990 – 1997)</a:t>
            </a:r>
            <a:endParaRPr lang="fr-FR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711" y="2305111"/>
            <a:ext cx="7583488" cy="4297363"/>
          </a:xfrm>
        </p:spPr>
        <p:txBody>
          <a:bodyPr>
            <a:normAutofit fontScale="77500" lnSpcReduction="20000"/>
          </a:bodyPr>
          <a:lstStyle/>
          <a:p>
            <a:r>
              <a:rPr lang="fr-BE" b="1" i="1" dirty="0"/>
              <a:t>Génération 4</a:t>
            </a:r>
            <a:r>
              <a:rPr lang="fr-BE" b="1" dirty="0"/>
              <a:t> (1987-2004)</a:t>
            </a:r>
          </a:p>
          <a:p>
            <a:r>
              <a:rPr lang="fr-BE" b="1" i="1" dirty="0"/>
              <a:t>Player One </a:t>
            </a:r>
            <a:r>
              <a:rPr lang="fr-BE" b="1" dirty="0"/>
              <a:t>(sept. 1990- janv. 2000)</a:t>
            </a:r>
          </a:p>
          <a:p>
            <a:r>
              <a:rPr lang="fr-BE" b="1" i="1" dirty="0" smtClean="0"/>
              <a:t>Consoles </a:t>
            </a:r>
            <a:r>
              <a:rPr lang="fr-BE" b="1" i="1" dirty="0"/>
              <a:t>+</a:t>
            </a:r>
            <a:r>
              <a:rPr lang="fr-BE" b="1" dirty="0"/>
              <a:t> (juil. 1991-déc. 2012)</a:t>
            </a:r>
          </a:p>
          <a:p>
            <a:r>
              <a:rPr lang="fr-BE" b="1" i="1" dirty="0"/>
              <a:t>Joypad</a:t>
            </a:r>
            <a:r>
              <a:rPr lang="fr-BE" b="1" dirty="0"/>
              <a:t> (nov. 1991-sept. 2011)</a:t>
            </a:r>
          </a:p>
          <a:p>
            <a:endParaRPr lang="fr-BE" b="1" dirty="0"/>
          </a:p>
          <a:p>
            <a:r>
              <a:rPr lang="fr-BE" b="1" i="1" dirty="0"/>
              <a:t>Super Power </a:t>
            </a:r>
            <a:r>
              <a:rPr lang="fr-BE" b="1" dirty="0"/>
              <a:t>(1992-1997)</a:t>
            </a:r>
          </a:p>
          <a:p>
            <a:r>
              <a:rPr lang="fr-BE" b="1" i="1" dirty="0"/>
              <a:t>Megaforce</a:t>
            </a:r>
            <a:r>
              <a:rPr lang="fr-BE" b="1" dirty="0"/>
              <a:t> (1991-1998)</a:t>
            </a:r>
          </a:p>
          <a:p>
            <a:r>
              <a:rPr lang="fr-BE" b="1" i="1" dirty="0"/>
              <a:t>Banzzai </a:t>
            </a:r>
            <a:r>
              <a:rPr lang="fr-BE" b="1" dirty="0"/>
              <a:t>(1992-1995)</a:t>
            </a:r>
          </a:p>
          <a:p>
            <a:r>
              <a:rPr lang="fr-BE" b="1" i="1" dirty="0"/>
              <a:t>Supersonic</a:t>
            </a:r>
            <a:r>
              <a:rPr lang="fr-BE" b="1" dirty="0"/>
              <a:t> (1992-1995)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79711" y="1622986"/>
            <a:ext cx="879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33333"/>
                </a:solidFill>
              </a:rPr>
              <a:t>Multiplication des titres (généraliste ou non, avec ou sans </a:t>
            </a:r>
            <a:r>
              <a:rPr lang="fr-FR" b="1" i="1" dirty="0" err="1" smtClean="0">
                <a:solidFill>
                  <a:srgbClr val="333333"/>
                </a:solidFill>
              </a:rPr>
              <a:t>goodie</a:t>
            </a:r>
            <a:r>
              <a:rPr lang="fr-FR" b="1" dirty="0" smtClean="0">
                <a:solidFill>
                  <a:srgbClr val="333333"/>
                </a:solidFill>
              </a:rPr>
              <a:t>…)</a:t>
            </a:r>
            <a:endParaRPr lang="fr-FR" b="1" dirty="0">
              <a:solidFill>
                <a:srgbClr val="333333"/>
              </a:solidFill>
            </a:endParaRPr>
          </a:p>
        </p:txBody>
      </p:sp>
      <p:pic>
        <p:nvPicPr>
          <p:cNvPr id="5" name="Picture 5" descr="C:\Users\ULg\Dropbox\histoire et analyse des pratiques du jeu vidéo\Player One n°47 (Novembre 1994) - Page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17" y="2038236"/>
            <a:ext cx="2387547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Capture d’écran 2017-02-27 à 14.47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91" y="5429066"/>
            <a:ext cx="3723699" cy="1286239"/>
          </a:xfrm>
          <a:prstGeom prst="rect">
            <a:avLst/>
          </a:prstGeom>
        </p:spPr>
      </p:pic>
      <p:pic>
        <p:nvPicPr>
          <p:cNvPr id="9" name="Picture 6" descr="C:\Users\ULg\Dropbox\histoire et analyse des pratiques du jeu vidéo\MegaForce-Magazine-Issue01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432" y="2038236"/>
            <a:ext cx="2415288" cy="332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50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L’âge d’or</a:t>
            </a:r>
            <a:br>
              <a:rPr lang="fr-FR" dirty="0" smtClean="0"/>
            </a:br>
            <a:r>
              <a:rPr lang="fr-FR" sz="3000" b="1" dirty="0" smtClean="0"/>
              <a:t>Le modèle news – </a:t>
            </a:r>
            <a:r>
              <a:rPr lang="fr-FR" sz="3000" b="1" dirty="0" err="1" smtClean="0"/>
              <a:t>preview</a:t>
            </a:r>
            <a:r>
              <a:rPr lang="fr-FR" sz="3000" b="1" dirty="0" smtClean="0"/>
              <a:t> - test</a:t>
            </a:r>
            <a:endParaRPr lang="fr-FR" sz="30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712" y="1511259"/>
            <a:ext cx="7583488" cy="4297363"/>
          </a:xfrm>
        </p:spPr>
        <p:txBody>
          <a:bodyPr/>
          <a:lstStyle/>
          <a:p>
            <a:r>
              <a:rPr lang="fr-FR" dirty="0" smtClean="0"/>
              <a:t>Mais une forme commune !</a:t>
            </a:r>
            <a:endParaRPr lang="fr-FR" dirty="0"/>
          </a:p>
        </p:txBody>
      </p:sp>
      <p:pic>
        <p:nvPicPr>
          <p:cNvPr id="4" name="Espace réservé du contenu 3" descr="Capture d’écran 2016-01-25 à 16.30.5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" r="-276"/>
          <a:stretch/>
        </p:blipFill>
        <p:spPr>
          <a:xfrm>
            <a:off x="179712" y="2012894"/>
            <a:ext cx="8781276" cy="467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5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récédent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Précédent.thmx</Template>
  <TotalTime>9495</TotalTime>
  <Words>1081</Words>
  <Application>Microsoft Macintosh PowerPoint</Application>
  <PresentationFormat>Présentation à l'écran (4:3)</PresentationFormat>
  <Paragraphs>120</Paragraphs>
  <Slides>32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Précédent</vt:lpstr>
      <vt:lpstr>   La presse spécialisée en jeu vidéo</vt:lpstr>
      <vt:lpstr>4 points  (si tout va bien…)</vt:lpstr>
      <vt:lpstr>I. Histoire</vt:lpstr>
      <vt:lpstr>I. Histoire Les pionniers (1982 – 1990)</vt:lpstr>
      <vt:lpstr>Les pionniers TILT</vt:lpstr>
      <vt:lpstr>Tout est à construire !</vt:lpstr>
      <vt:lpstr>Les pionniers Joystick</vt:lpstr>
      <vt:lpstr>I. HISTOIRE L’ÂGE D’OR (1990 – 1997)</vt:lpstr>
      <vt:lpstr>L’âge d’or Le modèle news – preview - test</vt:lpstr>
      <vt:lpstr>Les neuf éléments récurrents d’un test</vt:lpstr>
      <vt:lpstr>Le paratexte d’un test</vt:lpstr>
      <vt:lpstr>L’âge d’or Une presse enthousiaste</vt:lpstr>
      <vt:lpstr>L’âge d’or L’humour potache</vt:lpstr>
      <vt:lpstr>I. Histoire professionnalisation (1997 - 2003)</vt:lpstr>
      <vt:lpstr>I. Histoire Concentration (2003 – 2012)</vt:lpstr>
      <vt:lpstr>Diversification / presse contemporaine (2012 – 2017)</vt:lpstr>
      <vt:lpstr>Diversification / presse contemporaine </vt:lpstr>
      <vt:lpstr>Présentation PowerPoint</vt:lpstr>
      <vt:lpstr>2. Rôles Informer</vt:lpstr>
      <vt:lpstr>2. Rôles Fournir du capital ludique</vt:lpstr>
      <vt:lpstr>Le capital ludique exemples francophones</vt:lpstr>
      <vt:lpstr>2. RÔLES Donner des référents</vt:lpstr>
      <vt:lpstr>2. Rôles une responsabilité économique</vt:lpstr>
      <vt:lpstr>2. Rôles Et l’art dans tout ça ?</vt:lpstr>
      <vt:lpstr>2. Rôles Co-construire…</vt:lpstr>
      <vt:lpstr>2. Rôles Co-construire…</vt:lpstr>
      <vt:lpstr>3. Analyses Le lecteur-modèle</vt:lpstr>
      <vt:lpstr>Un exemple de presse spécialisée encore célébrative aujourd’hui : Tric Trac</vt:lpstr>
      <vt:lpstr>3. Analyses La réflexivité</vt:lpstr>
      <vt:lpstr>3. Analyses Degré d’effort</vt:lpstr>
      <vt:lpstr>3. Analyses La réception</vt:lpstr>
      <vt:lpstr>4. Conclusion</vt:lpstr>
    </vt:vector>
  </TitlesOfParts>
  <Company>ULg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   Les « tests » de jeu vidéo : évolution de ton et relation au lecteur</dc:title>
  <dc:creator>Boris Krywicki</dc:creator>
  <cp:lastModifiedBy>Boris Krywicki</cp:lastModifiedBy>
  <cp:revision>176</cp:revision>
  <dcterms:created xsi:type="dcterms:W3CDTF">2016-01-12T11:09:33Z</dcterms:created>
  <dcterms:modified xsi:type="dcterms:W3CDTF">2017-05-11T16:44:01Z</dcterms:modified>
</cp:coreProperties>
</file>