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64" r:id="rId2"/>
  </p:sldIdLst>
  <p:sldSz cx="30279975" cy="42806938"/>
  <p:notesSz cx="29459238" cy="4198778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0021"/>
    <a:srgbClr val="26619C"/>
    <a:srgbClr val="007986"/>
    <a:srgbClr val="77787B"/>
    <a:srgbClr val="81C840"/>
    <a:srgbClr val="779C41"/>
    <a:srgbClr val="004C54"/>
    <a:srgbClr val="00CC00"/>
    <a:srgbClr val="00768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0" autoAdjust="0"/>
    <p:restoredTop sz="97535" autoAdjust="0"/>
  </p:normalViewPr>
  <p:slideViewPr>
    <p:cSldViewPr>
      <p:cViewPr>
        <p:scale>
          <a:sx n="33" d="100"/>
          <a:sy n="33" d="100"/>
        </p:scale>
        <p:origin x="-1224" y="42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7" d="100"/>
          <a:sy n="17" d="100"/>
        </p:scale>
        <p:origin x="-3450" y="-228"/>
      </p:cViewPr>
      <p:guideLst>
        <p:guide orient="horz" pos="12186"/>
        <p:guide pos="936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44364275" y="-49884013"/>
            <a:ext cx="37542787" cy="530733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2946400" y="19953288"/>
            <a:ext cx="23560088" cy="18875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xmlns="" val="3376431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64638" y="3189288"/>
            <a:ext cx="11144250" cy="15752762"/>
          </a:xfrm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46400" y="19953288"/>
            <a:ext cx="23566438" cy="18889662"/>
          </a:xfrm>
          <a:noFill/>
          <a:ln/>
        </p:spPr>
        <p:txBody>
          <a:bodyPr wrap="none" lIns="390181" tIns="195097" rIns="390181" bIns="195097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1713" y="13298488"/>
            <a:ext cx="25736550" cy="91757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838" y="24257000"/>
            <a:ext cx="21196300" cy="109394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C137A-A231-45A4-98B9-E0A17E14F4F0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94A49-F23F-4491-8E8E-CE58C59FBDF9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951950" y="1714500"/>
            <a:ext cx="6811963" cy="365236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14475" y="1714500"/>
            <a:ext cx="20285075" cy="365236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0D3F6-F5B8-46D4-982C-B849A108D39E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49438" cy="713263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FC1AC-1E01-4A18-8B3D-702B8CE0C2C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4" name="页脚占位符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0B27C0F-E1A7-452C-9063-F9F5EDE94639}" type="slidenum">
              <a:rPr lang="fr-BE" smtClean="0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CB4B6-CA4F-42A4-BD1B-8B05D87C320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2363" y="27508200"/>
            <a:ext cx="25738137" cy="8501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2363" y="18143538"/>
            <a:ext cx="25738137" cy="93646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0EA5B-C0C1-4EB5-B313-CB86586845E1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14475" y="9988550"/>
            <a:ext cx="13547725" cy="28249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14600" y="9988550"/>
            <a:ext cx="13549313" cy="28249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37610-9E31-43A0-8887-A7103BF08BB0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51025" cy="71342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4475" y="9582150"/>
            <a:ext cx="13377863" cy="39925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4475" y="13574713"/>
            <a:ext cx="13377863" cy="2466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81288" y="9582150"/>
            <a:ext cx="13384212" cy="39925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81288" y="13574713"/>
            <a:ext cx="13384212" cy="2466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716C-1169-4FE5-8F0E-D81EA32578D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EEB70-1D7D-494E-A621-05496447A6DD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4E9AF-9538-46CF-8C44-928FE619E8E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475" y="1704975"/>
            <a:ext cx="9961563" cy="7253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7988" y="1704975"/>
            <a:ext cx="16927512" cy="365331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4475" y="8958263"/>
            <a:ext cx="9961563" cy="292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B6438-8E0C-4E40-B86D-1CE34D08AE64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5663" y="29965650"/>
            <a:ext cx="18167350" cy="35369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5663" y="3824288"/>
            <a:ext cx="18167350" cy="25684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5663" y="33502600"/>
            <a:ext cx="18167350" cy="50244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AAECE-7154-4840-A044-AE7A4134B0C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14475" y="1714500"/>
            <a:ext cx="27249438" cy="7132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417600" tIns="208800" rIns="417600" bIns="208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4475" y="9988550"/>
            <a:ext cx="27249438" cy="2824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417600" tIns="208800" rIns="417600" bIns="208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  <a:p>
            <a:pPr lvl="4"/>
            <a:r>
              <a:rPr lang="en-GB" altLang="fr-FR" smtClean="0"/>
              <a:t>Huitième niveau de plan</a:t>
            </a:r>
          </a:p>
          <a:p>
            <a:pPr lvl="4"/>
            <a:r>
              <a:rPr lang="en-GB" altLang="fr-FR" smtClean="0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514475" y="38984238"/>
            <a:ext cx="7062788" cy="297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17600" tIns="208800" rIns="417600" bIns="208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6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10345738" y="38984238"/>
            <a:ext cx="9586912" cy="297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17600" tIns="208800" rIns="417600" bIns="2088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6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21701125" y="38984238"/>
            <a:ext cx="7062788" cy="297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17600" tIns="208800" rIns="417600" bIns="208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6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B27C0F-E1A7-452C-9063-F9F5EDE94639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1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1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1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1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1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1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1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1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1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3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27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22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1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22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1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spcBef>
          <a:spcPts val="22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1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22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1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22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1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22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91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oneTexte 28"/>
          <p:cNvSpPr txBox="1">
            <a:spLocks noChangeArrowheads="1"/>
          </p:cNvSpPr>
          <p:nvPr/>
        </p:nvSpPr>
        <p:spPr bwMode="auto">
          <a:xfrm>
            <a:off x="7363123" y="881189"/>
            <a:ext cx="1881574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BE" altLang="fr-FR" sz="1400" dirty="0">
              <a:solidFill>
                <a:schemeClr val="tx1"/>
              </a:solidFill>
              <a:latin typeface="Cambria" pitchFamily="18" charset="0"/>
            </a:endParaRPr>
          </a:p>
        </p:txBody>
      </p:sp>
      <p:grpSp>
        <p:nvGrpSpPr>
          <p:cNvPr id="3" name="Groupe 23"/>
          <p:cNvGrpSpPr>
            <a:grpSpLocks/>
          </p:cNvGrpSpPr>
          <p:nvPr/>
        </p:nvGrpSpPr>
        <p:grpSpPr bwMode="auto">
          <a:xfrm>
            <a:off x="-3175" y="-14288"/>
            <a:ext cx="30287913" cy="41076563"/>
            <a:chOff x="-3494" y="-40153"/>
            <a:chExt cx="30289184" cy="41075709"/>
          </a:xfrm>
        </p:grpSpPr>
        <p:sp>
          <p:nvSpPr>
            <p:cNvPr id="14" name="Rectangle 13"/>
            <p:cNvSpPr/>
            <p:nvPr/>
          </p:nvSpPr>
          <p:spPr>
            <a:xfrm rot="16200000">
              <a:off x="8862765" y="19539607"/>
              <a:ext cx="41002686" cy="1843165"/>
            </a:xfrm>
            <a:prstGeom prst="rect">
              <a:avLst/>
            </a:prstGeom>
            <a:solidFill>
              <a:srgbClr val="266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fr-BE"/>
            </a:p>
          </p:txBody>
        </p:sp>
        <p:sp>
          <p:nvSpPr>
            <p:cNvPr id="15" name="Rectangle 14"/>
            <p:cNvSpPr/>
            <p:nvPr/>
          </p:nvSpPr>
          <p:spPr>
            <a:xfrm rot="10800000">
              <a:off x="-3494" y="40910147"/>
              <a:ext cx="30287596" cy="125409"/>
            </a:xfrm>
            <a:prstGeom prst="rect">
              <a:avLst/>
            </a:prstGeom>
            <a:solidFill>
              <a:srgbClr val="266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fr-BE"/>
            </a:p>
          </p:txBody>
        </p:sp>
      </p:grpSp>
      <p:sp>
        <p:nvSpPr>
          <p:cNvPr id="2" name="Rectangle 70"/>
          <p:cNvSpPr>
            <a:spLocks noChangeArrowheads="1"/>
          </p:cNvSpPr>
          <p:nvPr/>
        </p:nvSpPr>
        <p:spPr bwMode="auto">
          <a:xfrm>
            <a:off x="0" y="71438"/>
            <a:ext cx="2838926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BE" altLang="fr-FR" sz="2800">
                <a:solidFill>
                  <a:srgbClr val="004C54"/>
                </a:solidFill>
                <a:latin typeface="Cambria" pitchFamily="18" charset="0"/>
              </a:rPr>
              <a:t>TERRA day – May 20</a:t>
            </a:r>
            <a:r>
              <a:rPr lang="fr-BE" altLang="fr-FR" sz="2800" baseline="30000">
                <a:solidFill>
                  <a:srgbClr val="004C54"/>
                </a:solidFill>
                <a:latin typeface="Cambria" pitchFamily="18" charset="0"/>
              </a:rPr>
              <a:t>th</a:t>
            </a:r>
            <a:r>
              <a:rPr lang="fr-BE" altLang="fr-FR" sz="2800">
                <a:solidFill>
                  <a:srgbClr val="004C54"/>
                </a:solidFill>
                <a:latin typeface="Cambria" pitchFamily="18" charset="0"/>
              </a:rPr>
              <a:t> 2016</a:t>
            </a:r>
          </a:p>
        </p:txBody>
      </p:sp>
      <p:pic>
        <p:nvPicPr>
          <p:cNvPr id="2244" name="Picture 7" descr="logoULg_nb_texte_cadre_30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bright="100000"/>
          </a:blip>
          <a:srcRect l="58659"/>
          <a:stretch>
            <a:fillRect/>
          </a:stretch>
        </p:blipFill>
        <p:spPr bwMode="auto">
          <a:xfrm>
            <a:off x="28807693" y="38604872"/>
            <a:ext cx="9398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 flipV="1">
            <a:off x="5903913" y="6858000"/>
            <a:ext cx="16703675" cy="71438"/>
          </a:xfrm>
          <a:prstGeom prst="rect">
            <a:avLst/>
          </a:prstGeom>
          <a:solidFill>
            <a:srgbClr val="266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BE"/>
          </a:p>
        </p:txBody>
      </p:sp>
      <p:sp>
        <p:nvSpPr>
          <p:cNvPr id="2056" name="ZoneTexte 34"/>
          <p:cNvSpPr txBox="1">
            <a:spLocks noChangeArrowheads="1"/>
          </p:cNvSpPr>
          <p:nvPr/>
        </p:nvSpPr>
        <p:spPr bwMode="auto">
          <a:xfrm rot="5400000">
            <a:off x="8922544" y="19623881"/>
            <a:ext cx="405701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BE" altLang="fr-FR" sz="8000">
                <a:latin typeface="Segoe Script" pitchFamily="34" charset="0"/>
                <a:cs typeface="Traditional Arabic" pitchFamily="18" charset="-78"/>
              </a:rPr>
              <a:t>FEEDING THE FUTURE</a:t>
            </a:r>
          </a:p>
        </p:txBody>
      </p:sp>
      <p:pic>
        <p:nvPicPr>
          <p:cNvPr id="2058" name="Image 16" descr="Logo Gembloux Agro-Bio Tech.png"/>
          <p:cNvPicPr>
            <a:picLocks noChangeAspect="1"/>
          </p:cNvPicPr>
          <p:nvPr/>
        </p:nvPicPr>
        <p:blipFill>
          <a:blip r:embed="rId4" cstate="print"/>
          <a:srcRect l="12943" r="74117"/>
          <a:stretch>
            <a:fillRect/>
          </a:stretch>
        </p:blipFill>
        <p:spPr bwMode="auto">
          <a:xfrm>
            <a:off x="28808363" y="520700"/>
            <a:ext cx="1235075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Imag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625" y="41203563"/>
            <a:ext cx="69151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 descr="Montage_Gu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0000" y="180000"/>
            <a:ext cx="6480000" cy="648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035531" y="7649941"/>
            <a:ext cx="5616624" cy="1132375"/>
          </a:xfrm>
          <a:prstGeom prst="flowChartAlternateProcess">
            <a:avLst/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40000">
                <a:schemeClr val="lt2">
                  <a:tint val="45000"/>
                  <a:shade val="99000"/>
                  <a:satMod val="350000"/>
                </a:schemeClr>
              </a:gs>
              <a:gs pos="100000">
                <a:schemeClr val="lt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9194" tIns="49597" rIns="99194" bIns="49597">
            <a:spAutoFit/>
          </a:bodyPr>
          <a:lstStyle/>
          <a:p>
            <a:pPr algn="ctr">
              <a:defRPr/>
            </a:pPr>
            <a:r>
              <a:rPr lang="en-US" altLang="zh-C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  <a:endParaRPr lang="th-TH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3" name="矩形 42"/>
          <p:cNvSpPr/>
          <p:nvPr/>
        </p:nvSpPr>
        <p:spPr bwMode="auto">
          <a:xfrm>
            <a:off x="1530475" y="15024101"/>
            <a:ext cx="25850872" cy="523636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320540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Function of gastrointestinal tract (GIT): </a:t>
            </a:r>
          </a:p>
          <a:p>
            <a:pPr algn="just" defTabSz="43205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Digestion and absorption of nutrients </a:t>
            </a:r>
          </a:p>
          <a:p>
            <a:pPr algn="just" defTabSz="43205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D</a:t>
            </a:r>
            <a:r>
              <a:rPr lang="en-GB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efence</a:t>
            </a:r>
            <a:r>
              <a:rPr lang="en-GB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against pathogenic micro-organisms, toxins and other harmful substances </a:t>
            </a:r>
          </a:p>
          <a:p>
            <a:pPr algn="just" defTabSz="43205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Bacteria in GIT acting as an additional defence barrier </a:t>
            </a:r>
          </a:p>
          <a:p>
            <a:pPr algn="just" defTabSz="4320540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main work  in our lab:</a:t>
            </a:r>
          </a:p>
          <a:p>
            <a:pPr algn="just" defTabSz="43205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Investigate effect of some dietary </a:t>
            </a:r>
            <a:r>
              <a:rPr lang="en-GB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fiber</a:t>
            </a:r>
            <a:r>
              <a:rPr lang="en-GB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(e.g. </a:t>
            </a:r>
            <a:r>
              <a:rPr lang="en-GB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inulin</a:t>
            </a:r>
            <a:r>
              <a:rPr lang="en-GB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wheat bran) on gut health  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animal  performance</a:t>
            </a:r>
            <a:endParaRPr lang="en-GB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43205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Optimize nutritional quality of feed ingredients (e.g. corn’s dryness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the aim of 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improving animal performance and digestibility  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矩形 116"/>
          <p:cNvSpPr/>
          <p:nvPr/>
        </p:nvSpPr>
        <p:spPr bwMode="auto">
          <a:xfrm>
            <a:off x="6571035" y="1241229"/>
            <a:ext cx="20450272" cy="316835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Optimizing 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performance and health in poultry by dietary strategies :</a:t>
            </a:r>
            <a:endParaRPr lang="fr-BE" sz="48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Focus on gastrointestinal ecophysiology</a:t>
            </a:r>
            <a:endParaRPr lang="fr-BE" sz="48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18" name="矩形 117"/>
          <p:cNvSpPr/>
          <p:nvPr/>
        </p:nvSpPr>
        <p:spPr bwMode="auto">
          <a:xfrm>
            <a:off x="7507139" y="3401469"/>
            <a:ext cx="20162240" cy="273630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Li</a:t>
            </a:r>
            <a:r>
              <a:rPr lang="nl-BE" sz="3600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nl-BE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F. Huart</a:t>
            </a:r>
            <a:r>
              <a:rPr lang="nl-BE" sz="3600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#</a:t>
            </a:r>
            <a:r>
              <a:rPr lang="nl-BE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J. Leblois</a:t>
            </a:r>
            <a:r>
              <a:rPr lang="nl-BE" sz="3600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nl-BE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Y. Beckers</a:t>
            </a:r>
            <a:r>
              <a:rPr lang="nl-BE" sz="3600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nl-BE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J. Bindelle</a:t>
            </a:r>
            <a:r>
              <a:rPr lang="nl-BE" sz="3600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nl-BE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N. Everaert</a:t>
            </a:r>
            <a:r>
              <a:rPr lang="nl-BE" sz="3600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#Precision livestock and Nutrition Unit, </a:t>
            </a:r>
            <a:r>
              <a:rPr lang="en-US" sz="3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Gembloux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Agro-Bio Tech, University of </a:t>
            </a:r>
            <a:r>
              <a:rPr lang="en-US" sz="3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Liège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Passage des </a:t>
            </a:r>
            <a:r>
              <a:rPr lang="en-US" sz="3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Déportés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2. B-5030 </a:t>
            </a:r>
            <a:r>
              <a:rPr lang="en-US" sz="3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Gembloux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Belgium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89499" y="8946085"/>
            <a:ext cx="10098924" cy="611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" descr="C:\Users\libing\AppData\Roaming\Tencent\Users\865719845\QQ\WinTemp\RichOle\HXVT7Z5SLP0P)I])2(20J~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12771" y="26660053"/>
            <a:ext cx="9400852" cy="720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2" name="Picture 6" descr="C:\Users\Administrator\AppData\Roaming\Tencent\Users\865719845\QQ\WinTemp\RichOle\SY8_APE31E1[3RG1XT46HKW.png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390211" y="36453141"/>
            <a:ext cx="410854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86459" y="36237117"/>
            <a:ext cx="432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0"/>
          <p:cNvPicPr preferRelativeResize="0"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13654" y="36453141"/>
            <a:ext cx="432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 preferRelativeResize="0"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118753" y="36309125"/>
            <a:ext cx="432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libing\Documents\Tencent Files\865719845\Image\C2C\A08C6065BDB009F11A17439A4B4E1DBE.png"/>
          <p:cNvPicPr preferRelativeResize="0"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681312" y="36381133"/>
            <a:ext cx="4320000" cy="2880000"/>
          </a:xfrm>
          <a:prstGeom prst="rect">
            <a:avLst/>
          </a:prstGeom>
          <a:noFill/>
        </p:spPr>
      </p:pic>
      <p:sp>
        <p:nvSpPr>
          <p:cNvPr id="56" name="矩形 55"/>
          <p:cNvSpPr/>
          <p:nvPr/>
        </p:nvSpPr>
        <p:spPr bwMode="auto">
          <a:xfrm>
            <a:off x="1344044" y="39689227"/>
            <a:ext cx="4536504" cy="9144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20540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Performance</a:t>
            </a:r>
          </a:p>
        </p:txBody>
      </p:sp>
      <p:sp>
        <p:nvSpPr>
          <p:cNvPr id="62" name="矩形 61"/>
          <p:cNvSpPr/>
          <p:nvPr/>
        </p:nvSpPr>
        <p:spPr bwMode="auto">
          <a:xfrm>
            <a:off x="7320383" y="39718820"/>
            <a:ext cx="3528392" cy="86409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20540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Digestibility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3" name="矩形 62"/>
          <p:cNvSpPr/>
          <p:nvPr/>
        </p:nvSpPr>
        <p:spPr bwMode="auto">
          <a:xfrm>
            <a:off x="11852613" y="39689227"/>
            <a:ext cx="5184576" cy="9144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20540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Villus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height/Crypt depth </a:t>
            </a:r>
          </a:p>
        </p:txBody>
      </p:sp>
      <p:sp>
        <p:nvSpPr>
          <p:cNvPr id="64" name="矩形 63"/>
          <p:cNvSpPr/>
          <p:nvPr/>
        </p:nvSpPr>
        <p:spPr bwMode="auto">
          <a:xfrm>
            <a:off x="17883539" y="39651086"/>
            <a:ext cx="3960440" cy="9144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20540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Volatile Fatty Acids</a:t>
            </a:r>
          </a:p>
        </p:txBody>
      </p:sp>
      <p:sp>
        <p:nvSpPr>
          <p:cNvPr id="65" name="矩形 64"/>
          <p:cNvSpPr/>
          <p:nvPr/>
        </p:nvSpPr>
        <p:spPr bwMode="auto">
          <a:xfrm>
            <a:off x="23237450" y="39621493"/>
            <a:ext cx="3960440" cy="9144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20540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Intestinal microorganisms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624596" y="8887794"/>
            <a:ext cx="9243750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矩形 31"/>
          <p:cNvSpPr/>
          <p:nvPr/>
        </p:nvSpPr>
        <p:spPr bwMode="auto">
          <a:xfrm>
            <a:off x="1513460" y="25782885"/>
            <a:ext cx="11054760" cy="129614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320540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Project.1: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Effect of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inulin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wheat bran on the intestinal health 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animal performance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124307" y="24439637"/>
            <a:ext cx="5616624" cy="1132375"/>
          </a:xfrm>
          <a:prstGeom prst="flowChartAlternateProcess">
            <a:avLst/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40000">
                <a:schemeClr val="lt2">
                  <a:tint val="45000"/>
                  <a:shade val="99000"/>
                  <a:satMod val="350000"/>
                </a:schemeClr>
              </a:gs>
              <a:gs pos="100000">
                <a:schemeClr val="lt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9194" tIns="49597" rIns="99194" bIns="49597">
            <a:spAutoFit/>
          </a:bodyPr>
          <a:lstStyle/>
          <a:p>
            <a:pPr algn="ctr">
              <a:defRPr/>
            </a:pPr>
            <a:r>
              <a:rPr lang="en-US" altLang="zh-C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Research</a:t>
            </a:r>
            <a:endParaRPr lang="th-TH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1674491" y="27380133"/>
            <a:ext cx="7632848" cy="151216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20540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Materials and methods</a:t>
            </a:r>
          </a:p>
          <a:p>
            <a:pPr algn="just" defTabSz="4320540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Broilers: 960 male R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oss 308 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348235" y="28938661"/>
            <a:ext cx="8086266" cy="3104567"/>
            <a:chOff x="1314451" y="30946666"/>
            <a:chExt cx="8086266" cy="3104567"/>
          </a:xfrm>
        </p:grpSpPr>
        <p:sp>
          <p:nvSpPr>
            <p:cNvPr id="39" name="矩形 38"/>
            <p:cNvSpPr/>
            <p:nvPr/>
          </p:nvSpPr>
          <p:spPr bwMode="auto">
            <a:xfrm>
              <a:off x="1314451" y="31945905"/>
              <a:ext cx="1872208" cy="108012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2054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Broilers</a:t>
              </a:r>
              <a:endParaRPr lang="en-US" sz="3600" dirty="0"/>
            </a:p>
          </p:txBody>
        </p:sp>
        <p:sp>
          <p:nvSpPr>
            <p:cNvPr id="40" name="左大括号 39"/>
            <p:cNvSpPr/>
            <p:nvPr/>
          </p:nvSpPr>
          <p:spPr bwMode="auto">
            <a:xfrm>
              <a:off x="2970635" y="31247195"/>
              <a:ext cx="576064" cy="2520000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3690715" y="30946666"/>
              <a:ext cx="2088232" cy="648072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2054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4% </a:t>
              </a:r>
              <a:r>
                <a:rPr lang="en-US" sz="36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Inulin</a:t>
              </a:r>
              <a:endPara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矩形 41"/>
            <p:cNvSpPr/>
            <p:nvPr/>
          </p:nvSpPr>
          <p:spPr bwMode="auto">
            <a:xfrm>
              <a:off x="3436711" y="31700613"/>
              <a:ext cx="3655476" cy="72008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2054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10% Wheat bran</a:t>
              </a:r>
              <a:endPara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3326725" y="32577205"/>
              <a:ext cx="6073992" cy="779592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2054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4% Inulin+10% Wheat bran</a:t>
              </a:r>
              <a:endPara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矩形 44"/>
            <p:cNvSpPr/>
            <p:nvPr/>
          </p:nvSpPr>
          <p:spPr bwMode="auto">
            <a:xfrm>
              <a:off x="3487513" y="33403161"/>
              <a:ext cx="2088232" cy="648072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2054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Control</a:t>
              </a:r>
              <a:endPara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1035531" y="34652941"/>
            <a:ext cx="5616624" cy="1132375"/>
          </a:xfrm>
          <a:prstGeom prst="flowChartAlternateProcess">
            <a:avLst/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40000">
                <a:schemeClr val="lt2">
                  <a:tint val="45000"/>
                  <a:shade val="99000"/>
                  <a:satMod val="350000"/>
                </a:schemeClr>
              </a:gs>
              <a:gs pos="100000">
                <a:schemeClr val="lt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9194" tIns="49597" rIns="99194" bIns="49597">
            <a:spAutoFit/>
          </a:bodyPr>
          <a:lstStyle/>
          <a:p>
            <a:pPr algn="ctr">
              <a:defRPr/>
            </a:pPr>
            <a:r>
              <a:rPr lang="en-US" altLang="zh-C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Indicators</a:t>
            </a:r>
            <a:endParaRPr lang="th-TH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4" name="矩形 73"/>
          <p:cNvSpPr/>
          <p:nvPr/>
        </p:nvSpPr>
        <p:spPr bwMode="auto">
          <a:xfrm>
            <a:off x="16533292" y="25795957"/>
            <a:ext cx="11352111" cy="136815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320540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Project.2: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Effect of 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corn’s d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ryness on the performance 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digestibility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broilers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矩形 74"/>
          <p:cNvSpPr/>
          <p:nvPr/>
        </p:nvSpPr>
        <p:spPr bwMode="auto">
          <a:xfrm>
            <a:off x="18380347" y="27236117"/>
            <a:ext cx="9001000" cy="136815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20540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Materials and methods</a:t>
            </a:r>
          </a:p>
          <a:p>
            <a:pPr algn="just" defTabSz="4320540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Broilers: R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oss 308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矩形 75"/>
          <p:cNvSpPr/>
          <p:nvPr/>
        </p:nvSpPr>
        <p:spPr bwMode="auto">
          <a:xfrm>
            <a:off x="18524363" y="28671837"/>
            <a:ext cx="9073008" cy="350711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32054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Experiment.1: Performance</a:t>
            </a:r>
          </a:p>
          <a:p>
            <a:pPr algn="just" defTabSz="432054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Broilers have been fed </a:t>
            </a:r>
          </a:p>
          <a:p>
            <a:pPr algn="just" defTabSz="43205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zh-C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60% corn (humidity 29%, dried by 3 different temperatures)+40% chicken feed</a:t>
            </a:r>
          </a:p>
          <a:p>
            <a:pPr algn="just" defTabSz="43205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60% 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corn (humidity 36%, dried by 3 different temperatures)+40% chicken feed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8435339" y="32132661"/>
            <a:ext cx="9577064" cy="244827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32054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Experiment.2: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Digestibility</a:t>
            </a:r>
          </a:p>
          <a:p>
            <a:pPr algn="just" defTabSz="4320540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roilers have been force fed a diet using 2 kind of corn (humidity 29% and 36%, dried by 3 different temperatures. Water: Corn=1.1:1)</a:t>
            </a:r>
            <a:endParaRPr lang="en-US" altLang="zh-CN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4317742" y="20424205"/>
            <a:ext cx="3695700" cy="3672408"/>
            <a:chOff x="4317742" y="19027205"/>
            <a:chExt cx="3695700" cy="3672408"/>
          </a:xfrm>
        </p:grpSpPr>
        <p:pic>
          <p:nvPicPr>
            <p:cNvPr id="67" name="Picture 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317742" y="19027205"/>
              <a:ext cx="3695700" cy="2733675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3" name="矩形 72"/>
            <p:cNvSpPr/>
            <p:nvPr/>
          </p:nvSpPr>
          <p:spPr bwMode="auto">
            <a:xfrm>
              <a:off x="4986859" y="21907525"/>
              <a:ext cx="2592288" cy="79208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2054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CN" sz="36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nulin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12407957" y="20534191"/>
            <a:ext cx="3697200" cy="3685230"/>
            <a:chOff x="12407957" y="19086391"/>
            <a:chExt cx="3697200" cy="3685230"/>
          </a:xfrm>
        </p:grpSpPr>
        <p:pic>
          <p:nvPicPr>
            <p:cNvPr id="70" name="Picture 10"/>
            <p:cNvPicPr preferRelativeResize="0">
              <a:picLocks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2407957" y="19086391"/>
              <a:ext cx="3697200" cy="27324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3" name="矩形 82"/>
            <p:cNvSpPr/>
            <p:nvPr/>
          </p:nvSpPr>
          <p:spPr bwMode="auto">
            <a:xfrm>
              <a:off x="12954428" y="21979533"/>
              <a:ext cx="2592288" cy="79208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2054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Wheat bran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20036531" y="20170205"/>
            <a:ext cx="3697200" cy="3714823"/>
            <a:chOff x="20036531" y="19027205"/>
            <a:chExt cx="3697200" cy="3714823"/>
          </a:xfrm>
        </p:grpSpPr>
        <p:pic>
          <p:nvPicPr>
            <p:cNvPr id="7" name="Picture 2"/>
            <p:cNvPicPr preferRelativeResize="0">
              <a:picLocks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0036531" y="19027205"/>
              <a:ext cx="3697200" cy="27324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4" name="矩形 83"/>
            <p:cNvSpPr/>
            <p:nvPr/>
          </p:nvSpPr>
          <p:spPr bwMode="auto">
            <a:xfrm>
              <a:off x="20684603" y="21949940"/>
              <a:ext cx="2592288" cy="792088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2054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Corn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9" name="直接箭头连接符 88"/>
          <p:cNvCxnSpPr/>
          <p:nvPr/>
        </p:nvCxnSpPr>
        <p:spPr bwMode="auto">
          <a:xfrm flipV="1">
            <a:off x="1818507" y="33517581"/>
            <a:ext cx="1296144" cy="0"/>
          </a:xfrm>
          <a:prstGeom prst="straightConnector1">
            <a:avLst/>
          </a:prstGeom>
          <a:solidFill>
            <a:srgbClr val="00B8FF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0" name="矩形 89"/>
          <p:cNvSpPr/>
          <p:nvPr/>
        </p:nvSpPr>
        <p:spPr bwMode="auto">
          <a:xfrm>
            <a:off x="3258667" y="32454477"/>
            <a:ext cx="6120680" cy="255850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32054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After starter, every group was equally divided in two</a:t>
            </a:r>
            <a:r>
              <a:rPr lang="zh-CN" alt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CN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43205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Half: Dietary treatment</a:t>
            </a:r>
          </a:p>
          <a:p>
            <a:pPr algn="just" defTabSz="432054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Half : Control diet</a:t>
            </a:r>
          </a:p>
          <a:p>
            <a:pPr algn="ctr" defTabSz="4320540"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8802688" y="41205150"/>
            <a:ext cx="1339373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algn="ctr" defTabSz="188913">
              <a:lnSpc>
                <a:spcPts val="23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fr-FR" sz="2200" b="1" dirty="0">
                <a:solidFill>
                  <a:schemeClr val="tx1"/>
                </a:solidFill>
                <a:latin typeface="Cambria" pitchFamily="18" charset="0"/>
              </a:rPr>
              <a:t>Acknowledgements</a:t>
            </a:r>
          </a:p>
          <a:p>
            <a:pPr algn="ctr" defTabSz="188913">
              <a:lnSpc>
                <a:spcPts val="23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fr-FR" sz="2400" b="1" dirty="0" smtClean="0">
                <a:solidFill>
                  <a:srgbClr val="26619C"/>
                </a:solidFill>
                <a:latin typeface="Cambria" pitchFamily="18" charset="0"/>
              </a:rPr>
              <a:t>COSUCRA/</a:t>
            </a:r>
            <a:r>
              <a:rPr lang="en-US" altLang="fr-FR" sz="2400" b="1" dirty="0" err="1" smtClean="0">
                <a:solidFill>
                  <a:srgbClr val="26619C"/>
                </a:solidFill>
                <a:latin typeface="Cambria" pitchFamily="18" charset="0"/>
              </a:rPr>
              <a:t>CRAw</a:t>
            </a:r>
            <a:r>
              <a:rPr lang="en-US" altLang="fr-FR" sz="2400" b="1" dirty="0" smtClean="0">
                <a:solidFill>
                  <a:srgbClr val="26619C"/>
                </a:solidFill>
                <a:latin typeface="Cambria" pitchFamily="18" charset="0"/>
              </a:rPr>
              <a:t>/ TERRA/ </a:t>
            </a:r>
            <a:r>
              <a:rPr lang="en-US" altLang="fr-FR" sz="2400" b="1" dirty="0" err="1" smtClean="0">
                <a:solidFill>
                  <a:srgbClr val="26619C"/>
                </a:solidFill>
                <a:latin typeface="Cambria" pitchFamily="18" charset="0"/>
              </a:rPr>
              <a:t>AgroBioChem</a:t>
            </a:r>
            <a:r>
              <a:rPr lang="en-US" altLang="fr-FR" sz="2400" b="1" dirty="0" smtClean="0">
                <a:solidFill>
                  <a:srgbClr val="26619C"/>
                </a:solidFill>
                <a:latin typeface="Cambria" pitchFamily="18" charset="0"/>
              </a:rPr>
              <a:t>/ </a:t>
            </a:r>
          </a:p>
          <a:p>
            <a:pPr algn="ctr" defTabSz="188913">
              <a:lnSpc>
                <a:spcPts val="23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fr-FR" sz="2400" b="1" dirty="0" smtClean="0">
                <a:solidFill>
                  <a:srgbClr val="26619C"/>
                </a:solidFill>
                <a:latin typeface="Cambria" pitchFamily="18" charset="0"/>
              </a:rPr>
              <a:t>Precision </a:t>
            </a:r>
            <a:r>
              <a:rPr lang="en-US" altLang="fr-FR" sz="2400" b="1" dirty="0">
                <a:solidFill>
                  <a:srgbClr val="26619C"/>
                </a:solidFill>
                <a:latin typeface="Cambria" pitchFamily="18" charset="0"/>
              </a:rPr>
              <a:t>Livestock and Nutrition Unit</a:t>
            </a:r>
            <a:r>
              <a:rPr lang="en-US" altLang="fr-FR" sz="2400" b="1" dirty="0" smtClean="0">
                <a:solidFill>
                  <a:srgbClr val="26619C"/>
                </a:solidFill>
                <a:latin typeface="Cambria" pitchFamily="18" charset="0"/>
              </a:rPr>
              <a:t>,</a:t>
            </a:r>
            <a:endParaRPr lang="en-US" altLang="fr-FR" sz="2400" b="1" dirty="0">
              <a:solidFill>
                <a:srgbClr val="26619C"/>
              </a:solidFill>
              <a:latin typeface="Cambria" pitchFamily="18" charset="0"/>
            </a:endParaRPr>
          </a:p>
          <a:p>
            <a:pPr algn="ctr" defTabSz="188913">
              <a:lnSpc>
                <a:spcPts val="23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fr-FR" sz="2400" b="1" dirty="0" smtClean="0">
                <a:solidFill>
                  <a:schemeClr val="tx1"/>
                </a:solidFill>
                <a:latin typeface="Cambria" pitchFamily="18" charset="0"/>
              </a:rPr>
              <a:t>Contact: </a:t>
            </a:r>
            <a:r>
              <a:rPr lang="en-US" altLang="fr-FR" sz="2400" b="1" dirty="0" smtClean="0">
                <a:solidFill>
                  <a:schemeClr val="tx1"/>
                </a:solidFill>
                <a:latin typeface="Cambria" pitchFamily="18" charset="0"/>
              </a:rPr>
              <a:t>bli@student.ulg.ac.be</a:t>
            </a:r>
            <a:endParaRPr lang="en-US" altLang="fr-FR" sz="2200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a:spPr>
      <a:bodyPr anchor="ctr"/>
      <a:lstStyle>
        <a:defPPr algn="ctr" defTabSz="4320540" fontAlgn="auto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002">
          <a:schemeClr val="lt2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lIns="432054" tIns="216027" rIns="432054" bIns="216027"/>
      <a:lstStyle>
        <a:defPPr algn="just">
          <a:buClr>
            <a:srgbClr val="18428C"/>
          </a:buClr>
          <a:buSzPct val="100000"/>
          <a:buFont typeface="Times New Roman" pitchFamily="18" charset="0"/>
          <a:buNone/>
          <a:defRPr sz="4000" dirty="0">
            <a:solidFill>
              <a:schemeClr val="tx1"/>
            </a:solidFill>
            <a:ea typeface="ＭＳ Ｐゴシック" pitchFamily="34" charset="-128"/>
          </a:defRPr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8163</TotalTime>
  <Words>340</Words>
  <Application>Microsoft Office PowerPoint</Application>
  <PresentationFormat>自定义</PresentationFormat>
  <Paragraphs>49</Paragraphs>
  <Slides>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Modèle par défaut</vt:lpstr>
      <vt:lpstr>幻灯片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colinet.f</dc:creator>
  <cp:lastModifiedBy>libing</cp:lastModifiedBy>
  <cp:revision>676</cp:revision>
  <cp:lastPrinted>2016-04-29T08:41:06Z</cp:lastPrinted>
  <dcterms:created xsi:type="dcterms:W3CDTF">2007-07-26T07:24:48Z</dcterms:created>
  <dcterms:modified xsi:type="dcterms:W3CDTF">2016-05-17T06:49:25Z</dcterms:modified>
</cp:coreProperties>
</file>