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charts/chart4.xml" ContentType="application/vnd.openxmlformats-officedocument.drawingml.chart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charts/chart6.xml" ContentType="application/vnd.openxmlformats-officedocument.drawingml.chart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7"/>
  </p:notesMasterIdLst>
  <p:sldIdLst>
    <p:sldId id="262" r:id="rId3"/>
    <p:sldId id="285" r:id="rId4"/>
    <p:sldId id="289" r:id="rId5"/>
    <p:sldId id="257" r:id="rId6"/>
    <p:sldId id="258" r:id="rId7"/>
    <p:sldId id="259" r:id="rId8"/>
    <p:sldId id="260" r:id="rId9"/>
    <p:sldId id="261" r:id="rId10"/>
    <p:sldId id="290" r:id="rId11"/>
    <p:sldId id="306" r:id="rId12"/>
    <p:sldId id="330" r:id="rId13"/>
    <p:sldId id="286" r:id="rId14"/>
    <p:sldId id="288" r:id="rId15"/>
    <p:sldId id="297" r:id="rId16"/>
    <p:sldId id="264" r:id="rId17"/>
    <p:sldId id="266" r:id="rId18"/>
    <p:sldId id="267" r:id="rId19"/>
    <p:sldId id="268" r:id="rId20"/>
    <p:sldId id="269" r:id="rId21"/>
    <p:sldId id="271" r:id="rId22"/>
    <p:sldId id="272" r:id="rId23"/>
    <p:sldId id="307" r:id="rId24"/>
    <p:sldId id="273" r:id="rId25"/>
    <p:sldId id="308" r:id="rId26"/>
    <p:sldId id="325" r:id="rId27"/>
    <p:sldId id="309" r:id="rId28"/>
    <p:sldId id="326" r:id="rId29"/>
    <p:sldId id="310" r:id="rId30"/>
    <p:sldId id="327" r:id="rId31"/>
    <p:sldId id="311" r:id="rId32"/>
    <p:sldId id="318" r:id="rId33"/>
    <p:sldId id="329" r:id="rId34"/>
    <p:sldId id="320" r:id="rId35"/>
    <p:sldId id="321" r:id="rId36"/>
    <p:sldId id="322" r:id="rId37"/>
    <p:sldId id="323" r:id="rId38"/>
    <p:sldId id="324" r:id="rId39"/>
    <p:sldId id="312" r:id="rId40"/>
    <p:sldId id="313" r:id="rId41"/>
    <p:sldId id="274" r:id="rId42"/>
    <p:sldId id="291" r:id="rId43"/>
    <p:sldId id="292" r:id="rId44"/>
    <p:sldId id="296" r:id="rId45"/>
    <p:sldId id="293" r:id="rId46"/>
    <p:sldId id="299" r:id="rId47"/>
    <p:sldId id="301" r:id="rId48"/>
    <p:sldId id="298" r:id="rId49"/>
    <p:sldId id="302" r:id="rId50"/>
    <p:sldId id="304" r:id="rId51"/>
    <p:sldId id="305" r:id="rId52"/>
    <p:sldId id="295" r:id="rId53"/>
    <p:sldId id="294" r:id="rId54"/>
    <p:sldId id="300" r:id="rId55"/>
    <p:sldId id="284" r:id="rId56"/>
  </p:sldIdLst>
  <p:sldSz cx="9144000" cy="6858000" type="screen4x3"/>
  <p:notesSz cx="6858000" cy="9144000"/>
  <p:custDataLst>
    <p:tags r:id="rId5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halie Younès" initials="N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36C"/>
    <a:srgbClr val="52BAB5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1"/>
    <p:restoredTop sz="94693"/>
  </p:normalViewPr>
  <p:slideViewPr>
    <p:cSldViewPr>
      <p:cViewPr varScale="1">
        <p:scale>
          <a:sx n="52" d="100"/>
          <a:sy n="52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pascaldetroz\Desktop\Clermo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pascaldetroz\Desktop\Clermo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pascaldetroz\Desktop\Clermo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pascaldetroz\Desktop\Clermo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pascaldetroz\Desktop\Clermo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pascaldetroz\Desktop\Clermo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Feuil1!$B$2</c:f>
              <c:strCache>
                <c:ptCount val="1"/>
                <c:pt idx="0">
                  <c:v>Pendant l'année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Feuil1!$A$3:$A$7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Feuil1!$B$3:$B$7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6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Mixte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Feuil1!$A$3:$A$7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Feuil1!$C$3:$C$7</c:f>
              <c:numCache>
                <c:formatCode>General</c:formatCode>
                <c:ptCount val="5"/>
                <c:pt idx="0">
                  <c:v>36</c:v>
                </c:pt>
                <c:pt idx="1">
                  <c:v>54</c:v>
                </c:pt>
                <c:pt idx="2">
                  <c:v>52</c:v>
                </c:pt>
                <c:pt idx="3">
                  <c:v>49</c:v>
                </c:pt>
                <c:pt idx="4">
                  <c:v>64</c:v>
                </c:pt>
              </c:numCache>
            </c:numRef>
          </c:val>
        </c:ser>
        <c:ser>
          <c:idx val="2"/>
          <c:order val="2"/>
          <c:tx>
            <c:strRef>
              <c:f>Feuil1!$D$2</c:f>
              <c:strCache>
                <c:ptCount val="1"/>
                <c:pt idx="0">
                  <c:v>En fin d'année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Feuil1!$A$3:$A$7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Feuil1!$D$3:$D$7</c:f>
              <c:numCache>
                <c:formatCode>General</c:formatCode>
                <c:ptCount val="5"/>
                <c:pt idx="0">
                  <c:v>60</c:v>
                </c:pt>
                <c:pt idx="1">
                  <c:v>35</c:v>
                </c:pt>
                <c:pt idx="2">
                  <c:v>43</c:v>
                </c:pt>
                <c:pt idx="3">
                  <c:v>46</c:v>
                </c:pt>
                <c:pt idx="4">
                  <c:v>26</c:v>
                </c:pt>
              </c:numCache>
            </c:numRef>
          </c:val>
        </c:ser>
        <c:overlap val="100"/>
        <c:axId val="217356544"/>
        <c:axId val="177676288"/>
      </c:barChart>
      <c:catAx>
        <c:axId val="2173565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676288"/>
        <c:crosses val="autoZero"/>
        <c:auto val="1"/>
        <c:lblAlgn val="ctr"/>
        <c:lblOffset val="100"/>
      </c:catAx>
      <c:valAx>
        <c:axId val="1776762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35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17783483306363"/>
          <c:y val="0.91520494948935827"/>
          <c:w val="0.63540309771632297"/>
          <c:h val="4.225773207870871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Feuil2!$B$11</c:f>
              <c:strCache>
                <c:ptCount val="1"/>
                <c:pt idx="0">
                  <c:v>Ecrit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Feuil2!$A$12:$A$16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Feuil2!$B$12:$B$16</c:f>
              <c:numCache>
                <c:formatCode>0</c:formatCode>
                <c:ptCount val="5"/>
                <c:pt idx="0">
                  <c:v>53.968253968253983</c:v>
                </c:pt>
                <c:pt idx="1">
                  <c:v>41.666666666666615</c:v>
                </c:pt>
                <c:pt idx="2">
                  <c:v>30.434782608695659</c:v>
                </c:pt>
                <c:pt idx="3">
                  <c:v>32.584269662921344</c:v>
                </c:pt>
                <c:pt idx="4">
                  <c:v>24.096385542168679</c:v>
                </c:pt>
              </c:numCache>
            </c:numRef>
          </c:val>
        </c:ser>
        <c:ser>
          <c:idx val="1"/>
          <c:order val="1"/>
          <c:tx>
            <c:strRef>
              <c:f>Feuil2!$C$11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Feuil2!$A$12:$A$16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Feuil2!$C$12:$C$16</c:f>
              <c:numCache>
                <c:formatCode>0</c:formatCode>
                <c:ptCount val="5"/>
                <c:pt idx="0">
                  <c:v>16.931216931216927</c:v>
                </c:pt>
                <c:pt idx="1">
                  <c:v>15.47619047619048</c:v>
                </c:pt>
                <c:pt idx="2">
                  <c:v>15.217391304347821</c:v>
                </c:pt>
                <c:pt idx="3">
                  <c:v>8.9887640449438209</c:v>
                </c:pt>
                <c:pt idx="4">
                  <c:v>4.8192771084337389</c:v>
                </c:pt>
              </c:numCache>
            </c:numRef>
          </c:val>
        </c:ser>
        <c:ser>
          <c:idx val="2"/>
          <c:order val="2"/>
          <c:tx>
            <c:strRef>
              <c:f>Feuil2!$D$11</c:f>
              <c:strCache>
                <c:ptCount val="1"/>
                <c:pt idx="0">
                  <c:v>Travail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Feuil2!$A$12:$A$16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Feuil2!$D$12:$D$16</c:f>
              <c:numCache>
                <c:formatCode>0</c:formatCode>
                <c:ptCount val="5"/>
                <c:pt idx="0">
                  <c:v>3.1746031746031727</c:v>
                </c:pt>
                <c:pt idx="1">
                  <c:v>14.285714285714286</c:v>
                </c:pt>
                <c:pt idx="2">
                  <c:v>16.304347826086961</c:v>
                </c:pt>
                <c:pt idx="3">
                  <c:v>20.224719101123572</c:v>
                </c:pt>
                <c:pt idx="4">
                  <c:v>39.759036144578339</c:v>
                </c:pt>
              </c:numCache>
            </c:numRef>
          </c:val>
        </c:ser>
        <c:ser>
          <c:idx val="3"/>
          <c:order val="3"/>
          <c:tx>
            <c:strRef>
              <c:f>Feuil2!$E$11</c:f>
              <c:strCache>
                <c:ptCount val="1"/>
                <c:pt idx="0">
                  <c:v>Ecrit+Oral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Feuil2!$A$12:$A$16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Feuil2!$E$12:$E$16</c:f>
              <c:numCache>
                <c:formatCode>0</c:formatCode>
                <c:ptCount val="5"/>
                <c:pt idx="0">
                  <c:v>10.582010582010573</c:v>
                </c:pt>
                <c:pt idx="1">
                  <c:v>13.0952380952381</c:v>
                </c:pt>
                <c:pt idx="2">
                  <c:v>16.304347826086961</c:v>
                </c:pt>
                <c:pt idx="3">
                  <c:v>20.224719101123572</c:v>
                </c:pt>
                <c:pt idx="4">
                  <c:v>3.6144578313253009</c:v>
                </c:pt>
              </c:numCache>
            </c:numRef>
          </c:val>
        </c:ser>
        <c:ser>
          <c:idx val="4"/>
          <c:order val="4"/>
          <c:tx>
            <c:strRef>
              <c:f>Feuil2!$F$11</c:f>
              <c:strCache>
                <c:ptCount val="1"/>
                <c:pt idx="0">
                  <c:v>Ecrit + travail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Feuil2!$A$12:$A$16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Feuil2!$F$12:$F$16</c:f>
              <c:numCache>
                <c:formatCode>0</c:formatCode>
                <c:ptCount val="5"/>
                <c:pt idx="0">
                  <c:v>7.4074074074074066</c:v>
                </c:pt>
                <c:pt idx="1">
                  <c:v>4.7619047619047619</c:v>
                </c:pt>
                <c:pt idx="2">
                  <c:v>5.4347826086956506</c:v>
                </c:pt>
                <c:pt idx="3">
                  <c:v>8.9887640449438209</c:v>
                </c:pt>
                <c:pt idx="4">
                  <c:v>9.6385542168674707</c:v>
                </c:pt>
              </c:numCache>
            </c:numRef>
          </c:val>
        </c:ser>
        <c:ser>
          <c:idx val="5"/>
          <c:order val="5"/>
          <c:tx>
            <c:strRef>
              <c:f>Feuil2!$G$11</c:f>
              <c:strCache>
                <c:ptCount val="1"/>
                <c:pt idx="0">
                  <c:v>Oral + travail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Feuil2!$A$12:$A$16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Feuil2!$G$12:$G$16</c:f>
              <c:numCache>
                <c:formatCode>0</c:formatCode>
                <c:ptCount val="5"/>
                <c:pt idx="0">
                  <c:v>5.2910052910052885</c:v>
                </c:pt>
                <c:pt idx="1">
                  <c:v>7.1428571428571415</c:v>
                </c:pt>
                <c:pt idx="2">
                  <c:v>10.869565217391312</c:v>
                </c:pt>
                <c:pt idx="3">
                  <c:v>5.61797752808988</c:v>
                </c:pt>
                <c:pt idx="4">
                  <c:v>14.457831325301207</c:v>
                </c:pt>
              </c:numCache>
            </c:numRef>
          </c:val>
        </c:ser>
        <c:ser>
          <c:idx val="6"/>
          <c:order val="6"/>
          <c:tx>
            <c:strRef>
              <c:f>Feuil2!$H$11</c:f>
              <c:strCache>
                <c:ptCount val="1"/>
                <c:pt idx="0">
                  <c:v>Tout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Feuil2!$A$12:$A$16</c:f>
              <c:strCache>
                <c:ptCount val="5"/>
                <c:pt idx="0">
                  <c:v>Ex cathedra</c:v>
                </c:pt>
                <c:pt idx="1">
                  <c:v>Atelier, TP, TD</c:v>
                </c:pt>
                <c:pt idx="2">
                  <c:v>Etude de cas</c:v>
                </c:pt>
                <c:pt idx="3">
                  <c:v>Débats</c:v>
                </c:pt>
                <c:pt idx="4">
                  <c:v>Réalisation concrête</c:v>
                </c:pt>
              </c:strCache>
            </c:strRef>
          </c:cat>
          <c:val>
            <c:numRef>
              <c:f>Feuil2!$H$12:$H$16</c:f>
              <c:numCache>
                <c:formatCode>0</c:formatCode>
                <c:ptCount val="5"/>
                <c:pt idx="0">
                  <c:v>2.6455026455026451</c:v>
                </c:pt>
                <c:pt idx="1">
                  <c:v>3.5714285714285707</c:v>
                </c:pt>
                <c:pt idx="2">
                  <c:v>5.4347826086956506</c:v>
                </c:pt>
                <c:pt idx="3">
                  <c:v>2.8426966292134801</c:v>
                </c:pt>
                <c:pt idx="4">
                  <c:v>3.6144578313253009</c:v>
                </c:pt>
              </c:numCache>
            </c:numRef>
          </c:val>
        </c:ser>
        <c:overlap val="100"/>
        <c:axId val="217346432"/>
        <c:axId val="217347968"/>
      </c:barChart>
      <c:catAx>
        <c:axId val="217346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347968"/>
        <c:crosses val="autoZero"/>
        <c:auto val="1"/>
        <c:lblAlgn val="ctr"/>
        <c:lblOffset val="100"/>
      </c:catAx>
      <c:valAx>
        <c:axId val="217347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3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Feuil10!$B$19</c:f>
              <c:strCache>
                <c:ptCount val="1"/>
                <c:pt idx="0">
                  <c:v>Uniquement pendant l'année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Feuil10!$A$20:$A$22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Feuil10!$B$20:$B$22</c:f>
              <c:numCache>
                <c:formatCode>0.00</c:formatCode>
                <c:ptCount val="3"/>
                <c:pt idx="0">
                  <c:v>5.2631578947368416</c:v>
                </c:pt>
                <c:pt idx="1">
                  <c:v>3.5785288270377742</c:v>
                </c:pt>
                <c:pt idx="2" formatCode="General">
                  <c:v>11.680327868852453</c:v>
                </c:pt>
              </c:numCache>
            </c:numRef>
          </c:val>
        </c:ser>
        <c:ser>
          <c:idx val="1"/>
          <c:order val="1"/>
          <c:tx>
            <c:strRef>
              <c:f>Feuil10!$C$19</c:f>
              <c:strCache>
                <c:ptCount val="1"/>
                <c:pt idx="0">
                  <c:v>Mixte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Feuil10!$A$20:$A$22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Feuil10!$C$20:$C$22</c:f>
              <c:numCache>
                <c:formatCode>0.00</c:formatCode>
                <c:ptCount val="3"/>
                <c:pt idx="0">
                  <c:v>25.526315789473681</c:v>
                </c:pt>
                <c:pt idx="1">
                  <c:v>48.906560636182903</c:v>
                </c:pt>
                <c:pt idx="2" formatCode="General">
                  <c:v>54.918032786885263</c:v>
                </c:pt>
              </c:numCache>
            </c:numRef>
          </c:val>
        </c:ser>
        <c:ser>
          <c:idx val="2"/>
          <c:order val="2"/>
          <c:tx>
            <c:strRef>
              <c:f>Feuil10!$D$19</c:f>
              <c:strCache>
                <c:ptCount val="1"/>
                <c:pt idx="0">
                  <c:v>Uniquement en fin d'année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Feuil10!$A$20:$A$22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Feuil10!$D$20:$D$22</c:f>
              <c:numCache>
                <c:formatCode>0.00</c:formatCode>
                <c:ptCount val="3"/>
                <c:pt idx="0">
                  <c:v>69.21052631578948</c:v>
                </c:pt>
                <c:pt idx="1">
                  <c:v>47.514910536779333</c:v>
                </c:pt>
                <c:pt idx="2" formatCode="General">
                  <c:v>33.401639344262264</c:v>
                </c:pt>
              </c:numCache>
            </c:numRef>
          </c:val>
        </c:ser>
        <c:overlap val="100"/>
        <c:axId val="221264896"/>
        <c:axId val="221270784"/>
      </c:barChart>
      <c:catAx>
        <c:axId val="2212648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270784"/>
        <c:crosses val="autoZero"/>
        <c:auto val="1"/>
        <c:lblAlgn val="ctr"/>
        <c:lblOffset val="100"/>
      </c:catAx>
      <c:valAx>
        <c:axId val="2212707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26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Feuil10!$B$1</c:f>
              <c:strCache>
                <c:ptCount val="1"/>
                <c:pt idx="0">
                  <c:v>Ecrit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Feuil10!$A$2:$A$4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Feuil10!$B$2:$B$4</c:f>
              <c:numCache>
                <c:formatCode>0.00</c:formatCode>
                <c:ptCount val="3"/>
                <c:pt idx="0">
                  <c:v>62.039660056657183</c:v>
                </c:pt>
                <c:pt idx="1">
                  <c:v>48.590021691973973</c:v>
                </c:pt>
                <c:pt idx="2" formatCode="General">
                  <c:v>27.518427518427519</c:v>
                </c:pt>
              </c:numCache>
            </c:numRef>
          </c:val>
        </c:ser>
        <c:ser>
          <c:idx val="1"/>
          <c:order val="1"/>
          <c:tx>
            <c:strRef>
              <c:f>Feuil10!$C$1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Feuil10!$A$2:$A$4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Feuil10!$C$2:$C$4</c:f>
              <c:numCache>
                <c:formatCode>0.00</c:formatCode>
                <c:ptCount val="3"/>
                <c:pt idx="0">
                  <c:v>19.546742209631699</c:v>
                </c:pt>
                <c:pt idx="1">
                  <c:v>13.449023861171362</c:v>
                </c:pt>
                <c:pt idx="2" formatCode="General">
                  <c:v>11.547911547911539</c:v>
                </c:pt>
              </c:numCache>
            </c:numRef>
          </c:val>
        </c:ser>
        <c:ser>
          <c:idx val="2"/>
          <c:order val="2"/>
          <c:tx>
            <c:strRef>
              <c:f>Feuil10!$D$1</c:f>
              <c:strCache>
                <c:ptCount val="1"/>
                <c:pt idx="0">
                  <c:v>Travail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Feuil10!$A$2:$A$4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Feuil10!$D$2:$D$4</c:f>
              <c:numCache>
                <c:formatCode>0.00</c:formatCode>
                <c:ptCount val="3"/>
                <c:pt idx="0">
                  <c:v>0.84985835694051071</c:v>
                </c:pt>
                <c:pt idx="1">
                  <c:v>6.9414316702819958</c:v>
                </c:pt>
                <c:pt idx="2" formatCode="General">
                  <c:v>22.358722358722332</c:v>
                </c:pt>
              </c:numCache>
            </c:numRef>
          </c:val>
        </c:ser>
        <c:ser>
          <c:idx val="3"/>
          <c:order val="3"/>
          <c:tx>
            <c:strRef>
              <c:f>Feuil10!$E$1</c:f>
              <c:strCache>
                <c:ptCount val="1"/>
                <c:pt idx="0">
                  <c:v>Ecrit+Oral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Feuil10!$A$2:$A$4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Feuil10!$E$2:$E$4</c:f>
              <c:numCache>
                <c:formatCode>0.00</c:formatCode>
                <c:ptCount val="3"/>
                <c:pt idx="0">
                  <c:v>8.4985835694051008</c:v>
                </c:pt>
                <c:pt idx="1">
                  <c:v>13.449023861171362</c:v>
                </c:pt>
                <c:pt idx="2" formatCode="General">
                  <c:v>14.250614250614257</c:v>
                </c:pt>
              </c:numCache>
            </c:numRef>
          </c:val>
        </c:ser>
        <c:ser>
          <c:idx val="4"/>
          <c:order val="4"/>
          <c:tx>
            <c:strRef>
              <c:f>Feuil10!$F$1</c:f>
              <c:strCache>
                <c:ptCount val="1"/>
                <c:pt idx="0">
                  <c:v>Ecrit + travail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Feuil10!$A$2:$A$4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Feuil10!$F$2:$F$4</c:f>
              <c:numCache>
                <c:formatCode>0.00</c:formatCode>
                <c:ptCount val="3"/>
                <c:pt idx="0">
                  <c:v>4.8158640226628888</c:v>
                </c:pt>
                <c:pt idx="1">
                  <c:v>8.6767895878524968</c:v>
                </c:pt>
                <c:pt idx="2" formatCode="General">
                  <c:v>8.5995085995086118</c:v>
                </c:pt>
              </c:numCache>
            </c:numRef>
          </c:val>
        </c:ser>
        <c:ser>
          <c:idx val="5"/>
          <c:order val="5"/>
          <c:tx>
            <c:strRef>
              <c:f>Feuil10!$G$1</c:f>
              <c:strCache>
                <c:ptCount val="1"/>
                <c:pt idx="0">
                  <c:v>Oral + travail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Feuil10!$A$2:$A$4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Feuil10!$G$2:$G$4</c:f>
              <c:numCache>
                <c:formatCode>0.00</c:formatCode>
                <c:ptCount val="3"/>
                <c:pt idx="0">
                  <c:v>2.549575070821529</c:v>
                </c:pt>
                <c:pt idx="1">
                  <c:v>4.9891540130151864</c:v>
                </c:pt>
                <c:pt idx="2" formatCode="General">
                  <c:v>11.793611793611781</c:v>
                </c:pt>
              </c:numCache>
            </c:numRef>
          </c:val>
        </c:ser>
        <c:ser>
          <c:idx val="6"/>
          <c:order val="6"/>
          <c:tx>
            <c:strRef>
              <c:f>Feuil10!$H$1</c:f>
              <c:strCache>
                <c:ptCount val="1"/>
                <c:pt idx="0">
                  <c:v>Tout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Feuil10!$A$2:$A$4</c:f>
              <c:strCache>
                <c:ptCount val="3"/>
                <c:pt idx="0">
                  <c:v>Transmissive</c:v>
                </c:pt>
                <c:pt idx="1">
                  <c:v>Neutre</c:v>
                </c:pt>
                <c:pt idx="2">
                  <c:v>Active</c:v>
                </c:pt>
              </c:strCache>
            </c:strRef>
          </c:cat>
          <c:val>
            <c:numRef>
              <c:f>Feuil10!$H$2:$H$4</c:f>
              <c:numCache>
                <c:formatCode>0.00</c:formatCode>
                <c:ptCount val="3"/>
                <c:pt idx="0">
                  <c:v>1.6997167138810201</c:v>
                </c:pt>
                <c:pt idx="1">
                  <c:v>3.9045553145336198</c:v>
                </c:pt>
                <c:pt idx="2" formatCode="General">
                  <c:v>3.9312039312039286</c:v>
                </c:pt>
              </c:numCache>
            </c:numRef>
          </c:val>
        </c:ser>
        <c:overlap val="100"/>
        <c:axId val="221336704"/>
        <c:axId val="221338240"/>
      </c:barChart>
      <c:catAx>
        <c:axId val="22133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338240"/>
        <c:crosses val="autoZero"/>
        <c:auto val="1"/>
        <c:lblAlgn val="ctr"/>
        <c:lblOffset val="100"/>
      </c:catAx>
      <c:valAx>
        <c:axId val="221338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33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3707772442749711"/>
          <c:y val="6.5297525013164812E-2"/>
          <c:w val="0.74175584717040388"/>
          <c:h val="0.8001705000145124"/>
        </c:manualLayout>
      </c:layout>
      <c:barChart>
        <c:barDir val="bar"/>
        <c:grouping val="stacked"/>
        <c:ser>
          <c:idx val="0"/>
          <c:order val="0"/>
          <c:tx>
            <c:strRef>
              <c:f>Feuil9!$B$19</c:f>
              <c:strCache>
                <c:ptCount val="1"/>
                <c:pt idx="0">
                  <c:v>Uniquement pendant l'année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Feuil9!$A$20:$A$23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Feuil9!$B$20:$B$23</c:f>
              <c:numCache>
                <c:formatCode>0.00</c:formatCode>
                <c:ptCount val="4"/>
                <c:pt idx="0">
                  <c:v>14.182692307692317</c:v>
                </c:pt>
                <c:pt idx="1">
                  <c:v>3.8356164383561624</c:v>
                </c:pt>
                <c:pt idx="2" formatCode="General">
                  <c:v>3.6496350364963512</c:v>
                </c:pt>
                <c:pt idx="3" formatCode="General">
                  <c:v>5.4511278195488719</c:v>
                </c:pt>
              </c:numCache>
            </c:numRef>
          </c:val>
        </c:ser>
        <c:ser>
          <c:idx val="1"/>
          <c:order val="1"/>
          <c:tx>
            <c:strRef>
              <c:f>Feuil9!$C$19</c:f>
              <c:strCache>
                <c:ptCount val="1"/>
                <c:pt idx="0">
                  <c:v>Mixte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Feuil9!$A$20:$A$23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Feuil9!$C$20:$C$23</c:f>
              <c:numCache>
                <c:formatCode>0.00</c:formatCode>
                <c:ptCount val="4"/>
                <c:pt idx="0">
                  <c:v>54.086538461538446</c:v>
                </c:pt>
                <c:pt idx="1">
                  <c:v>51.506849315068465</c:v>
                </c:pt>
                <c:pt idx="2" formatCode="General">
                  <c:v>43.065693430656928</c:v>
                </c:pt>
                <c:pt idx="3" formatCode="General">
                  <c:v>32.706766917293216</c:v>
                </c:pt>
              </c:numCache>
            </c:numRef>
          </c:val>
        </c:ser>
        <c:ser>
          <c:idx val="2"/>
          <c:order val="2"/>
          <c:tx>
            <c:strRef>
              <c:f>Feuil9!$D$19</c:f>
              <c:strCache>
                <c:ptCount val="1"/>
                <c:pt idx="0">
                  <c:v>Uniquement en fin d'année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Feuil9!$A$20:$A$23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Feuil9!$D$20:$D$23</c:f>
              <c:numCache>
                <c:formatCode>0.00</c:formatCode>
                <c:ptCount val="4"/>
                <c:pt idx="0">
                  <c:v>31.730769230769194</c:v>
                </c:pt>
                <c:pt idx="1">
                  <c:v>44.657534246575374</c:v>
                </c:pt>
                <c:pt idx="2" formatCode="General">
                  <c:v>53.284671532846694</c:v>
                </c:pt>
                <c:pt idx="3" formatCode="General">
                  <c:v>61.842105263157912</c:v>
                </c:pt>
              </c:numCache>
            </c:numRef>
          </c:val>
        </c:ser>
        <c:overlap val="100"/>
        <c:axId val="221364608"/>
        <c:axId val="22136614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Feuil9!$E$19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Feuil9!$A$20:$A$23</c15:sqref>
                        </c15:formulaRef>
                      </c:ext>
                    </c:extLst>
                    <c:strCache>
                      <c:ptCount val="4"/>
                      <c:pt idx="0">
                        <c:v>Moins 50 % théorie</c:v>
                      </c:pt>
                      <c:pt idx="1">
                        <c:v>Entre 50 et 67 % théorie</c:v>
                      </c:pt>
                      <c:pt idx="2">
                        <c:v>Entre 67 et 99 % théorie</c:v>
                      </c:pt>
                      <c:pt idx="3">
                        <c:v>100 % de théorie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Feuil9!$E$20:$E$23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221364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366144"/>
        <c:crosses val="autoZero"/>
        <c:auto val="1"/>
        <c:lblAlgn val="ctr"/>
        <c:lblOffset val="100"/>
      </c:catAx>
      <c:valAx>
        <c:axId val="2213661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36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Feuil9!$B$1</c:f>
              <c:strCache>
                <c:ptCount val="1"/>
                <c:pt idx="0">
                  <c:v>Ecrit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Feuil9!$A$2:$A$5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Feuil9!$B$2:$B$5</c:f>
              <c:numCache>
                <c:formatCode>0.00</c:formatCode>
                <c:ptCount val="4"/>
                <c:pt idx="0">
                  <c:v>29.870129870129833</c:v>
                </c:pt>
                <c:pt idx="1">
                  <c:v>41.124260355029577</c:v>
                </c:pt>
                <c:pt idx="2" formatCode="General">
                  <c:v>59.523809523809526</c:v>
                </c:pt>
                <c:pt idx="3" formatCode="General">
                  <c:v>54.020618556701031</c:v>
                </c:pt>
              </c:numCache>
            </c:numRef>
          </c:val>
        </c:ser>
        <c:ser>
          <c:idx val="1"/>
          <c:order val="1"/>
          <c:tx>
            <c:strRef>
              <c:f>Feuil9!$C$1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Feuil9!$A$2:$A$5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Feuil9!$C$2:$C$5</c:f>
              <c:numCache>
                <c:formatCode>0.00</c:formatCode>
                <c:ptCount val="4"/>
                <c:pt idx="0">
                  <c:v>15.259740259740274</c:v>
                </c:pt>
                <c:pt idx="1">
                  <c:v>11.834319526627224</c:v>
                </c:pt>
                <c:pt idx="2" formatCode="General">
                  <c:v>11.111111111111097</c:v>
                </c:pt>
                <c:pt idx="3" formatCode="General">
                  <c:v>16.701030927835049</c:v>
                </c:pt>
              </c:numCache>
            </c:numRef>
          </c:val>
        </c:ser>
        <c:ser>
          <c:idx val="2"/>
          <c:order val="2"/>
          <c:tx>
            <c:strRef>
              <c:f>Feuil9!$D$1</c:f>
              <c:strCache>
                <c:ptCount val="1"/>
                <c:pt idx="0">
                  <c:v>Travail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Feuil9!$A$2:$A$5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Feuil9!$D$2:$D$5</c:f>
              <c:numCache>
                <c:formatCode>0.00</c:formatCode>
                <c:ptCount val="4"/>
                <c:pt idx="0">
                  <c:v>20.129870129870149</c:v>
                </c:pt>
                <c:pt idx="1">
                  <c:v>7.9881656804733794</c:v>
                </c:pt>
                <c:pt idx="2" formatCode="General">
                  <c:v>4.7619047619047619</c:v>
                </c:pt>
                <c:pt idx="3" formatCode="General">
                  <c:v>7.2164948453608275</c:v>
                </c:pt>
              </c:numCache>
            </c:numRef>
          </c:val>
        </c:ser>
        <c:ser>
          <c:idx val="3"/>
          <c:order val="3"/>
          <c:tx>
            <c:strRef>
              <c:f>Feuil9!$E$1</c:f>
              <c:strCache>
                <c:ptCount val="1"/>
                <c:pt idx="0">
                  <c:v>Ecrit+Oral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Feuil9!$A$2:$A$5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Feuil9!$E$2:$E$5</c:f>
              <c:numCache>
                <c:formatCode>0.00</c:formatCode>
                <c:ptCount val="4"/>
                <c:pt idx="0">
                  <c:v>17.207792207792195</c:v>
                </c:pt>
                <c:pt idx="1">
                  <c:v>15.68047337278106</c:v>
                </c:pt>
                <c:pt idx="2" formatCode="General">
                  <c:v>10.317460317460327</c:v>
                </c:pt>
                <c:pt idx="3" formatCode="General">
                  <c:v>6.804123711340206</c:v>
                </c:pt>
              </c:numCache>
            </c:numRef>
          </c:val>
        </c:ser>
        <c:ser>
          <c:idx val="4"/>
          <c:order val="4"/>
          <c:tx>
            <c:strRef>
              <c:f>Feuil9!$F$1</c:f>
              <c:strCache>
                <c:ptCount val="1"/>
                <c:pt idx="0">
                  <c:v>Ecrit + travail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Feuil9!$A$2:$A$5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Feuil9!$F$2:$F$5</c:f>
              <c:numCache>
                <c:formatCode>0.00</c:formatCode>
                <c:ptCount val="4"/>
                <c:pt idx="0">
                  <c:v>5.519480519480517</c:v>
                </c:pt>
                <c:pt idx="1">
                  <c:v>10.355029585798826</c:v>
                </c:pt>
                <c:pt idx="2" formatCode="General">
                  <c:v>6.3492063492063489</c:v>
                </c:pt>
                <c:pt idx="3" formatCode="General">
                  <c:v>7.8350515463917478</c:v>
                </c:pt>
              </c:numCache>
            </c:numRef>
          </c:val>
        </c:ser>
        <c:ser>
          <c:idx val="5"/>
          <c:order val="5"/>
          <c:tx>
            <c:strRef>
              <c:f>Feuil9!$G$1</c:f>
              <c:strCache>
                <c:ptCount val="1"/>
                <c:pt idx="0">
                  <c:v>Oral + travail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Feuil9!$A$2:$A$5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Feuil9!$G$2:$G$5</c:f>
              <c:numCache>
                <c:formatCode>0.00</c:formatCode>
                <c:ptCount val="4"/>
                <c:pt idx="0">
                  <c:v>7.1428571428571415</c:v>
                </c:pt>
                <c:pt idx="1">
                  <c:v>8.8757396449704213</c:v>
                </c:pt>
                <c:pt idx="2" formatCode="General">
                  <c:v>3.9682539682539679</c:v>
                </c:pt>
                <c:pt idx="3" formatCode="General">
                  <c:v>5.1546391752577305</c:v>
                </c:pt>
              </c:numCache>
            </c:numRef>
          </c:val>
        </c:ser>
        <c:ser>
          <c:idx val="6"/>
          <c:order val="6"/>
          <c:tx>
            <c:strRef>
              <c:f>Feuil9!$H$1</c:f>
              <c:strCache>
                <c:ptCount val="1"/>
                <c:pt idx="0">
                  <c:v>Tout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Feuil9!$A$2:$A$5</c:f>
              <c:strCache>
                <c:ptCount val="4"/>
                <c:pt idx="0">
                  <c:v>Moins 50 % théorie</c:v>
                </c:pt>
                <c:pt idx="1">
                  <c:v>Entre 50 et 67 % théorie</c:v>
                </c:pt>
                <c:pt idx="2">
                  <c:v>Entre 67 et 99 % théorie</c:v>
                </c:pt>
                <c:pt idx="3">
                  <c:v>100 % de théorie</c:v>
                </c:pt>
              </c:strCache>
            </c:strRef>
          </c:cat>
          <c:val>
            <c:numRef>
              <c:f>Feuil9!$H$2:$H$5</c:f>
              <c:numCache>
                <c:formatCode>0.00</c:formatCode>
                <c:ptCount val="4"/>
                <c:pt idx="0">
                  <c:v>4.8701298701298708</c:v>
                </c:pt>
                <c:pt idx="1">
                  <c:v>4.1420118343195265</c:v>
                </c:pt>
                <c:pt idx="2" formatCode="General">
                  <c:v>3.9682539682539679</c:v>
                </c:pt>
                <c:pt idx="3" formatCode="General">
                  <c:v>2.2680412371134038</c:v>
                </c:pt>
              </c:numCache>
            </c:numRef>
          </c:val>
        </c:ser>
        <c:overlap val="100"/>
        <c:axId val="221501312"/>
        <c:axId val="221502848"/>
      </c:barChart>
      <c:catAx>
        <c:axId val="221501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502848"/>
        <c:crosses val="autoZero"/>
        <c:auto val="1"/>
        <c:lblAlgn val="ctr"/>
        <c:lblOffset val="100"/>
      </c:catAx>
      <c:valAx>
        <c:axId val="2215028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150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0C9D-FF3D-4930-A249-6C4E203571BB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1510A-3AC0-4BFB-9506-0E7EB7020A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1510A-3AC0-4BFB-9506-0E7EB7020A8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940D5-3795-4171-978B-1748B8CA1B90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583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1510A-3AC0-4BFB-9506-0E7EB7020A88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Clr>
                <a:srgbClr val="FFC000"/>
              </a:buCl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Clr>
                <a:srgbClr val="FFC000"/>
              </a:buCl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6106-B11B-4215-8B0D-FE3F061EB052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7312-AEA7-42E4-BCA0-C30984AC8B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5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9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" y="-99392"/>
            <a:ext cx="9138387" cy="48965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920880" cy="1944216"/>
          </a:xfrm>
          <a:solidFill>
            <a:schemeClr val="bg1">
              <a:alpha val="63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B51621"/>
                </a:solidFill>
              </a:rPr>
              <a:t>Evoluer avec les étudiants</a:t>
            </a:r>
            <a:endParaRPr lang="fr-FR" dirty="0">
              <a:solidFill>
                <a:srgbClr val="B5162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4405" y="4869160"/>
            <a:ext cx="6400800" cy="1665423"/>
          </a:xfrm>
        </p:spPr>
        <p:txBody>
          <a:bodyPr>
            <a:normAutofit/>
          </a:bodyPr>
          <a:lstStyle/>
          <a:p>
            <a:r>
              <a:rPr lang="fr-FR" sz="1400" dirty="0" smtClean="0">
                <a:solidFill>
                  <a:srgbClr val="4E5A63"/>
                </a:solidFill>
              </a:rPr>
              <a:t>Pascal Detroz &amp; Nathalie Younès</a:t>
            </a:r>
          </a:p>
          <a:p>
            <a:r>
              <a:rPr lang="fr-FR" sz="1800" dirty="0" smtClean="0"/>
              <a:t>JPU/DU - 16 mai 2017</a:t>
            </a:r>
            <a:endParaRPr lang="fr-FR" sz="1800" dirty="0"/>
          </a:p>
          <a:p>
            <a:endParaRPr lang="fr-FR" dirty="0"/>
          </a:p>
          <a:p>
            <a:endParaRPr lang="fr-FR" b="1" i="1" dirty="0">
              <a:solidFill>
                <a:srgbClr val="4E5A63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867400"/>
            <a:ext cx="1276350" cy="990600"/>
          </a:xfrm>
          <a:prstGeom prst="rect">
            <a:avLst/>
          </a:prstGeom>
        </p:spPr>
      </p:pic>
      <p:pic>
        <p:nvPicPr>
          <p:cNvPr id="1028" name="Picture 4" descr="http://www.uca.fr/uas/ksup/LOGO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924550"/>
            <a:ext cx="981075" cy="933450"/>
          </a:xfrm>
          <a:prstGeom prst="rect">
            <a:avLst/>
          </a:prstGeom>
          <a:noFill/>
        </p:spPr>
      </p:pic>
      <p:pic>
        <p:nvPicPr>
          <p:cNvPr id="46082" name="Picture 2" descr="http://www.ulg.ac.be/upload/docs/image/jpeg/2007-12/logo_u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800724"/>
            <a:ext cx="1447800" cy="10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Activité (10 min en groupe)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l’on part du postulat que l’attitude « compréhensive »  est celle à promouvoir, quels sont les leviers et les freins inhérents à l’enseignement (nous ne parlons pas de motivation ou de contexte propre aux étudiants) qui peuvent (dé)favoriser cette posture étudiante ?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2514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préférez-vous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Continuer sur ce format interactif laissant une large place au débat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Réduire les interactions pour faire l’ensemble de ce qui est prévu</a:t>
            </a:r>
            <a:endParaRPr lang="fr-FR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890000" y="0"/>
            <a:ext cx="254000" cy="25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49"/>
            <a:ext cx="9144000" cy="4884373"/>
          </a:xfrm>
          <a:prstGeom prst="rect">
            <a:avLst/>
          </a:prstGeom>
        </p:spPr>
      </p:pic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799" y="577849"/>
            <a:ext cx="7856537" cy="2047876"/>
          </a:xfrm>
        </p:spPr>
        <p:txBody>
          <a:bodyPr/>
          <a:lstStyle/>
          <a:p>
            <a:pPr algn="r" eaLnBrk="1" hangingPunct="1"/>
            <a:r>
              <a:rPr lang="fr-FR" sz="6600" b="1" dirty="0">
                <a:solidFill>
                  <a:srgbClr val="FF6600"/>
                </a:solidFill>
              </a:rPr>
              <a:t>2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073275"/>
            <a:ext cx="8542337" cy="271145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fr-FR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enseignants et la relation </a:t>
            </a:r>
          </a:p>
          <a:p>
            <a:pPr algn="r" eaLnBrk="1" hangingPunct="1"/>
            <a:r>
              <a:rPr lang="fr-FR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à l’enseignement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8542337" y="2073275"/>
            <a:ext cx="1203325" cy="27114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Selon vous, la première qualité d’un enseignant 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dirty="0" smtClean="0"/>
              <a:t>Transmettre le savoir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dirty="0" smtClean="0"/>
              <a:t>Etablir une bonne relation avec ses étudiants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dirty="0" smtClean="0"/>
              <a:t>Faciliter l’apprentissage</a:t>
            </a:r>
          </a:p>
          <a:p>
            <a:pPr>
              <a:buFont typeface="Arial" pitchFamily="34" charset="0"/>
              <a:buAutoNum type="arabicPeriod"/>
            </a:pPr>
            <a:endParaRPr lang="fr-FR" dirty="0" smtClean="0"/>
          </a:p>
          <a:p>
            <a:pPr>
              <a:buFont typeface="Arial" pitchFamily="34" charset="0"/>
              <a:buAutoNum type="arabicPeriod"/>
            </a:pPr>
            <a:endParaRPr lang="fr-FR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890000" y="0"/>
            <a:ext cx="254000" cy="25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5724128" y="1556792"/>
            <a:ext cx="2540000" cy="2376264"/>
            <a:chOff x="2540000" y="2540000"/>
            <a:chExt cx="2540000" cy="15240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triangle pédagogique</a:t>
            </a:r>
            <a:br>
              <a:rPr lang="fr-FR" dirty="0" smtClean="0"/>
            </a:br>
            <a:r>
              <a:rPr lang="fr-FR" sz="2800" dirty="0" err="1" smtClean="0"/>
              <a:t>Houssaye</a:t>
            </a:r>
            <a:r>
              <a:rPr lang="fr-FR" sz="2800" dirty="0" smtClean="0"/>
              <a:t> (1988)</a:t>
            </a:r>
            <a:endParaRPr lang="fr-FR" dirty="0"/>
          </a:p>
        </p:txBody>
      </p:sp>
      <p:sp>
        <p:nvSpPr>
          <p:cNvPr id="7" name="Triangle isocèle 6"/>
          <p:cNvSpPr/>
          <p:nvPr/>
        </p:nvSpPr>
        <p:spPr>
          <a:xfrm>
            <a:off x="2550448" y="2640342"/>
            <a:ext cx="3816424" cy="2376264"/>
          </a:xfrm>
          <a:prstGeom prst="triangle">
            <a:avLst/>
          </a:prstGeom>
          <a:solidFill>
            <a:srgbClr val="B51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36369" y="214706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Savoir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56176" y="50851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Etudiant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47664" y="50851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Enseignant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131840" y="5445224"/>
            <a:ext cx="259228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Former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Relation pédagogique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31640" y="3256636"/>
            <a:ext cx="18002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Enseigner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52119" y="3284984"/>
            <a:ext cx="205196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Apprendre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-252536" y="2492896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-216532" y="2488507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-324544" y="4869160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94 0.0169 L 0.30139 0.36343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17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1355 0.01621 L 0.72743 0.01088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autoRev="1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95 0.01689 L 0.71596 0.35811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17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4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Posture transmissive</a:t>
            </a:r>
            <a:br>
              <a:rPr lang="fr-FR" sz="4000" dirty="0" smtClean="0"/>
            </a:br>
            <a:r>
              <a:rPr lang="fr-FR" sz="4000" dirty="0" smtClean="0">
                <a:solidFill>
                  <a:srgbClr val="4E5A63"/>
                </a:solidFill>
              </a:rPr>
              <a:t>centrée sur le savoir : Cours Magistral</a:t>
            </a:r>
            <a:r>
              <a:rPr lang="fr-FR" dirty="0" smtClean="0">
                <a:solidFill>
                  <a:srgbClr val="4E5A63"/>
                </a:solidFill>
              </a:rPr>
              <a:t/>
            </a:r>
            <a:br>
              <a:rPr lang="fr-FR" dirty="0" smtClean="0">
                <a:solidFill>
                  <a:srgbClr val="4E5A63"/>
                </a:solidFill>
              </a:rPr>
            </a:br>
            <a:endParaRPr lang="fr-FR" dirty="0"/>
          </a:p>
        </p:txBody>
      </p:sp>
      <p:pic>
        <p:nvPicPr>
          <p:cNvPr id="1026" name="Picture 2" descr="C:\Users\nyounes\Documents\Nathalie\image et logo\pro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912768" cy="389727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547664" y="5445224"/>
            <a:ext cx="7128792" cy="120032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un niveau de connaissance élevé dans sa discipline </a:t>
            </a:r>
          </a:p>
          <a:p>
            <a:pPr>
              <a:buFontTx/>
              <a:buChar char="-"/>
            </a:pPr>
            <a:r>
              <a:rPr lang="fr-FR" sz="2400" dirty="0" smtClean="0"/>
              <a:t>être capable de l’exposer clairement</a:t>
            </a:r>
            <a:r>
              <a:rPr lang="fr-FR" sz="2000" dirty="0" smtClean="0"/>
              <a:t> </a:t>
            </a:r>
            <a:r>
              <a:rPr lang="fr-FR" sz="2400" dirty="0" smtClean="0"/>
              <a:t>et de manière structurée</a:t>
            </a:r>
            <a:endParaRPr lang="fr-FR" sz="2400" dirty="0">
              <a:solidFill>
                <a:srgbClr val="4E5A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Posture relationnelle</a:t>
            </a:r>
            <a:br>
              <a:rPr lang="fr-FR" sz="3600" dirty="0" smtClean="0"/>
            </a:br>
            <a:r>
              <a:rPr lang="fr-FR" sz="2700" dirty="0" smtClean="0">
                <a:solidFill>
                  <a:srgbClr val="4E5A63"/>
                </a:solidFill>
              </a:rPr>
              <a:t>Centrée sur les interactions sociales</a:t>
            </a:r>
            <a:br>
              <a:rPr lang="fr-FR" sz="2700" dirty="0" smtClean="0">
                <a:solidFill>
                  <a:srgbClr val="4E5A63"/>
                </a:solidFill>
              </a:rPr>
            </a:br>
            <a:r>
              <a:rPr lang="fr-FR" sz="2700" dirty="0" smtClean="0">
                <a:solidFill>
                  <a:srgbClr val="4E5A63"/>
                </a:solidFill>
              </a:rPr>
              <a:t>Méthodes actives (jeux de rôle, mises en situation, débats…)</a:t>
            </a:r>
            <a:r>
              <a:rPr lang="fr-FR" dirty="0" smtClean="0">
                <a:solidFill>
                  <a:srgbClr val="4E5A63"/>
                </a:solidFill>
              </a:rPr>
              <a:t/>
            </a:r>
            <a:br>
              <a:rPr lang="fr-FR" dirty="0" smtClean="0">
                <a:solidFill>
                  <a:srgbClr val="4E5A63"/>
                </a:solidFill>
              </a:rPr>
            </a:br>
            <a:endParaRPr lang="fr-FR" dirty="0"/>
          </a:p>
        </p:txBody>
      </p:sp>
      <p:pic>
        <p:nvPicPr>
          <p:cNvPr id="1028" name="Picture 4" descr="http://www.bief.be/pics/news/construire_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5664629" cy="424847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3528" y="2348880"/>
            <a:ext cx="2736304" cy="193899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Dynamisme</a:t>
            </a:r>
          </a:p>
          <a:p>
            <a:pPr>
              <a:buFontTx/>
              <a:buChar char="-"/>
            </a:pPr>
            <a:r>
              <a:rPr lang="fr-FR" sz="2400" dirty="0" smtClean="0"/>
              <a:t>Enthousiasme</a:t>
            </a:r>
          </a:p>
          <a:p>
            <a:pPr>
              <a:buFontTx/>
              <a:buChar char="-"/>
            </a:pPr>
            <a:r>
              <a:rPr lang="fr-FR" sz="2400" dirty="0" smtClean="0"/>
              <a:t>Ecoute</a:t>
            </a:r>
          </a:p>
          <a:p>
            <a:pPr>
              <a:buFontTx/>
              <a:buChar char="-"/>
            </a:pPr>
            <a:r>
              <a:rPr lang="fr-FR" sz="2400" dirty="0" smtClean="0"/>
              <a:t>Participation des étudiants</a:t>
            </a:r>
            <a:endParaRPr lang="fr-FR" sz="2400" dirty="0">
              <a:solidFill>
                <a:srgbClr val="4E5A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Une implication pédagogique, sociale et affective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7463">
              <a:buNone/>
            </a:pPr>
            <a:r>
              <a:rPr lang="fr-FR" sz="2400" dirty="0" smtClean="0"/>
              <a:t>« </a:t>
            </a:r>
            <a:r>
              <a:rPr lang="fr-FR" sz="2400" i="1" dirty="0" smtClean="0"/>
              <a:t>Quand le ton de sa voix est vivant et sympathique, c’est un véritable plaisir d’assister à son cours et d’apprendre. J’aime bien lorsque le prof a recours à l’humour. Pour moi, ce sont de petites choses qui sont importantes</a:t>
            </a:r>
            <a:r>
              <a:rPr lang="fr-FR" sz="2400" dirty="0" smtClean="0"/>
              <a:t> » - Alexia, étudiante en psychologie</a:t>
            </a:r>
          </a:p>
          <a:p>
            <a:pPr marL="358775" indent="1588">
              <a:buNone/>
            </a:pPr>
            <a:endParaRPr lang="fr-FR" sz="1800" dirty="0" smtClean="0"/>
          </a:p>
          <a:p>
            <a:pPr marL="358775" indent="1588">
              <a:buNone/>
            </a:pPr>
            <a:endParaRPr lang="fr-FR" sz="1800" dirty="0" smtClean="0"/>
          </a:p>
          <a:p>
            <a:pPr marL="358775" indent="1588">
              <a:buNone/>
            </a:pPr>
            <a:r>
              <a:rPr lang="fr-FR" sz="1800" dirty="0" smtClean="0"/>
              <a:t>Extrait de l’ouvrage de Saeed Paivandi </a:t>
            </a:r>
            <a:r>
              <a:rPr lang="fr-FR" sz="1800" i="1" dirty="0" smtClean="0"/>
              <a:t>Apprendre à l’université</a:t>
            </a:r>
            <a:r>
              <a:rPr lang="fr-FR" sz="1800" dirty="0" smtClean="0"/>
              <a:t>, </a:t>
            </a:r>
            <a:r>
              <a:rPr lang="fr-FR" sz="1800" dirty="0" err="1" smtClean="0"/>
              <a:t>DeBoeck</a:t>
            </a:r>
            <a:r>
              <a:rPr lang="fr-FR" sz="1800" dirty="0" smtClean="0"/>
              <a:t>, 2015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Importance du jugement de l’enseignant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463">
              <a:buNone/>
            </a:pPr>
            <a:r>
              <a:rPr lang="fr-FR" dirty="0" smtClean="0"/>
              <a:t>« </a:t>
            </a:r>
            <a:r>
              <a:rPr lang="fr-FR" sz="2400" i="1" dirty="0" smtClean="0"/>
              <a:t>Quand tu sais que le professeur répondra bien à ta question, que tu peux lui poser, tu oses plus lui demander alors que certains profs ils s’en fichent complètement, ils te cassent, du coup après tu n’oses plus</a:t>
            </a:r>
            <a:r>
              <a:rPr lang="fr-FR" sz="2400" dirty="0" smtClean="0"/>
              <a:t> » </a:t>
            </a:r>
            <a:r>
              <a:rPr lang="fr-FR" sz="2000" dirty="0" smtClean="0"/>
              <a:t>Pascal, étudiant en droit</a:t>
            </a:r>
            <a:endParaRPr lang="fr-F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Importance des interactions sociales </a:t>
            </a:r>
            <a:br>
              <a:rPr lang="fr-FR" sz="3200" dirty="0" smtClean="0"/>
            </a:br>
            <a:r>
              <a:rPr lang="fr-FR" sz="3200" dirty="0" smtClean="0"/>
              <a:t>avec le personnel et les autres étudiants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463">
              <a:buNone/>
            </a:pPr>
            <a:endParaRPr lang="fr-FR" sz="2400" dirty="0" smtClean="0"/>
          </a:p>
          <a:p>
            <a:pPr indent="17463">
              <a:buNone/>
            </a:pPr>
            <a:r>
              <a:rPr lang="fr-FR" sz="2400" dirty="0" smtClean="0"/>
              <a:t>« </a:t>
            </a:r>
            <a:r>
              <a:rPr lang="fr-FR" sz="2400" i="1" dirty="0" smtClean="0"/>
              <a:t>C’est beaucoup mieux quand même d’avoir une bonne ambiance dans la promo et des gens qui s’entendent bien, tu as déjà plus envie d’aller en cours </a:t>
            </a:r>
            <a:r>
              <a:rPr lang="fr-FR" sz="2400" dirty="0" smtClean="0"/>
              <a:t>» </a:t>
            </a:r>
            <a:r>
              <a:rPr lang="fr-FR" sz="2400" dirty="0" err="1" smtClean="0"/>
              <a:t>Noura</a:t>
            </a:r>
            <a:r>
              <a:rPr lang="fr-FR" sz="2400" dirty="0" smtClean="0"/>
              <a:t>, LEA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49"/>
            <a:ext cx="9144000" cy="4884373"/>
          </a:xfrm>
          <a:prstGeom prst="rect">
            <a:avLst/>
          </a:prstGeom>
        </p:spPr>
      </p:pic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799" y="577849"/>
            <a:ext cx="7856537" cy="2047876"/>
          </a:xfrm>
        </p:spPr>
        <p:txBody>
          <a:bodyPr/>
          <a:lstStyle/>
          <a:p>
            <a:pPr algn="r" eaLnBrk="1" hangingPunct="1"/>
            <a:r>
              <a:rPr lang="fr-FR" sz="6600" b="1" dirty="0" smtClean="0">
                <a:solidFill>
                  <a:srgbClr val="FF6600"/>
                </a:solidFill>
              </a:rPr>
              <a:t>1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073275"/>
            <a:ext cx="8542337" cy="271145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étudiants et l’apprentissage</a:t>
            </a:r>
            <a:endParaRPr lang="fr-FR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2337" y="2073275"/>
            <a:ext cx="1203325" cy="27114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Posture de facilitateur d’apprentissage </a:t>
            </a:r>
            <a:endParaRPr lang="fr-FR" dirty="0"/>
          </a:p>
        </p:txBody>
      </p:sp>
      <p:pic>
        <p:nvPicPr>
          <p:cNvPr id="4" name="Espace réservé du contenu 3" descr="apprentissage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7"/>
            <a:ext cx="6696744" cy="4469761"/>
          </a:xfrm>
        </p:spPr>
      </p:pic>
      <p:sp>
        <p:nvSpPr>
          <p:cNvPr id="5" name="ZoneTexte 4"/>
          <p:cNvSpPr txBox="1"/>
          <p:nvPr/>
        </p:nvSpPr>
        <p:spPr>
          <a:xfrm>
            <a:off x="5183560" y="2867452"/>
            <a:ext cx="3960440" cy="156966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4E5A63"/>
                </a:solidFill>
              </a:rPr>
              <a:t>Centrée sur l’apprentissage des étudiants</a:t>
            </a:r>
          </a:p>
          <a:p>
            <a:r>
              <a:rPr lang="fr-FR" sz="2400" dirty="0" smtClean="0">
                <a:solidFill>
                  <a:srgbClr val="4E5A63"/>
                </a:solidFill>
              </a:rPr>
              <a:t>Apprentissage actif et évaluation formative</a:t>
            </a:r>
            <a:endParaRPr lang="fr-FR" sz="2400" dirty="0">
              <a:solidFill>
                <a:srgbClr val="4E5A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600" dirty="0" smtClean="0"/>
              <a:t>Une posture dépendante </a:t>
            </a:r>
            <a:br>
              <a:rPr lang="fr-FR" sz="3600" dirty="0" smtClean="0"/>
            </a:br>
            <a:r>
              <a:rPr lang="fr-FR" sz="3600" dirty="0" smtClean="0"/>
              <a:t>du développement professionnel </a:t>
            </a:r>
            <a:br>
              <a:rPr lang="fr-FR" sz="3600" dirty="0" smtClean="0"/>
            </a:br>
            <a:r>
              <a:rPr lang="fr-FR" sz="3600" dirty="0" smtClean="0"/>
              <a:t>de l’enseignant</a:t>
            </a:r>
            <a:endParaRPr lang="fr-FR" sz="3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39552" y="1772816"/>
            <a:ext cx="8208912" cy="2592288"/>
            <a:chOff x="539552" y="1340768"/>
            <a:chExt cx="8208912" cy="2592288"/>
          </a:xfrm>
        </p:grpSpPr>
        <p:sp>
          <p:nvSpPr>
            <p:cNvPr id="7" name="Rectangle 6"/>
            <p:cNvSpPr/>
            <p:nvPr/>
          </p:nvSpPr>
          <p:spPr>
            <a:xfrm>
              <a:off x="539552" y="2636912"/>
              <a:ext cx="2736304" cy="1296144"/>
            </a:xfrm>
            <a:prstGeom prst="rect">
              <a:avLst/>
            </a:prstGeom>
            <a:solidFill>
              <a:srgbClr val="B51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Centration matière</a:t>
              </a:r>
            </a:p>
            <a:p>
              <a:pPr algn="ctr"/>
              <a:r>
                <a:rPr lang="fr-FR" dirty="0" smtClean="0"/>
                <a:t>Stade 1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5856" y="2060848"/>
              <a:ext cx="2736304" cy="1296144"/>
            </a:xfrm>
            <a:prstGeom prst="rect">
              <a:avLst/>
            </a:prstGeom>
            <a:solidFill>
              <a:srgbClr val="B51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Centration interactions</a:t>
              </a:r>
            </a:p>
            <a:p>
              <a:pPr algn="ctr"/>
              <a:r>
                <a:rPr lang="fr-FR" dirty="0" smtClean="0"/>
                <a:t>Stade 2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2160" y="1340768"/>
              <a:ext cx="2736304" cy="1296144"/>
            </a:xfrm>
            <a:prstGeom prst="rect">
              <a:avLst/>
            </a:prstGeom>
            <a:solidFill>
              <a:srgbClr val="B51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Centration apprentissages</a:t>
              </a:r>
            </a:p>
            <a:p>
              <a:pPr algn="ctr"/>
              <a:r>
                <a:rPr lang="fr-FR" dirty="0" smtClean="0"/>
                <a:t>Stade 3</a:t>
              </a:r>
              <a:endParaRPr lang="fr-FR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292080" y="38610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Kugel</a:t>
            </a:r>
            <a:r>
              <a:rPr lang="fr-FR" dirty="0" smtClean="0"/>
              <a:t>  (1993) Ramsden (2003)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51920" y="4509120"/>
            <a:ext cx="500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Mais aussi du contexte d’enseignement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99992" y="594928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Trigwell</a:t>
            </a:r>
            <a:r>
              <a:rPr lang="fr-FR" dirty="0" smtClean="0"/>
              <a:t> (2002) ; </a:t>
            </a:r>
            <a:r>
              <a:rPr lang="fr-FR" dirty="0" err="1" smtClean="0"/>
              <a:t>Lindblom</a:t>
            </a:r>
            <a:r>
              <a:rPr lang="fr-FR" dirty="0" smtClean="0"/>
              <a:t>-</a:t>
            </a:r>
            <a:r>
              <a:rPr lang="fr-FR" dirty="0" err="1" smtClean="0"/>
              <a:t>Ylänne</a:t>
            </a:r>
            <a:r>
              <a:rPr lang="fr-FR" dirty="0" smtClean="0"/>
              <a:t> et al. (2006)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individuel (10 min)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Et vous ? Quelle posture adoptez-vous ?</a:t>
            </a:r>
          </a:p>
          <a:p>
            <a:r>
              <a:rPr lang="fr-FR" dirty="0" smtClean="0"/>
              <a:t>Est-elle stable dans le temps ?</a:t>
            </a:r>
          </a:p>
          <a:p>
            <a:r>
              <a:rPr lang="fr-FR" dirty="0" smtClean="0"/>
              <a:t>Est-elle stable en fonction des contextes ?</a:t>
            </a:r>
          </a:p>
          <a:p>
            <a:r>
              <a:rPr lang="fr-FR" dirty="0" smtClean="0"/>
              <a:t>Aimeriez-vous pouvoir vous situer dans une autre posture ? </a:t>
            </a:r>
          </a:p>
          <a:p>
            <a:pPr lvl="1"/>
            <a:r>
              <a:rPr lang="fr-FR" dirty="0" smtClean="0"/>
              <a:t>Si oui, laquelle ? Quels sont les freins qui vous en empêchent</a:t>
            </a:r>
          </a:p>
          <a:p>
            <a:pPr lvl="1"/>
            <a:r>
              <a:rPr lang="fr-FR" dirty="0" smtClean="0"/>
              <a:t>Sinon, pourquoi ? Quels sont vos motivation à y rester ?</a:t>
            </a:r>
          </a:p>
        </p:txBody>
      </p:sp>
    </p:spTree>
    <p:extLst>
      <p:ext uri="{BB962C8B-B14F-4D97-AF65-F5344CB8AC3E}">
        <p14:creationId xmlns="" xmlns:p14="http://schemas.microsoft.com/office/powerpoint/2010/main" val="100296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Impact des approches de l’enseignement sur les approches de l’apprentissage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773238"/>
          <a:ext cx="8229600" cy="28078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14039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  <a:t>Approche centrée</a:t>
                      </a:r>
                      <a:b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  <a:t>sur l’enseignant</a:t>
                      </a:r>
                    </a:p>
                  </a:txBody>
                  <a:tcPr>
                    <a:lnL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  <a:t>Passivité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  <a:t>Dépendance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  <a:t>Apprentissage en surface</a:t>
                      </a:r>
                    </a:p>
                  </a:txBody>
                  <a:tcPr>
                    <a:lnL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45"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solidFill>
                            <a:srgbClr val="4E5A63"/>
                          </a:solidFill>
                        </a:rPr>
                        <a:t>Approche centrée </a:t>
                      </a:r>
                      <a:br>
                        <a:rPr lang="fr-FR" sz="2400" b="0" dirty="0" smtClean="0">
                          <a:solidFill>
                            <a:srgbClr val="4E5A63"/>
                          </a:solidFill>
                        </a:rPr>
                      </a:br>
                      <a:r>
                        <a:rPr lang="fr-FR" sz="2400" b="0" dirty="0" smtClean="0">
                          <a:solidFill>
                            <a:srgbClr val="4E5A63"/>
                          </a:solidFill>
                        </a:rPr>
                        <a:t>sur l’apprentissage</a:t>
                      </a:r>
                      <a:endParaRPr lang="fr-FR" sz="2400" b="0" dirty="0">
                        <a:solidFill>
                          <a:srgbClr val="4E5A63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  <a:t>Autonomie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2400" b="0" kern="1200" dirty="0" smtClean="0">
                          <a:solidFill>
                            <a:srgbClr val="4E5A63"/>
                          </a:solidFill>
                          <a:latin typeface="+mn-lt"/>
                          <a:ea typeface="+mn-ea"/>
                          <a:cs typeface="+mn-cs"/>
                        </a:rPr>
                        <a:t>Apprentissage en profondeur</a:t>
                      </a:r>
                    </a:p>
                  </a:txBody>
                  <a:tcPr>
                    <a:lnL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3203848" y="2204864"/>
            <a:ext cx="1152128" cy="288032"/>
          </a:xfrm>
          <a:prstGeom prst="rightArrow">
            <a:avLst/>
          </a:prstGeom>
          <a:solidFill>
            <a:srgbClr val="B51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203848" y="3645024"/>
            <a:ext cx="1152128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8024" y="47971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4E5A63"/>
                </a:solidFill>
              </a:rPr>
              <a:t>Pintrich</a:t>
            </a:r>
            <a:r>
              <a:rPr lang="fr-FR" dirty="0" smtClean="0">
                <a:solidFill>
                  <a:srgbClr val="4E5A63"/>
                </a:solidFill>
              </a:rPr>
              <a:t>, 2003 ; Trigger et al.1999  </a:t>
            </a:r>
            <a:endParaRPr lang="fr-FR" dirty="0">
              <a:solidFill>
                <a:srgbClr val="4E5A63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67543" y="5589240"/>
          <a:ext cx="820891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792088">
                <a:tc>
                  <a:txBody>
                    <a:bodyPr/>
                    <a:lstStyle/>
                    <a:p>
                      <a:endParaRPr lang="fr-FR" sz="2400" b="0" kern="1200" dirty="0" smtClean="0">
                        <a:solidFill>
                          <a:srgbClr val="4E5A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b="0" kern="1200" dirty="0" smtClean="0">
                        <a:solidFill>
                          <a:srgbClr val="4E5A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b="0" kern="1200" dirty="0" smtClean="0">
                        <a:solidFill>
                          <a:srgbClr val="4E5A6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67544" y="58772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Perception enseignement </a:t>
            </a:r>
            <a:r>
              <a:rPr lang="fr-FR" sz="2800" b="1" dirty="0" smtClean="0">
                <a:solidFill>
                  <a:srgbClr val="00B050"/>
                </a:solidFill>
              </a:rPr>
              <a:t>+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39952" y="59492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Motivation </a:t>
            </a:r>
            <a:r>
              <a:rPr lang="fr-FR" sz="2400" b="1" dirty="0" smtClean="0">
                <a:solidFill>
                  <a:srgbClr val="00B050"/>
                </a:solidFill>
              </a:rPr>
              <a:t>+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372200" y="59492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Engagement étude </a:t>
            </a:r>
            <a:r>
              <a:rPr lang="fr-FR" sz="2400" b="1" dirty="0" smtClean="0">
                <a:solidFill>
                  <a:srgbClr val="00B050"/>
                </a:solidFill>
              </a:rPr>
              <a:t>+</a:t>
            </a:r>
            <a:endParaRPr lang="fr-FR" sz="2400" dirty="0"/>
          </a:p>
        </p:txBody>
      </p:sp>
      <p:sp>
        <p:nvSpPr>
          <p:cNvPr id="18" name="Flèche droite 17"/>
          <p:cNvSpPr/>
          <p:nvPr/>
        </p:nvSpPr>
        <p:spPr>
          <a:xfrm>
            <a:off x="3275856" y="6093296"/>
            <a:ext cx="648072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5652120" y="6093296"/>
            <a:ext cx="648072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004048" y="638132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Duguet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2015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49"/>
            <a:ext cx="9144000" cy="4884373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3325" y="2273303"/>
            <a:ext cx="7726920" cy="257968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smtClean="0"/>
              <a:t>L'évaluation de vos étudiants: entre liberté individuelle et contrainte du contexte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761845" y="592258"/>
            <a:ext cx="116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600" b="1" dirty="0">
                <a:solidFill>
                  <a:srgbClr val="FF6600"/>
                </a:solidFill>
              </a:rPr>
              <a:t>3</a:t>
            </a:r>
            <a:endParaRPr lang="fr-FR" sz="6600" dirty="0"/>
          </a:p>
        </p:txBody>
      </p:sp>
      <p:sp>
        <p:nvSpPr>
          <p:cNvPr id="9" name="Rectangle 8"/>
          <p:cNvSpPr/>
          <p:nvPr/>
        </p:nvSpPr>
        <p:spPr>
          <a:xfrm>
            <a:off x="-1" y="2260602"/>
            <a:ext cx="1203325" cy="25923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930245" y="2260602"/>
            <a:ext cx="1203325" cy="25923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8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Recherche en Fédération Wallonie Bruxelles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504056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Equipe de marc Romainville (U. Namur) et Pascal Detroz (U. Liège)</a:t>
            </a:r>
          </a:p>
          <a:p>
            <a:r>
              <a:rPr lang="fr-FR" dirty="0" smtClean="0"/>
              <a:t>Quantitative</a:t>
            </a:r>
          </a:p>
          <a:p>
            <a:pPr lvl="1"/>
            <a:r>
              <a:rPr lang="fr-FR" dirty="0" smtClean="0"/>
              <a:t>2292 observations</a:t>
            </a:r>
          </a:p>
          <a:p>
            <a:pPr lvl="1"/>
            <a:r>
              <a:rPr lang="fr-FR" dirty="0" smtClean="0"/>
              <a:t>Et donc 2292 enseignements</a:t>
            </a:r>
          </a:p>
          <a:p>
            <a:pPr lvl="1"/>
            <a:r>
              <a:rPr lang="fr-FR" dirty="0" smtClean="0"/>
              <a:t>De 6 universités et de 15 hautes écoles</a:t>
            </a:r>
          </a:p>
          <a:p>
            <a:pPr lvl="1"/>
            <a:r>
              <a:rPr lang="fr-FR" dirty="0" smtClean="0"/>
              <a:t>Sur les pratiques d’enseignement et d’évaluation</a:t>
            </a:r>
          </a:p>
          <a:p>
            <a:pPr lvl="1"/>
            <a:r>
              <a:rPr lang="fr-FR" dirty="0" smtClean="0"/>
              <a:t>Recueil de variables personnelles et contextuelles </a:t>
            </a:r>
          </a:p>
          <a:p>
            <a:r>
              <a:rPr lang="fr-FR" dirty="0" smtClean="0"/>
              <a:t>Qualitative </a:t>
            </a:r>
          </a:p>
          <a:p>
            <a:pPr lvl="1"/>
            <a:r>
              <a:rPr lang="fr-FR" dirty="0" smtClean="0"/>
              <a:t>39 entretiens semi-structurés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33341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Quand évaluez-vous vos étudiants de manière certificative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096344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Uniquement en cours de semestre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De manière mixte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Uniquement en fin de semestre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6228184" y="1700808"/>
            <a:ext cx="2540000" cy="1524000"/>
            <a:chOff x="2540000" y="2540000"/>
            <a:chExt cx="2540000" cy="15240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6905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628800"/>
            <a:ext cx="10487724" cy="4212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6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A quelle(s) modalité(s) d’évaluation avez-vous recours ?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Examen écrit QCM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Examen écrit ouvert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Examen oral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Travail personnel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4644008" y="1628800"/>
            <a:ext cx="2540000" cy="2095500"/>
            <a:chOff x="2540000" y="2540000"/>
            <a:chExt cx="2540000" cy="20955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8419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566399"/>
            <a:ext cx="9385301" cy="6096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493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Plaçons-nous dans le cas de l’enseignement en licence : Quelle affirmation  vous semble la plus juste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400" dirty="0" smtClean="0"/>
              <a:t>Mes étudiants sont assez passifs et désengagés, je dois les trainer et ça me demande beaucoup d’énergie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endParaRPr lang="fr-FR" sz="2800" dirty="0" smtClean="0"/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400" dirty="0" smtClean="0"/>
              <a:t>Mes étudiants me donnent la pêche, ils sont une source d’évolution permanente</a:t>
            </a:r>
            <a:endParaRPr lang="fr-FR" sz="2400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890000" y="0"/>
            <a:ext cx="254000" cy="25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>
            <p:custDataLst>
              <p:tags r:id="rId3"/>
            </p:custDataLst>
          </p:nvPr>
        </p:nvGrpSpPr>
        <p:grpSpPr>
          <a:xfrm>
            <a:off x="5868144" y="1844824"/>
            <a:ext cx="2540000" cy="2520282"/>
            <a:chOff x="2540000" y="2540000"/>
            <a:chExt cx="2540000" cy="757671"/>
          </a:xfrm>
        </p:grpSpPr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173182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8" name="Rectangle 7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186171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fr-FR" sz="2800" dirty="0" smtClean="0"/>
              <a:t>Selon vous de quoi dépendent le plus les modalités d’enseignements choisies pour un cours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0913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Du profil du/des enseignants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(genre, ancienneté, attitudes)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De la pédagogie utilisée pour le cours</a:t>
            </a:r>
            <a:br>
              <a:rPr lang="fr-FR" sz="2800" dirty="0" smtClean="0"/>
            </a:br>
            <a:r>
              <a:rPr lang="fr-FR" sz="2800" dirty="0" smtClean="0"/>
              <a:t>(Modalité d’enseignement, actif-passif, </a:t>
            </a:r>
            <a:r>
              <a:rPr lang="mr-IN" sz="2800" dirty="0" smtClean="0"/>
              <a:t>…</a:t>
            </a:r>
            <a:r>
              <a:rPr lang="nl-BE" sz="2800" dirty="0" smtClean="0"/>
              <a:t>)</a:t>
            </a:r>
            <a:endParaRPr lang="fr-FR" sz="2800" dirty="0" smtClean="0"/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Du contexte </a:t>
            </a:r>
            <a:br>
              <a:rPr lang="fr-FR" sz="2800" dirty="0" smtClean="0"/>
            </a:br>
            <a:r>
              <a:rPr lang="fr-FR" sz="2800" dirty="0" smtClean="0"/>
              <a:t>(année d’étude, taille de l’auditoire, </a:t>
            </a:r>
            <a:r>
              <a:rPr lang="mr-IN" sz="2800" dirty="0" smtClean="0"/>
              <a:t>…</a:t>
            </a:r>
            <a:r>
              <a:rPr lang="nl-BE" sz="2800" dirty="0"/>
              <a:t>)</a:t>
            </a:r>
            <a:endParaRPr lang="fr-FR" sz="2800" dirty="0" smtClean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6604000" y="1484784"/>
            <a:ext cx="2540000" cy="2077914"/>
            <a:chOff x="2540000" y="2540000"/>
            <a:chExt cx="2540000" cy="15240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938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37100" y="338668"/>
            <a:ext cx="4495800" cy="65193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Variables contextuelles</a:t>
            </a:r>
          </a:p>
          <a:p>
            <a:r>
              <a:rPr lang="fr-FR" dirty="0" smtClean="0"/>
              <a:t>Cours en </a:t>
            </a:r>
            <a:r>
              <a:rPr lang="fr-FR" dirty="0" err="1" smtClean="0"/>
              <a:t>co</a:t>
            </a:r>
            <a:r>
              <a:rPr lang="fr-FR" dirty="0" smtClean="0"/>
              <a:t>-titulariat ou non ; </a:t>
            </a:r>
            <a:endParaRPr lang="fr-FR" dirty="0" smtClean="0">
              <a:effectLst/>
            </a:endParaRPr>
          </a:p>
          <a:p>
            <a:r>
              <a:rPr lang="fr-FR" dirty="0" smtClean="0"/>
              <a:t>Catégorie (ou secteur) dans lequel l’enseignant a </a:t>
            </a:r>
            <a:r>
              <a:rPr lang="fr-FR" dirty="0" err="1" smtClean="0"/>
              <a:t>éte</a:t>
            </a:r>
            <a:r>
              <a:rPr lang="fr-FR" dirty="0" smtClean="0"/>
              <a:t>́ engagé ; </a:t>
            </a:r>
            <a:endParaRPr lang="fr-FR" dirty="0" smtClean="0">
              <a:effectLst/>
            </a:endParaRPr>
          </a:p>
          <a:p>
            <a:r>
              <a:rPr lang="fr-FR" dirty="0" smtClean="0"/>
              <a:t>Type court ou type long du programme dans lequel s’</a:t>
            </a:r>
            <a:r>
              <a:rPr lang="fr-FR" dirty="0" err="1" smtClean="0"/>
              <a:t>insère</a:t>
            </a:r>
            <a:r>
              <a:rPr lang="fr-FR" dirty="0" smtClean="0"/>
              <a:t> le cours ; </a:t>
            </a:r>
            <a:endParaRPr lang="fr-FR" dirty="0" smtClean="0">
              <a:effectLst/>
            </a:endParaRPr>
          </a:p>
          <a:p>
            <a:r>
              <a:rPr lang="fr-FR" dirty="0" smtClean="0"/>
              <a:t>Bloc d’enseignement dans lequel se donne le cours ; </a:t>
            </a:r>
            <a:endParaRPr lang="fr-FR" dirty="0" smtClean="0">
              <a:effectLst/>
            </a:endParaRPr>
          </a:p>
          <a:p>
            <a:r>
              <a:rPr lang="fr-FR" dirty="0" smtClean="0"/>
              <a:t>Nombre d’ECTS du cours ; </a:t>
            </a:r>
            <a:endParaRPr lang="fr-FR" dirty="0" smtClean="0">
              <a:effectLst/>
            </a:endParaRPr>
          </a:p>
          <a:p>
            <a:r>
              <a:rPr lang="fr-FR" dirty="0" smtClean="0"/>
              <a:t>Nombre d’</a:t>
            </a:r>
            <a:r>
              <a:rPr lang="fr-FR" dirty="0" err="1" smtClean="0"/>
              <a:t>étudiants</a:t>
            </a:r>
            <a:r>
              <a:rPr lang="fr-FR" dirty="0" smtClean="0"/>
              <a:t> inscrits au cours ; </a:t>
            </a:r>
            <a:endParaRPr lang="fr-FR" dirty="0" smtClean="0">
              <a:effectLst/>
            </a:endParaRPr>
          </a:p>
          <a:p>
            <a:r>
              <a:rPr lang="fr-FR" dirty="0" smtClean="0"/>
              <a:t>Ratio </a:t>
            </a:r>
            <a:r>
              <a:rPr lang="fr-FR" dirty="0" err="1" smtClean="0"/>
              <a:t>théorie</a:t>
            </a:r>
            <a:r>
              <a:rPr lang="fr-FR" dirty="0" smtClean="0"/>
              <a:t>/pratique du cours ; </a:t>
            </a:r>
            <a:endParaRPr lang="fr-FR" dirty="0" smtClean="0">
              <a:effectLst/>
            </a:endParaRPr>
          </a:p>
          <a:p>
            <a:r>
              <a:rPr lang="fr-FR" dirty="0" err="1" smtClean="0"/>
              <a:t>Anciennete</a:t>
            </a:r>
            <a:r>
              <a:rPr lang="fr-FR" dirty="0" smtClean="0"/>
              <a:t>́ de l’enseignant dans ce cours ; </a:t>
            </a:r>
            <a:endParaRPr lang="fr-FR" dirty="0" smtClean="0">
              <a:effectLst/>
            </a:endParaRPr>
          </a:p>
          <a:p>
            <a:r>
              <a:rPr lang="fr-FR" dirty="0" smtClean="0"/>
              <a:t>Nombre d’assistants </a:t>
            </a:r>
            <a:r>
              <a:rPr lang="fr-FR" dirty="0" err="1" smtClean="0"/>
              <a:t>dédiés</a:t>
            </a:r>
            <a:r>
              <a:rPr lang="fr-FR" dirty="0" smtClean="0"/>
              <a:t> à ce cours ;</a:t>
            </a:r>
          </a:p>
          <a:p>
            <a:r>
              <a:rPr lang="fr-FR" dirty="0" smtClean="0"/>
              <a:t>Type de </a:t>
            </a:r>
            <a:r>
              <a:rPr lang="fr-FR" dirty="0" err="1" smtClean="0"/>
              <a:t>pédagogie</a:t>
            </a:r>
            <a:r>
              <a:rPr lang="fr-FR" dirty="0" smtClean="0"/>
              <a:t> </a:t>
            </a:r>
            <a:r>
              <a:rPr lang="fr-FR" dirty="0" err="1" smtClean="0"/>
              <a:t>utilisée</a:t>
            </a:r>
            <a:r>
              <a:rPr lang="fr-FR" dirty="0" smtClean="0"/>
              <a:t> dans le cours ; </a:t>
            </a:r>
            <a:endParaRPr lang="fr-FR" dirty="0" smtClean="0">
              <a:effectLst/>
            </a:endParaRPr>
          </a:p>
          <a:p>
            <a:r>
              <a:rPr lang="fr-FR" dirty="0" err="1" smtClean="0"/>
              <a:t>Méthode</a:t>
            </a:r>
            <a:r>
              <a:rPr lang="fr-FR" dirty="0" smtClean="0"/>
              <a:t> </a:t>
            </a:r>
            <a:r>
              <a:rPr lang="fr-FR" dirty="0" err="1" smtClean="0"/>
              <a:t>pédagogique</a:t>
            </a:r>
            <a:r>
              <a:rPr lang="fr-FR" dirty="0" smtClean="0"/>
              <a:t> </a:t>
            </a:r>
            <a:r>
              <a:rPr lang="fr-FR" dirty="0" err="1" smtClean="0"/>
              <a:t>utilisée</a:t>
            </a:r>
            <a:r>
              <a:rPr lang="fr-FR" dirty="0" smtClean="0"/>
              <a:t> dans ce cours </a:t>
            </a:r>
            <a:endParaRPr lang="fr-FR" dirty="0" smtClean="0">
              <a:effectLst/>
            </a:endParaRPr>
          </a:p>
          <a:p>
            <a:r>
              <a:rPr lang="fr-FR" dirty="0" err="1" smtClean="0"/>
              <a:t>Compétences</a:t>
            </a:r>
            <a:r>
              <a:rPr lang="fr-FR" dirty="0" smtClean="0"/>
              <a:t> </a:t>
            </a:r>
            <a:r>
              <a:rPr lang="fr-FR" dirty="0" err="1" smtClean="0"/>
              <a:t>visées</a:t>
            </a:r>
            <a:r>
              <a:rPr lang="fr-FR" dirty="0" smtClean="0"/>
              <a:t> par le cours. 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3350" y="420160"/>
            <a:ext cx="4514850" cy="38809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Variables personnelles</a:t>
            </a:r>
          </a:p>
          <a:p>
            <a:r>
              <a:rPr lang="fr-FR" dirty="0" smtClean="0"/>
              <a:t>Le statut de l’enseignant ; </a:t>
            </a:r>
            <a:endParaRPr lang="fr-FR" dirty="0" smtClean="0">
              <a:effectLst/>
            </a:endParaRPr>
          </a:p>
          <a:p>
            <a:r>
              <a:rPr lang="fr-FR" dirty="0" smtClean="0"/>
              <a:t>Le temps de travail (ETP) ; </a:t>
            </a:r>
            <a:endParaRPr lang="fr-FR" dirty="0" smtClean="0">
              <a:effectLst/>
            </a:endParaRPr>
          </a:p>
          <a:p>
            <a:r>
              <a:rPr lang="fr-FR" dirty="0" smtClean="0"/>
              <a:t>L’</a:t>
            </a:r>
            <a:r>
              <a:rPr lang="fr-FR" dirty="0" err="1" smtClean="0"/>
              <a:t>intérêt</a:t>
            </a:r>
            <a:r>
              <a:rPr lang="fr-FR" dirty="0" smtClean="0"/>
              <a:t> à enseigner – L’</a:t>
            </a:r>
            <a:r>
              <a:rPr lang="fr-FR" dirty="0" err="1" smtClean="0"/>
              <a:t>équilibre</a:t>
            </a:r>
            <a:r>
              <a:rPr lang="fr-FR" dirty="0" smtClean="0"/>
              <a:t> souhaité des missions ; </a:t>
            </a:r>
            <a:endParaRPr lang="fr-FR" dirty="0" smtClean="0">
              <a:effectLst/>
            </a:endParaRPr>
          </a:p>
          <a:p>
            <a:r>
              <a:rPr lang="fr-FR" dirty="0" smtClean="0"/>
              <a:t>Le niveau de frustration quant à la mission « enseignement » ; </a:t>
            </a:r>
            <a:endParaRPr lang="fr-FR" dirty="0" smtClean="0">
              <a:effectLst/>
            </a:endParaRPr>
          </a:p>
          <a:p>
            <a:r>
              <a:rPr lang="fr-FR" dirty="0" smtClean="0"/>
              <a:t>Le genre de l’enseignant ; </a:t>
            </a:r>
            <a:endParaRPr lang="fr-FR" dirty="0" smtClean="0">
              <a:effectLst/>
            </a:endParaRPr>
          </a:p>
          <a:p>
            <a:r>
              <a:rPr lang="fr-FR" dirty="0" smtClean="0"/>
              <a:t>L’</a:t>
            </a:r>
            <a:r>
              <a:rPr lang="fr-FR" dirty="0" err="1" smtClean="0"/>
              <a:t>âge</a:t>
            </a:r>
            <a:r>
              <a:rPr lang="fr-FR" dirty="0" smtClean="0"/>
              <a:t> de l’enseignant ; </a:t>
            </a:r>
            <a:endParaRPr lang="fr-FR" dirty="0" smtClean="0">
              <a:effectLst/>
            </a:endParaRPr>
          </a:p>
          <a:p>
            <a:r>
              <a:rPr lang="fr-FR" dirty="0" smtClean="0"/>
              <a:t>L’</a:t>
            </a:r>
            <a:r>
              <a:rPr lang="fr-FR" dirty="0" err="1" smtClean="0"/>
              <a:t>anciennete</a:t>
            </a:r>
            <a:r>
              <a:rPr lang="fr-FR" dirty="0" smtClean="0"/>
              <a:t>́ de l’enseignant. </a:t>
            </a:r>
            <a:endParaRPr lang="fr-FR" dirty="0" smtClean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801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4"/>
          </a:xfrm>
        </p:spPr>
        <p:txBody>
          <a:bodyPr/>
          <a:lstStyle/>
          <a:p>
            <a:r>
              <a:rPr lang="fr-FR" dirty="0" smtClean="0"/>
              <a:t>Modalités pédagogiques</a:t>
            </a:r>
            <a:endParaRPr lang="fr-FR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7933006"/>
              </p:ext>
            </p:extLst>
          </p:nvPr>
        </p:nvGraphicFramePr>
        <p:xfrm>
          <a:off x="0" y="1185334"/>
          <a:ext cx="8953499" cy="567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96142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pédagogiques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2866461"/>
              </p:ext>
            </p:extLst>
          </p:nvPr>
        </p:nvGraphicFramePr>
        <p:xfrm>
          <a:off x="1" y="1690688"/>
          <a:ext cx="9143999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88108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 de pédagogie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77578082"/>
              </p:ext>
            </p:extLst>
          </p:nvPr>
        </p:nvGraphicFramePr>
        <p:xfrm>
          <a:off x="0" y="1016000"/>
          <a:ext cx="9004300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9755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 de pédagogie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19021712"/>
              </p:ext>
            </p:extLst>
          </p:nvPr>
        </p:nvGraphicFramePr>
        <p:xfrm>
          <a:off x="0" y="863601"/>
          <a:ext cx="9144000" cy="599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0363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7429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Ratio théorie-pratique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71606034"/>
              </p:ext>
            </p:extLst>
          </p:nvPr>
        </p:nvGraphicFramePr>
        <p:xfrm>
          <a:off x="88900" y="828675"/>
          <a:ext cx="8928101" cy="6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47420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Ratio théorie-pratique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68174004"/>
              </p:ext>
            </p:extLst>
          </p:nvPr>
        </p:nvGraphicFramePr>
        <p:xfrm>
          <a:off x="-90488" y="831850"/>
          <a:ext cx="9324975" cy="602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20714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règle de base : la triple concordance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785422" cy="4850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305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individuel (10 min)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Idéalement, quelles seraient les méthodes d’évaluation que je privilégierais ?</a:t>
            </a:r>
            <a:endParaRPr lang="fr-FR" dirty="0"/>
          </a:p>
          <a:p>
            <a:r>
              <a:rPr lang="fr-FR" dirty="0" smtClean="0"/>
              <a:t>Quels sont les freins et les contraintes qui pèsent sur moi ? </a:t>
            </a:r>
          </a:p>
          <a:p>
            <a:r>
              <a:rPr lang="fr-FR" dirty="0" smtClean="0"/>
              <a:t>Quels éléments positifs me permettraient de les contourner ? </a:t>
            </a:r>
          </a:p>
        </p:txBody>
      </p:sp>
    </p:spTree>
    <p:extLst>
      <p:ext uri="{BB962C8B-B14F-4D97-AF65-F5344CB8AC3E}">
        <p14:creationId xmlns="" xmlns:p14="http://schemas.microsoft.com/office/powerpoint/2010/main" val="132880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La plupart des étudiants bachotent. Ils étudient en surface, pour l’examen et pas pour approfondir leurs connaissances 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240913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800" dirty="0" smtClean="0"/>
              <a:t>Tout à fait d’accord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800" dirty="0" smtClean="0"/>
              <a:t>Plutôt d’accord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800" dirty="0" smtClean="0"/>
              <a:t>Plutôt en désaccord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800" dirty="0" smtClean="0"/>
              <a:t>Pas du tout d’accord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4644008" y="3140968"/>
            <a:ext cx="2540000" cy="2095500"/>
            <a:chOff x="2540000" y="2540000"/>
            <a:chExt cx="2540000" cy="20955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49"/>
            <a:ext cx="9144000" cy="4884373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3325" y="2273303"/>
            <a:ext cx="7726920" cy="2579688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r"/>
            <a:r>
              <a:rPr lang="fr-FR" dirty="0" smtClean="0"/>
              <a:t>L'évaluation de l'enseignement par les étudiants : un outil d’évolution?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761845" y="592258"/>
            <a:ext cx="116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600" b="1" dirty="0" smtClean="0">
                <a:solidFill>
                  <a:srgbClr val="FF6600"/>
                </a:solidFill>
              </a:rPr>
              <a:t>4</a:t>
            </a:r>
            <a:endParaRPr lang="fr-FR" sz="6600" dirty="0"/>
          </a:p>
        </p:txBody>
      </p:sp>
      <p:sp>
        <p:nvSpPr>
          <p:cNvPr id="9" name="Rectangle 8"/>
          <p:cNvSpPr/>
          <p:nvPr/>
        </p:nvSpPr>
        <p:spPr>
          <a:xfrm>
            <a:off x="-1" y="2260602"/>
            <a:ext cx="1203325" cy="25923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930245" y="2260602"/>
            <a:ext cx="1203325" cy="25923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Durant vos études universitaires, vous avez été amenés à évaluer vos cours  :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systématiquement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souvent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rarement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jamais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pic>
        <p:nvPicPr>
          <p:cNvPr id="5" name="Image 4" descr="Ppa_Tag_Questio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6" name="Groupe 5"/>
          <p:cNvGrpSpPr/>
          <p:nvPr>
            <p:custDataLst>
              <p:tags r:id="rId3"/>
            </p:custDataLst>
          </p:nvPr>
        </p:nvGrpSpPr>
        <p:grpSpPr>
          <a:xfrm>
            <a:off x="4788024" y="1772816"/>
            <a:ext cx="2540000" cy="2095500"/>
            <a:chOff x="2540000" y="2540000"/>
            <a:chExt cx="2540000" cy="2095500"/>
          </a:xfrm>
        </p:grpSpPr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10" name="Rectangle 9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En tant qu’enseignant vous faites évaluer vos cours par vos étudiants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systématiquement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souvent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rarement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jamais</a:t>
            </a:r>
            <a:endParaRPr lang="fr-FR" dirty="0"/>
          </a:p>
        </p:txBody>
      </p:sp>
      <p:pic>
        <p:nvPicPr>
          <p:cNvPr id="5" name="Image 4" descr="Ppa_Tag_Questio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6" name="Groupe 5"/>
          <p:cNvGrpSpPr/>
          <p:nvPr>
            <p:custDataLst>
              <p:tags r:id="rId3"/>
            </p:custDataLst>
          </p:nvPr>
        </p:nvGrpSpPr>
        <p:grpSpPr>
          <a:xfrm>
            <a:off x="5076056" y="1772816"/>
            <a:ext cx="2540000" cy="2095500"/>
            <a:chOff x="2540000" y="2540000"/>
            <a:chExt cx="2540000" cy="2095500"/>
          </a:xfrm>
        </p:grpSpPr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10" name="Rectangle 9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Avec quel outil pratiquez-vous l’EEE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Un questionnaire personnel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Le dispositif institutionnel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Autre</a:t>
            </a:r>
            <a:endParaRPr lang="fr-FR" dirty="0"/>
          </a:p>
        </p:txBody>
      </p:sp>
      <p:grpSp>
        <p:nvGrpSpPr>
          <p:cNvPr id="4" name="Groupe 3"/>
          <p:cNvGrpSpPr/>
          <p:nvPr>
            <p:custDataLst>
              <p:tags r:id="rId2"/>
            </p:custDataLst>
          </p:nvPr>
        </p:nvGrpSpPr>
        <p:grpSpPr>
          <a:xfrm>
            <a:off x="6156176" y="1772816"/>
            <a:ext cx="2540000" cy="1524000"/>
            <a:chOff x="2540000" y="2540000"/>
            <a:chExt cx="2540000" cy="1524000"/>
          </a:xfrm>
        </p:grpSpPr>
        <p:sp>
          <p:nvSpPr>
            <p:cNvPr id="5" name="Rectangle 4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6" name="Rectangle 5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</p:grp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8890000" y="0"/>
            <a:ext cx="254000" cy="25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419100"/>
            <a:ext cx="7698193" cy="1332427"/>
          </a:xfrm>
        </p:spPr>
        <p:txBody>
          <a:bodyPr>
            <a:noAutofit/>
          </a:bodyPr>
          <a:lstStyle/>
          <a:p>
            <a:r>
              <a:rPr lang="fr-FR" sz="3200" dirty="0" smtClean="0"/>
              <a:t>L’évaluation de l’enseignement par les étudiants est utile pour améliorer l’enseignement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Tout à fait d’accord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Plutôt d’accord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Plutôt en désaccord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Pas de tout d’accord</a:t>
            </a:r>
            <a:endParaRPr lang="fr-FR" dirty="0"/>
          </a:p>
        </p:txBody>
      </p:sp>
      <p:pic>
        <p:nvPicPr>
          <p:cNvPr id="4" name="Image 3" descr="Ppa_Tag_Questio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5076056" y="2492896"/>
            <a:ext cx="2540000" cy="2095500"/>
            <a:chOff x="2540000" y="2540000"/>
            <a:chExt cx="2540000" cy="20955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486" y="419100"/>
            <a:ext cx="7698193" cy="1332427"/>
          </a:xfrm>
        </p:spPr>
        <p:txBody>
          <a:bodyPr>
            <a:noAutofit/>
          </a:bodyPr>
          <a:lstStyle/>
          <a:p>
            <a:r>
              <a:rPr lang="fr-FR" sz="3200" dirty="0" smtClean="0"/>
              <a:t>L’évaluation de l’enseignement peut aussi avoir des effets négatifs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Tout à fait d’accord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Plutôt d’accord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Plutôt en désaccord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Pas de tout d’accord</a:t>
            </a:r>
            <a:endParaRPr lang="fr-FR" dirty="0"/>
          </a:p>
        </p:txBody>
      </p:sp>
      <p:pic>
        <p:nvPicPr>
          <p:cNvPr id="4" name="Image 3" descr="Ppa_Tag_Questio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5076056" y="2492896"/>
            <a:ext cx="2540000" cy="2095500"/>
            <a:chOff x="2540000" y="2540000"/>
            <a:chExt cx="2540000" cy="20955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effets contrastés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Effets positifs : amélioration de l’enseignement</a:t>
            </a:r>
          </a:p>
          <a:p>
            <a:pPr lvl="1"/>
            <a:r>
              <a:rPr lang="fr-FR" sz="1800" dirty="0" smtClean="0"/>
              <a:t>Feedback à mi parcours : amélioration résultats </a:t>
            </a:r>
            <a:r>
              <a:rPr lang="fr-FR" sz="1600" dirty="0" smtClean="0"/>
              <a:t>(</a:t>
            </a:r>
            <a:r>
              <a:rPr lang="fr-FR" sz="1400" dirty="0" smtClean="0"/>
              <a:t>Marsh, </a:t>
            </a:r>
            <a:r>
              <a:rPr lang="fr-FR" sz="1400" dirty="0" err="1" smtClean="0"/>
              <a:t>Fleisher</a:t>
            </a:r>
            <a:r>
              <a:rPr lang="fr-FR" sz="1400" dirty="0" smtClean="0"/>
              <a:t>, Thomas, 1975 )</a:t>
            </a:r>
            <a:endParaRPr lang="fr-FR" sz="1600" dirty="0" smtClean="0"/>
          </a:p>
          <a:p>
            <a:pPr lvl="1"/>
            <a:r>
              <a:rPr lang="fr-FR" sz="1800" dirty="0" smtClean="0"/>
              <a:t>Effet supérieur si suivie de discussions en groupe ou de consultations sur les résultats et les perspectives d’amélioration </a:t>
            </a:r>
            <a:r>
              <a:rPr lang="fr-FR" sz="1400" dirty="0" smtClean="0"/>
              <a:t>(Marsh, 2007)</a:t>
            </a:r>
          </a:p>
          <a:p>
            <a:pPr lvl="1"/>
            <a:r>
              <a:rPr lang="fr-FR" sz="1800" dirty="0" smtClean="0"/>
              <a:t>Impact des actions d’un département sur EEE </a:t>
            </a:r>
            <a:r>
              <a:rPr lang="fr-FR" sz="1400" dirty="0" smtClean="0"/>
              <a:t>(Gilles et al. 2007)</a:t>
            </a:r>
          </a:p>
          <a:p>
            <a:r>
              <a:rPr lang="fr-FR" dirty="0" smtClean="0"/>
              <a:t>Effets négatifs : baisse de la qualité de l’enseignement</a:t>
            </a:r>
          </a:p>
          <a:p>
            <a:pPr lvl="1"/>
            <a:r>
              <a:rPr lang="fr-FR" dirty="0" smtClean="0"/>
              <a:t>Découragement ; Stress </a:t>
            </a:r>
            <a:r>
              <a:rPr lang="fr-FR" sz="1400" dirty="0" smtClean="0"/>
              <a:t>(</a:t>
            </a:r>
            <a:r>
              <a:rPr lang="fr-FR" sz="1400" dirty="0" err="1" smtClean="0"/>
              <a:t>McKeachie</a:t>
            </a:r>
            <a:r>
              <a:rPr lang="fr-FR" sz="1400" dirty="0" smtClean="0"/>
              <a:t> ;1979 ; </a:t>
            </a:r>
            <a:r>
              <a:rPr lang="fr-FR" sz="1400" dirty="0" err="1" smtClean="0"/>
              <a:t>Machell</a:t>
            </a:r>
            <a:r>
              <a:rPr lang="fr-FR" sz="1400" dirty="0" smtClean="0"/>
              <a:t>,1989 ; </a:t>
            </a:r>
            <a:r>
              <a:rPr lang="fr-FR" sz="1400" dirty="0" err="1" smtClean="0"/>
              <a:t>Boice</a:t>
            </a:r>
            <a:r>
              <a:rPr lang="fr-FR" sz="1400" dirty="0" smtClean="0"/>
              <a:t>,1992)  </a:t>
            </a:r>
            <a:endParaRPr lang="fr-FR" dirty="0" smtClean="0"/>
          </a:p>
          <a:p>
            <a:pPr lvl="1"/>
            <a:r>
              <a:rPr lang="fr-FR" dirty="0" smtClean="0"/>
              <a:t>Méfiance </a:t>
            </a:r>
            <a:r>
              <a:rPr lang="fr-FR" sz="1400" dirty="0" smtClean="0"/>
              <a:t>(Moore et </a:t>
            </a:r>
            <a:r>
              <a:rPr lang="fr-FR" sz="1400" dirty="0" err="1" smtClean="0"/>
              <a:t>Kuol</a:t>
            </a:r>
            <a:r>
              <a:rPr lang="fr-FR" sz="1400" dirty="0" smtClean="0"/>
              <a:t>, 2005) </a:t>
            </a:r>
            <a:endParaRPr lang="fr-FR" dirty="0" smtClean="0"/>
          </a:p>
          <a:p>
            <a:pPr lvl="1"/>
            <a:r>
              <a:rPr lang="fr-FR" dirty="0" smtClean="0"/>
              <a:t>Dérives consumériste et performative </a:t>
            </a:r>
            <a:r>
              <a:rPr lang="fr-FR" sz="1400" dirty="0" smtClean="0"/>
              <a:t>(Arthur, 2009 ; Younès et Gay, 2014)</a:t>
            </a:r>
            <a:endParaRPr lang="fr-FR" dirty="0" smtClean="0"/>
          </a:p>
          <a:p>
            <a:r>
              <a:rPr lang="fr-FR" dirty="0" smtClean="0"/>
              <a:t>Pas d’effet: procédure bureaucratique vidée de son sens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Suite aux EEE vous avez apporté des changements dans votre pratique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dirty="0" smtClean="0"/>
              <a:t>Non je n’étais pas d’accord avec les étudiants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dirty="0" smtClean="0"/>
              <a:t>Non je ne pouvais pas faire les changements 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dirty="0" smtClean="0"/>
              <a:t>Oui j’ai fait quelques ajustements de surface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dirty="0" smtClean="0"/>
              <a:t>Oui j’ai apporté des modifications importantes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dirty="0" smtClean="0"/>
              <a:t>Oui j’ai complètement transformé ma pratique</a:t>
            </a:r>
            <a:endParaRPr lang="fr-FR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5796136" y="1916832"/>
            <a:ext cx="2540000" cy="523695"/>
          </a:xfrm>
          <a:prstGeom prst="rect">
            <a:avLst/>
          </a:prstGeom>
          <a:solidFill>
            <a:srgbClr val="B5162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1</a:t>
            </a:r>
            <a:endParaRPr lang="fr-FR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796136" y="2702374"/>
            <a:ext cx="2540000" cy="523695"/>
          </a:xfrm>
          <a:prstGeom prst="rect">
            <a:avLst/>
          </a:prstGeom>
          <a:solidFill>
            <a:srgbClr val="B5162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2</a:t>
            </a:r>
            <a:endParaRPr lang="fr-FR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796136" y="3487916"/>
            <a:ext cx="2540000" cy="523695"/>
          </a:xfrm>
          <a:prstGeom prst="rect">
            <a:avLst/>
          </a:prstGeom>
          <a:solidFill>
            <a:srgbClr val="B5162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3</a:t>
            </a:r>
            <a:endParaRPr lang="fr-FR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5796136" y="4273457"/>
            <a:ext cx="2540000" cy="523695"/>
          </a:xfrm>
          <a:prstGeom prst="rect">
            <a:avLst/>
          </a:prstGeom>
          <a:solidFill>
            <a:srgbClr val="B5162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4</a:t>
            </a:r>
            <a:endParaRPr lang="fr-FR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5796136" y="5013176"/>
            <a:ext cx="2540000" cy="523695"/>
          </a:xfrm>
          <a:prstGeom prst="rect">
            <a:avLst/>
          </a:prstGeom>
          <a:solidFill>
            <a:srgbClr val="B5162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8890000" y="0"/>
            <a:ext cx="254000" cy="25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355601"/>
            <a:ext cx="8191679" cy="87630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Points de vue des enseignants sur l’EEE vécue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/>
              <a:t>Paivandi, Younès (2017)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473200"/>
            <a:ext cx="8305800" cy="491054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Enquête qualitative par entretien, approche phénoménologique</a:t>
            </a:r>
          </a:p>
          <a:p>
            <a:pPr indent="22225">
              <a:buNone/>
            </a:pPr>
            <a:r>
              <a:rPr lang="fr-FR" sz="2000" dirty="0" smtClean="0"/>
              <a:t>2013/2014 , 45 EC dans 2 universités, 4 groupes de disciplines, </a:t>
            </a:r>
            <a:endParaRPr lang="fr-FR" dirty="0" smtClean="0"/>
          </a:p>
          <a:p>
            <a:r>
              <a:rPr lang="fr-FR" dirty="0" smtClean="0"/>
              <a:t>Investiguer les liens entre :</a:t>
            </a:r>
          </a:p>
          <a:p>
            <a:pPr lvl="1"/>
            <a:r>
              <a:rPr lang="fr-FR" b="1" dirty="0" smtClean="0"/>
              <a:t>Conception de l’enseignement</a:t>
            </a:r>
            <a:r>
              <a:rPr lang="fr-FR" dirty="0" smtClean="0"/>
              <a:t>, </a:t>
            </a:r>
            <a:r>
              <a:rPr lang="fr-FR" sz="1400" dirty="0" smtClean="0"/>
              <a:t>Ramsden, 1992 ; </a:t>
            </a:r>
            <a:r>
              <a:rPr lang="fr-FR" sz="1400" dirty="0" err="1" smtClean="0"/>
              <a:t>Triggwell</a:t>
            </a:r>
            <a:r>
              <a:rPr lang="fr-FR" sz="1400" dirty="0" smtClean="0"/>
              <a:t> et Prosser, 1996 etc. </a:t>
            </a:r>
          </a:p>
          <a:p>
            <a:pPr lvl="1"/>
            <a:r>
              <a:rPr lang="fr-FR" b="1" dirty="0" smtClean="0"/>
              <a:t>Attitudes vis-à-vis de l’EEE </a:t>
            </a:r>
            <a:r>
              <a:rPr lang="fr-FR" sz="1400" dirty="0" smtClean="0"/>
              <a:t>Gervais, Nadeau, et Barnabé (1996), Bernard, </a:t>
            </a:r>
            <a:r>
              <a:rPr lang="fr-FR" sz="1400" dirty="0" err="1" smtClean="0"/>
              <a:t>Postiaux</a:t>
            </a:r>
            <a:r>
              <a:rPr lang="fr-FR" sz="1400" dirty="0" smtClean="0"/>
              <a:t>, et </a:t>
            </a:r>
            <a:r>
              <a:rPr lang="fr-FR" sz="1400" dirty="0" err="1" smtClean="0"/>
              <a:t>Salcin</a:t>
            </a:r>
            <a:r>
              <a:rPr lang="fr-FR" sz="1400" dirty="0" smtClean="0"/>
              <a:t> (2000) ; </a:t>
            </a:r>
            <a:r>
              <a:rPr lang="fr-FR" sz="1400" dirty="0" err="1" smtClean="0"/>
              <a:t>Beran</a:t>
            </a:r>
            <a:r>
              <a:rPr lang="fr-FR" sz="1400" dirty="0" smtClean="0"/>
              <a:t> et </a:t>
            </a:r>
            <a:r>
              <a:rPr lang="fr-FR" sz="1400" dirty="0" err="1" smtClean="0"/>
              <a:t>Rokosh</a:t>
            </a:r>
            <a:r>
              <a:rPr lang="fr-FR" sz="1400" dirty="0" smtClean="0"/>
              <a:t> (2009) ; Younes (2007), Detroz (2010), Nasser et </a:t>
            </a:r>
            <a:r>
              <a:rPr lang="fr-FR" sz="1400" dirty="0" err="1" smtClean="0"/>
              <a:t>Fresko</a:t>
            </a:r>
            <a:r>
              <a:rPr lang="fr-FR" sz="1400" dirty="0" smtClean="0"/>
              <a:t> (2002), Chang (2003), Sall (2009) et El Hassan (2009)</a:t>
            </a:r>
            <a:endParaRPr lang="fr-FR" dirty="0" smtClean="0"/>
          </a:p>
          <a:p>
            <a:pPr lvl="1"/>
            <a:r>
              <a:rPr lang="fr-FR" b="1" dirty="0" smtClean="0"/>
              <a:t>Impact  de l’EEE sur les pratiques d’enseignement </a:t>
            </a:r>
            <a:r>
              <a:rPr lang="fr-FR" sz="1400" dirty="0" smtClean="0"/>
              <a:t>Décalages attitudes (73%) et utilisation (12 %) </a:t>
            </a:r>
            <a:r>
              <a:rPr lang="fr-FR" sz="1400" dirty="0" err="1" smtClean="0"/>
              <a:t>Spiller</a:t>
            </a:r>
            <a:r>
              <a:rPr lang="fr-FR" sz="1400" dirty="0" smtClean="0"/>
              <a:t> et Harris, 2013</a:t>
            </a:r>
            <a:endParaRPr lang="fr-FR" sz="1200" dirty="0" smtClean="0"/>
          </a:p>
          <a:p>
            <a:pPr lvl="1"/>
            <a:r>
              <a:rPr lang="fr-FR" b="1" dirty="0" smtClean="0"/>
              <a:t>En relation au contexte d’enseignement, au dispositif d’évaluation et à l’enseignant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Appréciation de l’EEE et impact sur la pédagogie</a:t>
            </a:r>
            <a:endParaRPr lang="fr-FR" sz="3200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6421183"/>
              </p:ext>
            </p:extLst>
          </p:nvPr>
        </p:nvGraphicFramePr>
        <p:xfrm>
          <a:off x="261257" y="2062816"/>
          <a:ext cx="8585861" cy="377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069"/>
                <a:gridCol w="1609397"/>
                <a:gridCol w="1749794"/>
                <a:gridCol w="1749794"/>
                <a:gridCol w="1462807"/>
              </a:tblGrid>
              <a:tr h="1227667"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Réfléchir sur sa pédagogie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Changements adaptatifs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Changements marginaux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Réticence, refus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</a:tr>
              <a:tr h="901507"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Vision négative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aucun cas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rarement 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parfois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souvent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</a:tr>
              <a:tr h="984229"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Vision passive-normative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aucun cas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souvent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souvent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parfois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</a:tr>
              <a:tr h="659283"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Vision affirmative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bg1"/>
                          </a:solidFill>
                          <a:effectLst/>
                        </a:rPr>
                        <a:t>parfois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souvent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souvent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aucun cas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Globalement, les étudiants ont un rapport utilitariste à leur formation, ils recherchent une connaissance utile et utilisable rapidement pour avoir leur diplôme et s’insérer socialement. 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4091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Tout à fait d’accord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Plutôt d’accord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Plutôt en désaccord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 du tout d’accord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4788024" y="3513807"/>
            <a:ext cx="2540000" cy="2095500"/>
            <a:chOff x="2540000" y="2540000"/>
            <a:chExt cx="2540000" cy="20955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conception de l’enseignement et prise en compte des résultats de l’EEE   </a:t>
            </a:r>
            <a:br>
              <a:rPr lang="fr-FR" sz="3200" dirty="0" smtClean="0"/>
            </a:br>
            <a:endParaRPr lang="fr-FR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470555"/>
              </p:ext>
            </p:extLst>
          </p:nvPr>
        </p:nvGraphicFramePr>
        <p:xfrm>
          <a:off x="539553" y="1988839"/>
          <a:ext cx="8509443" cy="403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099"/>
                <a:gridCol w="1466899"/>
                <a:gridCol w="1800073"/>
                <a:gridCol w="1920244"/>
                <a:gridCol w="1446128"/>
              </a:tblGrid>
              <a:tr h="806008">
                <a:tc>
                  <a:txBody>
                    <a:bodyPr/>
                    <a:lstStyle/>
                    <a:p>
                      <a:pPr marR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effectLst/>
                        </a:rPr>
                        <a:t>Réflexion pédagogie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effectLst/>
                        </a:rPr>
                        <a:t>Changement adaptatif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0825" algn="l"/>
                        </a:tabLs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effectLst/>
                        </a:rPr>
                        <a:t>Changement marginal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effectLst/>
                        </a:rPr>
                        <a:t>Réticence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refus 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</a:tr>
              <a:tr h="806008">
                <a:tc>
                  <a:txBody>
                    <a:bodyPr/>
                    <a:lstStyle/>
                    <a:p>
                      <a:pPr marR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Transmission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fr-FR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209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bg1"/>
                          </a:solidFill>
                          <a:effectLst/>
                        </a:rPr>
                        <a:t>++</a:t>
                      </a:r>
                      <a:endParaRPr lang="fr-FR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fr-FR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</a:tr>
              <a:tr h="1209012">
                <a:tc>
                  <a:txBody>
                    <a:bodyPr/>
                    <a:lstStyle/>
                    <a:p>
                      <a:pPr marR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Transmission améliorée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209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209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</a:tr>
              <a:tr h="1209012">
                <a:tc>
                  <a:txBody>
                    <a:bodyPr/>
                    <a:lstStyle/>
                    <a:p>
                      <a:pPr marR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Apprentissage étudiant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209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209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F8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Quand vous avez fait évaluer vos cours par les étudiants :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Vous avez discuté des résultats avec eux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Vous leur avez communiqué les résultats des EEE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Vous leur avez communiqué les mesures prises suite aux EEE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fr-FR" sz="2800" dirty="0" smtClean="0"/>
              <a:t>Vous ne les avez pas informés des résultats des EEE</a:t>
            </a:r>
            <a:endParaRPr lang="fr-FR" sz="2800" dirty="0"/>
          </a:p>
        </p:txBody>
      </p:sp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5652120" y="1844825"/>
            <a:ext cx="2540000" cy="3593853"/>
            <a:chOff x="2540000" y="2540000"/>
            <a:chExt cx="2540000" cy="2134377"/>
          </a:xfrm>
        </p:grpSpPr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299357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5"/>
              </p:custDataLst>
            </p:nvPr>
          </p:nvSpPr>
          <p:spPr>
            <a:xfrm>
              <a:off x="2540000" y="3111499"/>
              <a:ext cx="2540000" cy="326571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6"/>
              </p:custDataLst>
            </p:nvPr>
          </p:nvSpPr>
          <p:spPr>
            <a:xfrm>
              <a:off x="2540000" y="3682999"/>
              <a:ext cx="2540000" cy="353786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10" name="Rectangle 9"/>
            <p:cNvSpPr/>
            <p:nvPr>
              <p:custDataLst>
                <p:tags r:id="rId7"/>
              </p:custDataLst>
            </p:nvPr>
          </p:nvSpPr>
          <p:spPr>
            <a:xfrm>
              <a:off x="2540000" y="4336142"/>
              <a:ext cx="2540000" cy="338235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4</a:t>
              </a:r>
              <a:endParaRPr lang="fr-FR" dirty="0"/>
            </a:p>
          </p:txBody>
        </p:sp>
      </p:grp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8890000" y="0"/>
            <a:ext cx="254000" cy="25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Dans votre département :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AutoNum type="arabicPeriod"/>
            </a:pPr>
            <a:r>
              <a:rPr lang="fr-FR" sz="2400" dirty="0" smtClean="0"/>
              <a:t>L’analyse des résultats des EEE est plutôt individuelle et solitaire</a:t>
            </a:r>
          </a:p>
          <a:p>
            <a:pPr>
              <a:buClr>
                <a:srgbClr val="C00000"/>
              </a:buClr>
              <a:buFont typeface="Wingdings" pitchFamily="2" charset="2"/>
              <a:buAutoNum type="arabicPeriod"/>
            </a:pPr>
            <a:r>
              <a:rPr lang="fr-FR" sz="2400" dirty="0" smtClean="0"/>
              <a:t>Il y a des temps organisés de discussion collective des résultats des EEE</a:t>
            </a:r>
          </a:p>
        </p:txBody>
      </p:sp>
      <p:pic>
        <p:nvPicPr>
          <p:cNvPr id="4" name="Image 3" descr="Ppa_Tag_Questio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4788024" y="1772816"/>
            <a:ext cx="2540000" cy="2016227"/>
            <a:chOff x="2540000" y="2540000"/>
            <a:chExt cx="2540000" cy="666751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214312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2992438"/>
              <a:ext cx="2540000" cy="214313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Vous avez utilisé les EEE :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800" dirty="0" smtClean="0"/>
              <a:t>Dans un dossier personnel de candidature ou de promotion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800" dirty="0" smtClean="0"/>
              <a:t>Dans les dossiers d ’accréditation des formations</a:t>
            </a:r>
          </a:p>
          <a:p>
            <a:pPr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fr-FR" sz="2800" dirty="0" smtClean="0"/>
              <a:t>Pas utilisées dans ces cadres</a:t>
            </a:r>
            <a:endParaRPr lang="fr-FR" sz="2800" dirty="0"/>
          </a:p>
        </p:txBody>
      </p:sp>
      <p:grpSp>
        <p:nvGrpSpPr>
          <p:cNvPr id="4" name="Groupe 3"/>
          <p:cNvGrpSpPr/>
          <p:nvPr>
            <p:custDataLst>
              <p:tags r:id="rId2"/>
            </p:custDataLst>
          </p:nvPr>
        </p:nvGrpSpPr>
        <p:grpSpPr>
          <a:xfrm>
            <a:off x="6084168" y="1772817"/>
            <a:ext cx="2540000" cy="2340260"/>
            <a:chOff x="2540000" y="2771913"/>
            <a:chExt cx="2540000" cy="1076739"/>
          </a:xfrm>
        </p:grpSpPr>
        <p:sp>
          <p:nvSpPr>
            <p:cNvPr id="5" name="Rectangle 4"/>
            <p:cNvSpPr/>
            <p:nvPr>
              <p:custDataLst>
                <p:tags r:id="rId4"/>
              </p:custDataLst>
            </p:nvPr>
          </p:nvSpPr>
          <p:spPr>
            <a:xfrm>
              <a:off x="2540000" y="2771913"/>
              <a:ext cx="2540000" cy="298174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6" name="Rectangle 5"/>
            <p:cNvSpPr/>
            <p:nvPr>
              <p:custDataLst>
                <p:tags r:id="rId5"/>
              </p:custDataLst>
            </p:nvPr>
          </p:nvSpPr>
          <p:spPr>
            <a:xfrm>
              <a:off x="2540000" y="3169478"/>
              <a:ext cx="2540000" cy="289891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7" name="Rectangle 6"/>
            <p:cNvSpPr/>
            <p:nvPr>
              <p:custDataLst>
                <p:tags r:id="rId6"/>
              </p:custDataLst>
            </p:nvPr>
          </p:nvSpPr>
          <p:spPr>
            <a:xfrm>
              <a:off x="2540000" y="3567043"/>
              <a:ext cx="2540000" cy="281609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</p:grp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890000" y="0"/>
            <a:ext cx="254000" cy="25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e 32"/>
          <p:cNvSpPr/>
          <p:nvPr/>
        </p:nvSpPr>
        <p:spPr>
          <a:xfrm>
            <a:off x="2123728" y="2132856"/>
            <a:ext cx="4896544" cy="3672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14"/>
          <p:cNvGrpSpPr/>
          <p:nvPr/>
        </p:nvGrpSpPr>
        <p:grpSpPr>
          <a:xfrm>
            <a:off x="2162737" y="2078182"/>
            <a:ext cx="4034750" cy="2968832"/>
            <a:chOff x="2697129" y="2078182"/>
            <a:chExt cx="4034750" cy="2968832"/>
          </a:xfrm>
        </p:grpSpPr>
        <p:sp>
          <p:nvSpPr>
            <p:cNvPr id="13" name="Ellipse 12"/>
            <p:cNvSpPr/>
            <p:nvPr/>
          </p:nvSpPr>
          <p:spPr>
            <a:xfrm>
              <a:off x="2697129" y="2079734"/>
              <a:ext cx="4034750" cy="29672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300887" y="2078182"/>
              <a:ext cx="3132034" cy="25062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76914"/>
            <a:ext cx="8242479" cy="974613"/>
          </a:xfrm>
        </p:spPr>
        <p:txBody>
          <a:bodyPr>
            <a:noAutofit/>
          </a:bodyPr>
          <a:lstStyle/>
          <a:p>
            <a:r>
              <a:rPr lang="fr-FR" sz="3200" dirty="0"/>
              <a:t>Relation complexe </a:t>
            </a:r>
            <a:r>
              <a:rPr lang="fr-FR" sz="3200" dirty="0" smtClean="0"/>
              <a:t>EEE-enseignant-contexte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101932" y="2366627"/>
            <a:ext cx="2030681" cy="91803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Réflexion critique sur la pédagogie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975761" y="2366627"/>
            <a:ext cx="1918937" cy="918031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Conception de l’enseignement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5762" y="3666371"/>
            <a:ext cx="1918936" cy="9180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Pratique de l’enseignement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9186" y="3666370"/>
            <a:ext cx="2003427" cy="918031"/>
          </a:xfrm>
          <a:prstGeom prst="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de l’EEE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92785" y="5201392"/>
            <a:ext cx="1879807" cy="682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Vision de l’EEE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853" y="5201392"/>
            <a:ext cx="1879807" cy="682752"/>
          </a:xfrm>
          <a:prstGeom prst="rect">
            <a:avLst/>
          </a:prstGeom>
          <a:solidFill>
            <a:srgbClr val="00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Contexte disciplinaire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32921" y="5201392"/>
            <a:ext cx="1879807" cy="682752"/>
          </a:xfrm>
          <a:prstGeom prst="rect">
            <a:avLst/>
          </a:prstGeom>
          <a:solidFill>
            <a:srgbClr val="00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Stratégies individuelles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012160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Paivandi &amp; Younès, 2017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671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Une toute petite partie de mes étudiants est vraiment intéressée par le sujet de ses études, manifeste une réelle curiosité intellectuelle et le goût d’apprendre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409131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Tout à fait d’accord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Plutôt d’accord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Plutôt en désaccord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Pas du tout d’accord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4788024" y="3153767"/>
            <a:ext cx="2540000" cy="2095500"/>
            <a:chOff x="2540000" y="2540000"/>
            <a:chExt cx="2540000" cy="20955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 petit nombre d’étudiants est en décrochage. Ils n’ont ni le niveau, ni les méthodes, ni la motivation nécessaires pour pouvoir faire des études à l’université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409131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Tout à fait d’accord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Plutôt d’accord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Plutôt en désaccord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fr-FR" dirty="0" smtClean="0"/>
              <a:t>Pas du tout d’accord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81" y="0"/>
            <a:ext cx="275618" cy="254000"/>
          </a:xfrm>
          <a:prstGeom prst="rect">
            <a:avLst/>
          </a:prstGeom>
        </p:spPr>
      </p:pic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4788024" y="3153767"/>
            <a:ext cx="2540000" cy="2095500"/>
            <a:chOff x="2540000" y="2540000"/>
            <a:chExt cx="2540000" cy="2095500"/>
          </a:xfrm>
        </p:grpSpPr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2540000" y="2540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1</a:t>
              </a:r>
              <a:endParaRPr lang="fr-FR"/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>
            <a:xfrm>
              <a:off x="2540000" y="3111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2</a:t>
              </a:r>
              <a:endParaRPr lang="fr-FR"/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>
            <a:xfrm>
              <a:off x="2540000" y="36830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3</a:t>
              </a:r>
              <a:endParaRPr lang="fr-FR"/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2540000" y="4254500"/>
              <a:ext cx="2540000" cy="381000"/>
            </a:xfrm>
            <a:prstGeom prst="rect">
              <a:avLst/>
            </a:prstGeom>
            <a:solidFill>
              <a:srgbClr val="B5162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=""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/>
                <a:t>4</a:t>
              </a: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profils d’étudiants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266928" cy="24768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33464"/>
                <a:gridCol w="2633464"/>
              </a:tblGrid>
              <a:tr h="619218">
                <a:tc>
                  <a:txBody>
                    <a:bodyPr/>
                    <a:lstStyle/>
                    <a:p>
                      <a:pPr algn="l"/>
                      <a:r>
                        <a:rPr lang="fr-FR" sz="2800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Compréhensive</a:t>
                      </a:r>
                      <a:endParaRPr lang="fr-FR" sz="2800" kern="1200" dirty="0">
                        <a:solidFill>
                          <a:srgbClr val="4E5A63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19 %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218">
                <a:tc>
                  <a:txBody>
                    <a:bodyPr/>
                    <a:lstStyle/>
                    <a:p>
                      <a:pPr algn="l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Performance</a:t>
                      </a:r>
                      <a:endParaRPr lang="fr-FR" sz="2800" b="1" kern="1200" dirty="0">
                        <a:solidFill>
                          <a:srgbClr val="4E5A63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36 %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218">
                <a:tc>
                  <a:txBody>
                    <a:bodyPr/>
                    <a:lstStyle/>
                    <a:p>
                      <a:pPr algn="l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Minimaliste</a:t>
                      </a:r>
                      <a:endParaRPr lang="fr-FR" sz="2800" b="1" kern="1200" dirty="0">
                        <a:solidFill>
                          <a:srgbClr val="4E5A63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34 %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218">
                <a:tc>
                  <a:txBody>
                    <a:bodyPr/>
                    <a:lstStyle/>
                    <a:p>
                      <a:pPr algn="l"/>
                      <a:r>
                        <a:rPr lang="fr-FR" sz="2800" b="1" kern="1200" dirty="0" err="1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Désimplication</a:t>
                      </a:r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lang="fr-FR" sz="2800" b="1" kern="1200" dirty="0">
                        <a:solidFill>
                          <a:srgbClr val="4E5A63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11 %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7544" y="40770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4E5A63"/>
                </a:solidFill>
              </a:rPr>
              <a:t>Paivandi (2015)</a:t>
            </a:r>
            <a:endParaRPr lang="fr-FR" sz="2000" i="1" dirty="0">
              <a:solidFill>
                <a:srgbClr val="4E5A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profils d’étudiants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266928" cy="24768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33464"/>
                <a:gridCol w="2633464"/>
              </a:tblGrid>
              <a:tr h="619218">
                <a:tc>
                  <a:txBody>
                    <a:bodyPr/>
                    <a:lstStyle/>
                    <a:p>
                      <a:pPr algn="l"/>
                      <a:r>
                        <a:rPr lang="fr-FR" sz="2800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Compréhensive</a:t>
                      </a:r>
                      <a:endParaRPr lang="fr-FR" sz="2800" kern="1200" dirty="0">
                        <a:solidFill>
                          <a:srgbClr val="4E5A63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19 %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218">
                <a:tc>
                  <a:txBody>
                    <a:bodyPr/>
                    <a:lstStyle/>
                    <a:p>
                      <a:pPr algn="l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Performance</a:t>
                      </a:r>
                      <a:endParaRPr lang="fr-FR" sz="2800" b="1" kern="1200" dirty="0">
                        <a:solidFill>
                          <a:srgbClr val="4E5A63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36 %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218">
                <a:tc>
                  <a:txBody>
                    <a:bodyPr/>
                    <a:lstStyle/>
                    <a:p>
                      <a:pPr algn="l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Minimaliste</a:t>
                      </a:r>
                      <a:endParaRPr lang="fr-FR" sz="2800" b="1" kern="1200" dirty="0">
                        <a:solidFill>
                          <a:srgbClr val="4E5A63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34 %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9218">
                <a:tc>
                  <a:txBody>
                    <a:bodyPr/>
                    <a:lstStyle/>
                    <a:p>
                      <a:pPr algn="l"/>
                      <a:r>
                        <a:rPr lang="fr-FR" sz="2800" b="1" kern="1200" dirty="0" err="1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Désimplication</a:t>
                      </a:r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lang="fr-FR" sz="2800" b="1" kern="1200" dirty="0">
                        <a:solidFill>
                          <a:srgbClr val="4E5A63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4E5A63"/>
                          </a:solidFill>
                          <a:latin typeface="+mj-lt"/>
                          <a:ea typeface="+mj-ea"/>
                          <a:cs typeface="+mj-cs"/>
                        </a:rPr>
                        <a:t>11 %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516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7544" y="40770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4E5A63"/>
                </a:solidFill>
              </a:rPr>
              <a:t>Paivandi (2015)</a:t>
            </a:r>
            <a:endParaRPr lang="fr-FR" sz="2000" i="1" dirty="0">
              <a:solidFill>
                <a:srgbClr val="4E5A6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4653136"/>
            <a:ext cx="65527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Des profils dépendant de caractéristiques des étudiants (niveau, projet, milieu…)</a:t>
            </a:r>
          </a:p>
          <a:p>
            <a:r>
              <a:rPr lang="fr-FR" sz="2400" dirty="0" smtClean="0"/>
              <a:t>Quelle est la part des environnements d’apprentissage ? Des pratiques pédagogiques ?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Q_REPONSE_UNIQUE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Q_REPONSE_UNIQUE" val="255"/>
  <p:tag name="ISQUESTION" val="1"/>
  <p:tag name="PSQ_TYPE_REPONSE" val="0"/>
  <p:tag name="NUMQUESTION" val="1_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PSQ_REPONSE_UNIQUE" val="255"/>
  <p:tag name="NUMQUESTION" val="1_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PSQ_REPONSE_UNIQUE" val="255"/>
  <p:tag name="NUMQUESTION" val="1_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NUMQUESTION" val="1_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QUIZZ" val="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ERESBAR" val="GroupeResBa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QUESTION" val="1"/>
  <p:tag name="PSQ_TYPE_REPONSE" val="0"/>
  <p:tag name="PSQ_REPONSE_UNIQUE" val="255"/>
  <p:tag name="NUMQUESTION" val="1_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ATRESBAR" val="RESULTATRESBAR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xml-stylesheet type='text/xsl' href='C:\Program Files (x86)\QuizzBox\XmlXsl\Proprietes_ppt.xsl'?>
<QUESTIONNAIRE>
  <!--Version de génération du fichier-->
  <VersionGenerationXml>1.1</VersionGenerationXml>
  <TRADUCTION>
    <XML_ET>et</XML_ET>
    <XML_PAR_DEFAUT>Par défaut</XML_PAR_DEFAUT>
    <XML_LIB_VALEUR_DEFAUT>(Par défaut)</XML_LIB_VALEUR_DEFAUT>
    <XML_ERREUR>Erreur</XML_ERREUR>
    <XML_ERREUR_THEME>Erreur sur le thème</XML_ERREUR_THEME>
    <XML_ERREUR_QUESTION>Erreur sur la question</XML_ERREUR_QUESTION>
    <XML_ERREUR_REPONSE>Erreur sur la réponse</XML_ERREUR_REPONSE>
    <XML_QUESTIONNAIRE_FAMILLE>Famille</XML_QUESTIONNAIRE_FAMILLE>
    <XML_QUESTIONNAIRE_DATE_VALIDITE_DEBUT>Date de début de validité</XML_QUESTIONNAIRE_DATE_VALIDITE_DEBUT>
    <XML_QUESTIONNAIRE_DATE_VALIDITE_FIN>Date de fin de validité</XML_QUESTIONNAIRE_DATE_VALIDITE_FIN>
    <XML_QUESTIONNAIRE_DATE_DE_CREATION>Date de création</XML_QUESTIONNAIRE_DATE_DE_CREATION>
    <XML_QUESTIONNAIRE_DATE_MAJ>Date de dernière mise à jour</XML_QUESTIONNAIRE_DATE_MAJ>
    <XML_QUESTIONNAIRE_MODELE_COLLECTIF>Modèle pour l'export collectif</XML_QUESTIONNAIRE_MODELE_COLLECTIF>
    <XML_QUESTIONNAIRE_MODELE_INDIVIDUEL>Modèle pour l'export individuel</XML_QUESTIONNAIRE_MODELE_INDIVIDUEL>
    <XML_QUESTIONNAIRE_MODELE_RES_INSTANT>Modèles de résultats instantanés</XML_QUESTIONNAIRE_MODELE_RES_INSTANT>
    <XML_QUESTIONNAIRE_MODELE_RES_INSTANT_REP_JUSTE>questions à réponses justes</XML_QUESTIONNAIRE_MODELE_RES_INSTANT_REP_JUSTE>
    <XML_QUESTIONNAIRE_MODELE_RES_INSTANT_REP_JUSTEORDO>questions à réponses justes avec ordonnancement</XML_QUESTIONNAIRE_MODELE_RES_INSTANT_REP_JUSTEORDO>
    <XML_QUESTIONNAIRE_MODELE_RES_INSTANT_SONDAGE>questions sondage</XML_QUESTIONNAIRE_MODELE_RES_INSTANT_SONDAGE>
    <XML_QUESTIONNAIRE_MODELE_RES_INSTANT_CUMUL>cumul</XML_QUESTIONNAIRE_MODELE_RES_INSTANT_CUMUL>
    <XML_QUESTIONNAIRE_NB_POINTS_MINI>Points min par question</XML_QUESTIONNAIRE_NB_POINTS_MINI>
    <XML_QUESTIONNAIRE_NB_POINTS_REP_JUSTE>Points par réponse juste</XML_QUESTIONNAIRE_NB_POINTS_REP_JUSTE>
    <XML_QUESTIONNAIRE_NOTE_MAX>Questionnaire noté sur</XML_QUESTIONNAIRE_NOTE_MAX>
    <XML_QUESTIONNAIRE_NOTE_MIN>Note mini</XML_QUESTIONNAIRE_NOTE_MIN>
    <XML_QUESTIONNAIRE_METHODE_CALCUL>Méthode de calcul de points</XML_QUESTIONNAIRE_METHODE_CALCUL>
    <XML_QUESTIONNAIRE_METHODE_CALCUL_ADDITION>Addition</XML_QUESTIONNAIRE_METHODE_CALCUL_ADDITION>
    <XML_QUESTIONNAIRE_METHODE_CALCUL_POURCENTAGE>Pourcentage</XML_QUESTIONNAIRE_METHODE_CALCUL_POURCENTAGE>
    <XML_QUESTIONNAIRE_METHODE_CALCUL_REPARTITION>Répartition</XML_QUESTIONNAIRE_METHODE_CALCUL_REPARTITION>
    <XML_QUESTIONNAIRE_NOTE_REUSSITE>Note réussite</XML_QUESTIONNAIRE_NOTE_REUSSITE>
    <XML_QUESTIONNAIRE_QUESTIONNAIRE>Questionnaire</XML_QUESTIONNAIRE_QUESTIONNAIRE>
    <XML_QUESTIONNAIRE_REPONSE_EXACTE>Type de réponses</XML_QUESTIONNAIRE_REPONSE_EXACTE>
    <XML_QUESTIONNAIRE_REPONSE_UNIQUE>Nb réponses par question</XML_QUESTIONNAIRE_REPONSE_UNIQUE>
    <XML_QUESTIONNAIRE_NB_POINTS_REP_FAUSSE>Points par réponse fausse</XML_QUESTIONNAIRE_NB_POINTS_REP_FAUSSE>
    <XML_QUESTIONNAIRE_NB_POINTS_REP_FAUSSE_AUTO>Auto</XML_QUESTIONNAIRE_NB_POINTS_REP_FAUSSE_AUTO>
    <XML_QUESTIONNAIRE_NB_POINTS_REP_OUBLI>Points par réponse oubliée</XML_QUESTIONNAIRE_NB_POINTS_REP_OUBLI>
    <XML_QUESTIONNAIRE_NB_POINTS_REP_JUSTE_MAL_PLACE>Points par réponse dans le désordre</XML_QUESTIONNAIRE_NB_POINTS_REP_JUSTE_MAL_PLACE>
    <XML_QUESTIONNAIRE_NB_POINTS_PAS_REPONDU>Points quand on ne répond pas</XML_QUESTIONNAIRE_NB_POINTS_PAS_REPONDU>
    <XML_QUESTIONNAIRE_NB_POINTS_MAXI>Points max par question</XML_QUESTIONNAIRE_NB_POINTS_MAXI>
    <XML_QUESTIONNAIRE_NO_REPONSE_PAS_REPONDU>N° réponse type "Pas répondu"</XML_QUESTIONNAIRE_NO_REPONSE_PAS_REPONDU>
    <XML_QUESTIONNAIRE_LIMITE_TEMPS>Limite de temps</XML_QUESTIONNAIRE_LIMITE_TEMPS>
    <XML_QUESTIONNAIRE_AUTOSWITCH>Passage auto à la question suivante</XML_QUESTIONNAIRE_AUTOSWITCH>
    <XML_QUESTIONNAIRE_LIBELLE_FORMATION>Libellé de formation</XML_QUESTIONNAIRE_LIBELLE_FORMATION>
    <XML_QUESTIONNAIRE_OUI>Oui</XML_QUESTIONNAIRE_OUI>
    <XML_QUESTIONNAIRE_NON>Non</XML_QUESTIONNAIRE_NON>
    <XML_QUESTIONNAIRE_SECONDES>secondes</XML_QUESTIONNAIRE_SECONDES>
    <XML_QUESTIONNAIRE_NB_TOTAL_QUESTIONS>Nombre total de questions</XML_QUESTIONNAIRE_NB_TOTAL_QUESTIONS>
    <XML_QUESTIONNAIRE_MODELE_EXPORT_TO_EXPORT>Modèles à utiliser pour export de résultats</XML_QUESTIONNAIRE_MODELE_EXPORT_TO_EXPORT>
    <XML_QUESTIONNAIRE_NOTE_MIN>Note mini</XML_QUESTIONNAIRE_NOTE_MIN>
    <XML_QUESTIONNAIRE_METHODE_CALCUL>Méthode de calcul de points</XML_QUESTIONNAIRE_METHODE_CALCUL>
    <XML_QUESTIONNAIRE_REFERENCE_QUESTIONNAIRE>Référence du questionnaire</XML_QUESTIONNAIRE_REFERENCE_QUESTIONNAIRE>
    <XML_QUESTIONNAIRE_REPONSE_MODIFIABLE>Réponses modifiables</XML_QUESTIONNAIRE_REPONSE_MODIFIABLE>
    <XML_QUESTIONNAIRE_AFFICHAGE_BARRE_NAVIGATION>Mode d'affichage de la barre de navigation</XML_QUESTIONNAIRE_AFFICHAGE_BARRE_NAVIGATION>
    <XML_QUESTIONNAIRE_VALIDATION_AUTO_REPONSE_UNIQUE>Validation automatique des réponses unique</XML_QUESTIONNAIRE_VALIDATION_AUTO_REPONSE_UNIQUE>
    <XML_DIAPO>Diapositive</XML_DIAPO>
    <XML_THEME_CALCUL_POINT>Calcul Point</XML_THEME_CALCUL_POINT>
    <XML_THEME_MINIMA>Minima</XML_THEME_MINIMA>
    <XML_THEME_THEME>Thème</XML_THEME_THEME>
    <XML_THEME_COMMENTAIRE>Commentaires</XML_THEME_COMMENTAIRE>
    <XML_QUESTION_NO_REPONSE_PAS_REPONDU>N° réponse type "Pas répondu"</XML_QUESTION_NO_REPONSE_PAS_REPONDU>
    <XML_QUESTION_COEFFICIENT>Coefficient</XML_QUESTION_COEFFICIENT>
    <XML_QUESTION_LIB_THEME>Thème</XML_QUESTION_LIB_THEME>
    <XML_QUESTION_ELIMINATOIRE>Eliminatoire</XML_QUESTION_ELIMINATOIRE>
    <XML_QUESTION_NB_POINTS_MIN>Points min</XML_QUESTION_NB_POINTS_MIN>
    <XML_QUESTION_METHODE_CALCUL>Méthode de calcul de points</XML_QUESTION_METHODE_CALCUL>
    <XML_QUESTION_PIVOT>Pivot</XML_QUESTION_PIVOT>
    <XML_QUESTION_TYPE_REPONSE>Type de réponse</XML_QUESTION_TYPE_REPONSE>
    <XML_QUESTION_MIROIR>Miroir</XML_QUESTION_MIROIR>
    <XML_QUESTION_NB_POINTS_MAX>Points max</XML_QUESTION_NB_POINTS_MAX>
    <XML_QUESTION_NB_POINTS_REP_FAUSSE>Points par réponse fausse</XML_QUESTION_NB_POINTS_REP_FAUSSE>
    <XML_QUESTION_NB_POINTS_REP_JUSTE>Points par réponse juste</XML_QUESTION_NB_POINTS_REP_JUSTE>
    <XML_QUESTION_NUM_QUESTION_THEME>N° question du thème</XML_QUESTION_NUM_QUESTION_THEME>
    <XML_QUESTION_POINTS_MAX_SI_REP_JUSTE>Points max, dynamique ?</XML_QUESTION_POINTS_MAX_SI_REP_JUSTE>
    <XML_QUESTION_QUESTION>Question</XML_QUESTION_QUESTION>
    <XML_QUESTION_SOLUTION>Solution</XML_QUESTION_SOLUTION>
    <XML_QUESTION_REPONSE_UNIQUE>Nb réponses par question</XML_QUESTION_REPONSE_UNIQUE>
    <XML_QUESTION_NB_POINTS_REP_OUBLI>Points par réponse oubliée</XML_QUESTION_NB_POINTS_REP_OUBLI>
    <XML_QUESTION_NB_POINTS_REP_MAL_PLACE>Points par réponse dans le désordre</XML_QUESTION_NB_POINTS_REP_MAL_PLACE>
    <XML_QUESTION_PAS_REPONDU>Points quand on ne répond pas</XML_QUESTION_PAS_REPONDU>
    <XML_QUESTION_TEMPS_REPONSE>Temps de réponse</XML_QUESTION_TEMPS_REPONSE>
    <XML_QUESTION_ORDONNENCEMENT>Ordonnancement des réponses</XML_QUESTION_ORDONNENCEMENT>
    <XML_QUESTION_MODELE_RES_INSTANT>Modèle de résultats instantanés</XML_QUESTION_MODELE_RES_INSTANT>
    <XML_QUESTION_REFERENCE_QUESTION>Référence</XML_QUESTION_REFERENCE_QUESTION>
    <XML_QUESTION_PLAGE>Plage</XML_QUESTION_PLAGE>
    <XML_QUESTION_TOLERANCE>Tolérance</XML_QUESTION_TOLERANCE>
    <XML_QUESTION_DELAI_AVANT_REPONSE>Délai avant réponse</XML_QUESTION_DELAI_AVANT_REPONSE>
    <XML_QUESTION_REPONSE_JUSTE_NUMERIQUE>QDL_XML_QUESTION_REPONSE_JUSTE_NUMERIQUE</XML_QUESTION_REPONSE_JUSTE_NUMERIQUE>
    <XML_REPONSE_LISTE>Liste des réponses</XML_REPONSE_LISTE>
    <XML_REPONSES_TEXTE>Réponses</XML_REPONSES_TEXTE>
    <XML_ITEM_A_EVALUER>Items à évaluer</XML_ITEM_A_EVALUER>
  </TRADUCTION>
  <LIB_QUESTIONNAIRE valeur="Evoluer avec les étudiants-Clermont-2017">Evoluer avec les étudiants-Clermont-2017</LIB_QUESTIONNAIRE>
  <NOM_FICHIER valeur="Evoluer avec les étudiants-Clermont-2017.pptx">Evoluer avec les étudiants-Clermont-2017.pptx</NOM_FICHIER>
  <FAMILLE valeur=""/>
  <EXPORT_COL valeur="">(Par défaut)</EXPORT_COL>
  <EXPORT_INDIV valeur="">(Par défaut)</EXPORT_INDIV>
  <RES_INSTANTANE_Q_REP_JUSTE valeur="">(Par défaut)</RES_INSTANTANE_Q_REP_JUSTE>
  <RES_INSTANTANE_Q_REP_JUSTE_ORD valeur="">(Par défaut)</RES_INSTANTANE_Q_REP_JUSTE_ORD>
  <RES_INSTANTANE_Q_REP_SONDAGE valeur="">(Par défaut)</RES_INSTANTANE_Q_REP_SONDAGE>
  <RES_INSTANTANE_CUMUL valeur="">(Par défaut)</RES_INSTANTANE_CUMUL>
  <NB_POINT_MINI valeur="0">0</NB_POINT_MINI>
  <NB_POINT_REP_FAUSSE valeur="99999999">Auto</NB_POINT_REP_FAUSSE>
  <NB_POINT_REP_JUSTE valeur="1">1</NB_POINT_REP_JUSTE>
  <NB_POINT_REP_OUBLI valeur="0">0</NB_POINT_REP_OUBLI>
  <NB_POINT_REP_JUSTE_MAL_PLACE valeur="0">0</NB_POINT_REP_JUSTE_MAL_PLACE>
  <NB_POINT_PAS_REPONDU valeur="0">0</NB_POINT_PAS_REPONDU>
  <NO_REPONSE_PAS_REPONDU valeur=""/>
  <METHODE_CALCUL_POINT valeur="3">Répartition</METHODE_CALCUL_POINT>
  <NB_POINT_MAXI valeur="1">1</NB_POINT_MAXI>
  <LIBELLE_FORMATION valeur=""/>
  <AUTOSWITCH valeur="0">Non</AUTOSWITCH>
  <LIMITE_TEMPS valeur="False">Non</LIMITE_TEMPS>
  <TEMPS_REPONSE valeur=""/>
  <NOTE_MAX valeur=""/>
  <NOTE_MIN valeur=""/>
  <DATE_VALIDITE_DEBUT valeur=""/>
  <DATE_VALIDITE_FIN valeur=""/>
  <NOTE_REUSSITE valeur=""/>
  <REPERTOIRE valeur="C:\Users\nyounes\Documents\Nathalie\PUG\JPU 2016-2017\">C:\Users\nyounes\Documents\Nathalie\PUG\JPU 2016-2017\</REPERTOIRE>
  <REPONSE_UNIQUE valeur="True">1 réponse</REPONSE_UNIQUE>
  <REPONSES_EXACTES valeur="False">Sondage</REPONSES_EXACTES>
  <MODELE_EXPORT_TO_EXPORT valeur="">(Par défaut)</MODELE_EXPORT_TO_EXPORT>
  <REFERENCE_QUESTIONNAIRE valeur=""/>
  <REPONSE_MODIFIABLE valeur="">(Par défaut)</REPONSE_MODIFIABLE>
  <AFFICHAGE_BARRE_NAVIGATION valeur="">(Par défaut)</AFFICHAGE_BARRE_NAVIGATION>
  <VALIDATION_AUTO_REPONSE_UNIQUE valeur="">(Par défaut)</VALIDATION_AUTO_REPONSE_UNIQUE>
  <CODE_VERROUILLAGE valeur=""/>
  <VersionAutoIncGenerationXml valeur="a80bbabf-a6df-4a11-a454-018f1c7e56de">a80bbabf-a6df-4a11-a454-018f1c7e56de</VersionAutoIncGenerationXml>
  <CHEMIN_DIAPOS>C:\QuizzBoxData\Img\Evoluer avec les étudiants-Clermont-2017\sl</CHEMIN_DIAPOS>
  <DATE_MAJ>16/05/2017 10:56:31</DATE_MAJ>
  <DATE_CREATION>11/05/2017 19:52:59</DATE_CREATION>
  <NB_TOTAL_QUESTIONS>19</NB_TOTAL_QUESTIONS>
  <DIAPO>
    <NUM_DIAPO>1</NUM_DIAPO>
    <TYPE_DIAPO>0</TYPE_DIAPO>
  </DIAPO>
  <DIAPO>
    <NUM_DIAPO>2</NUM_DIAPO>
    <TYPE_DIAPO>0</TYPE_DIAPO>
  </DIAPO>
  <DIAPO>
    <NUM_DIAPO>3</NUM_DIAPO>
    <TYPE_DIAPO>1</TYPE_DIAPO>
    <QUESTION>
      <NUM_QUESTION valeur="1">1</NUM_QUESTION>
      <NUM_THEME valeur="1">1</NUM_THEME>
      <NUM_QUESTION_UTIL valeur=""/>
      <LIB_QUESTION valeur="Plaçons-nous dans le cas de l’enseignement en licence : Quelle affirmation  vous semble la plus juste ?">Plaçons-nous dans le cas de l’enseignement en licence : Quelle affirmation  vous semble la plus juste ?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">1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Mes étudiants sont assez passifs et désengagés, je dois les trainer et ça me demande beaucoup d’énergie">1 - Mes étudiants sont assez passifs et désengagés, je dois les trainer et ça me demande beaucoup d’énergie</LIB_REPONSE>
        <POINT valeur=""/>
      </REPONSE>
      <REPONSE>
        <NUM_REPONSE valeur="2">2</NUM_REPONSE>
        <LIB_REPONSE valeur="2 - Mes étudiants me donnent la pêche, ils sont une source d’évolution permanente">2 - Mes étudiants me donnent la pêche, ils sont une source d’évolution permanente</LIB_REPONSE>
        <POINT valeur=""/>
      </REPONSE>
    </QUESTION>
  </DIAPO>
  <DIAPO>
    <NUM_DIAPO>4</NUM_DIAPO>
    <TYPE_DIAPO>1</TYPE_DIAPO>
    <QUESTION>
      <NUM_QUESTION valeur="2">2</NUM_QUESTION>
      <NUM_THEME valeur="1">1</NUM_THEME>
      <NUM_QUESTION_UTIL valeur=""/>
      <LIB_QUESTION valeur="La plupart des étudiants bachotent. Ils étudient en surface, pour l’examen et pas pour approfondir leurs connaissances ">La plupart des étudiants bachotent. Ils étudient en surface, pour l’examen et pas pour approfondir leurs connaissances 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2">2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Tout à fait d’accord">1 - Tout à fait d’accord</LIB_REPONSE>
        <POINT valeur=""/>
      </REPONSE>
      <REPONSE>
        <NUM_REPONSE valeur="2">2</NUM_REPONSE>
        <LIB_REPONSE valeur="2 - Plutôt d’accord">2 - Plutôt d’accord</LIB_REPONSE>
        <POINT valeur=""/>
      </REPONSE>
      <REPONSE>
        <NUM_REPONSE valeur="3">3</NUM_REPONSE>
        <LIB_REPONSE valeur="3 - Plutôt en désaccord">3 - Plutôt en désaccord</LIB_REPONSE>
        <POINT valeur=""/>
      </REPONSE>
      <REPONSE>
        <NUM_REPONSE valeur="4">4</NUM_REPONSE>
        <LIB_REPONSE valeur="4 - Pas du tout d’accord">4 - Pas du tout d’accord</LIB_REPONSE>
        <POINT valeur=""/>
      </REPONSE>
    </QUESTION>
  </DIAPO>
  <DIAPO>
    <NUM_DIAPO>5</NUM_DIAPO>
    <TYPE_DIAPO>1</TYPE_DIAPO>
    <QUESTION>
      <NUM_QUESTION valeur="3">3</NUM_QUESTION>
      <NUM_THEME valeur="1">1</NUM_THEME>
      <NUM_QUESTION_UTIL valeur=""/>
      <LIB_QUESTION valeur="Globalement, les étudiants ont un rapport utilitariste à leur formation, ils recherchent une connaissance utile et utilisable rapidement pour avoir leur diplôme et s’insérer socialement.  ">Globalement, les étudiants ont un rapport utilitariste à leur formation, ils recherchent une connaissance utile et utilisable rapidement pour avoir leur diplôme et s’insérer socialement.  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3">3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Tout à fait d’accord">1 - Tout à fait d’accord</LIB_REPONSE>
        <POINT valeur=""/>
      </REPONSE>
      <REPONSE>
        <NUM_REPONSE valeur="2">2</NUM_REPONSE>
        <LIB_REPONSE valeur="2 - Plutôt d’accord">2 - Plutôt d’accord</LIB_REPONSE>
        <POINT valeur=""/>
      </REPONSE>
      <REPONSE>
        <NUM_REPONSE valeur="3">3</NUM_REPONSE>
        <LIB_REPONSE valeur="3 - Plutôt en désaccord">3 - Plutôt en désaccord</LIB_REPONSE>
        <POINT valeur=""/>
      </REPONSE>
      <REPONSE>
        <NUM_REPONSE valeur="4">4</NUM_REPONSE>
        <LIB_REPONSE valeur="4 - Pas du tout d’accord">4 - Pas du tout d’accord</LIB_REPONSE>
        <POINT valeur=""/>
      </REPONSE>
    </QUESTION>
  </DIAPO>
  <DIAPO>
    <NUM_DIAPO>6</NUM_DIAPO>
    <TYPE_DIAPO>1</TYPE_DIAPO>
    <QUESTION>
      <NUM_QUESTION valeur="4">4</NUM_QUESTION>
      <NUM_THEME valeur="1">1</NUM_THEME>
      <NUM_QUESTION_UTIL valeur=""/>
      <LIB_QUESTION valeur="Une toute petite partie de mes étudiants est vraiment intéressée par le sujet de ses études, manifeste une réelle curiosité intellectuelle et le goût d’apprendre">Une toute petite partie de mes étudiants est vraiment intéressée par le sujet de ses études, manifeste une réelle curiosité intellectuelle et le goût d’apprendre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4">4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Tout à fait d’accord">1 - Tout à fait d’accord</LIB_REPONSE>
        <POINT valeur=""/>
      </REPONSE>
      <REPONSE>
        <NUM_REPONSE valeur="2">2</NUM_REPONSE>
        <LIB_REPONSE valeur="2 - Plutôt d’accord">2 - Plutôt d’accord</LIB_REPONSE>
        <POINT valeur=""/>
      </REPONSE>
      <REPONSE>
        <NUM_REPONSE valeur="3">3</NUM_REPONSE>
        <LIB_REPONSE valeur="3 - Plutôt en désaccord">3 - Plutôt en désaccord</LIB_REPONSE>
        <POINT valeur=""/>
      </REPONSE>
      <REPONSE>
        <NUM_REPONSE valeur="4">4</NUM_REPONSE>
        <LIB_REPONSE valeur="4 - Pas du tout d’accord">4 - Pas du tout d’accord</LIB_REPONSE>
        <POINT valeur=""/>
      </REPONSE>
    </QUESTION>
  </DIAPO>
  <DIAPO>
    <NUM_DIAPO>7</NUM_DIAPO>
    <TYPE_DIAPO>1</TYPE_DIAPO>
    <QUESTION>
      <NUM_QUESTION valeur="5">5</NUM_QUESTION>
      <NUM_THEME valeur="1">1</NUM_THEME>
      <NUM_QUESTION_UTIL valeur=""/>
      <LIB_QUESTION valeur="Un petit nombre d’étudiants est en décrochage. Ils n’ont ni le niveau, ni les méthodes, ni la motivation nécessaires pour pouvoir faire des études à l’université">Un petit nombre d’étudiants est en décrochage. Ils n’ont ni le niveau, ni les méthodes, ni la motivation nécessaires pour pouvoir faire des études à l’université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5">5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Tout à fait d’accord">1 - Tout à fait d’accord</LIB_REPONSE>
        <POINT valeur=""/>
      </REPONSE>
      <REPONSE>
        <NUM_REPONSE valeur="2">2</NUM_REPONSE>
        <LIB_REPONSE valeur="2 - Plutôt d’accord">2 - Plutôt d’accord</LIB_REPONSE>
        <POINT valeur=""/>
      </REPONSE>
      <REPONSE>
        <NUM_REPONSE valeur="3">3</NUM_REPONSE>
        <LIB_REPONSE valeur="3 - Plutôt en désaccord">3 - Plutôt en désaccord</LIB_REPONSE>
        <POINT valeur=""/>
      </REPONSE>
      <REPONSE>
        <NUM_REPONSE valeur="4">4</NUM_REPONSE>
        <LIB_REPONSE valeur="4 - Pas du tout d’accord">4 - Pas du tout d’accord</LIB_REPONSE>
        <POINT valeur=""/>
      </REPONSE>
    </QUESTION>
  </DIAPO>
  <DIAPO>
    <NUM_DIAPO>8</NUM_DIAPO>
    <TYPE_DIAPO>0</TYPE_DIAPO>
  </DIAPO>
  <DIAPO>
    <NUM_DIAPO>9</NUM_DIAPO>
    <TYPE_DIAPO>0</TYPE_DIAPO>
  </DIAPO>
  <DIAPO>
    <NUM_DIAPO>10</NUM_DIAPO>
    <TYPE_DIAPO>0</TYPE_DIAPO>
  </DIAPO>
  <DIAPO>
    <NUM_DIAPO>11</NUM_DIAPO>
    <TYPE_DIAPO>1</TYPE_DIAPO>
    <QUESTION>
      <NUM_QUESTION valeur="6">6</NUM_QUESTION>
      <NUM_THEME valeur="1">1</NUM_THEME>
      <NUM_QUESTION_UTIL valeur=""/>
      <LIB_QUESTION valeur="Que préférez-vous ?">Que préférez-vous ?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6">6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Continuer sur ce format interactif laissant une large place au débat">1 - Continuer sur ce format interactif laissant une large place au débat</LIB_REPONSE>
        <POINT valeur=""/>
      </REPONSE>
      <REPONSE>
        <NUM_REPONSE valeur="2">2</NUM_REPONSE>
        <LIB_REPONSE valeur="2 - Réduire les interactions pour faire l’ensemble de ce qui est prévu">2 - Réduire les interactions pour faire l’ensemble de ce qui est prévu</LIB_REPONSE>
        <POINT valeur=""/>
      </REPONSE>
    </QUESTION>
  </DIAPO>
  <DIAPO>
    <NUM_DIAPO>12</NUM_DIAPO>
    <TYPE_DIAPO>0</TYPE_DIAPO>
  </DIAPO>
  <DIAPO>
    <NUM_DIAPO>13</NUM_DIAPO>
    <TYPE_DIAPO>1</TYPE_DIAPO>
    <QUESTION>
      <NUM_QUESTION valeur="7">7</NUM_QUESTION>
      <NUM_THEME valeur="1">1</NUM_THEME>
      <NUM_QUESTION_UTIL valeur=""/>
      <LIB_QUESTION valeur="Selon vous, la première qualité d’un enseignant :">Selon vous, la première qualité d’un enseignant :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7">7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Transmettre le savoir">1 - Transmettre le savoir</LIB_REPONSE>
        <POINT valeur=""/>
      </REPONSE>
      <REPONSE>
        <NUM_REPONSE valeur="2">2</NUM_REPONSE>
        <LIB_REPONSE valeur="2 - Etablir une bonne relation avec ses étudiants">2 - Etablir une bonne relation avec ses étudiants</LIB_REPONSE>
        <POINT valeur=""/>
      </REPONSE>
      <REPONSE>
        <NUM_REPONSE valeur="3">3</NUM_REPONSE>
        <LIB_REPONSE valeur="3 - Faciliter l’apprentissage">3 - Faciliter l’apprentissage</LIB_REPONSE>
        <POINT valeur=""/>
      </REPONSE>
    </QUESTION>
  </DIAPO>
  <DIAPO>
    <NUM_DIAPO>14</NUM_DIAPO>
    <TYPE_DIAPO>0</TYPE_DIAPO>
  </DIAPO>
  <DIAPO>
    <NUM_DIAPO>15</NUM_DIAPO>
    <TYPE_DIAPO>0</TYPE_DIAPO>
  </DIAPO>
  <DIAPO>
    <NUM_DIAPO>16</NUM_DIAPO>
    <TYPE_DIAPO>0</TYPE_DIAPO>
  </DIAPO>
  <DIAPO>
    <NUM_DIAPO>17</NUM_DIAPO>
    <TYPE_DIAPO>0</TYPE_DIAPO>
  </DIAPO>
  <DIAPO>
    <NUM_DIAPO>18</NUM_DIAPO>
    <TYPE_DIAPO>0</TYPE_DIAPO>
  </DIAPO>
  <DIAPO>
    <NUM_DIAPO>19</NUM_DIAPO>
    <TYPE_DIAPO>0</TYPE_DIAPO>
  </DIAPO>
  <DIAPO>
    <NUM_DIAPO>20</NUM_DIAPO>
    <TYPE_DIAPO>0</TYPE_DIAPO>
  </DIAPO>
  <DIAPO>
    <NUM_DIAPO>21</NUM_DIAPO>
    <TYPE_DIAPO>0</TYPE_DIAPO>
  </DIAPO>
  <DIAPO>
    <NUM_DIAPO>22</NUM_DIAPO>
    <TYPE_DIAPO>0</TYPE_DIAPO>
  </DIAPO>
  <DIAPO>
    <NUM_DIAPO>23</NUM_DIAPO>
    <TYPE_DIAPO>0</TYPE_DIAPO>
  </DIAPO>
  <DIAPO>
    <NUM_DIAPO>24</NUM_DIAPO>
    <TYPE_DIAPO>0</TYPE_DIAPO>
  </DIAPO>
  <DIAPO>
    <NUM_DIAPO>25</NUM_DIAPO>
    <TYPE_DIAPO>0</TYPE_DIAPO>
  </DIAPO>
  <DIAPO>
    <NUM_DIAPO>26</NUM_DIAPO>
    <TYPE_DIAPO>1</TYPE_DIAPO>
    <QUESTION>
      <NUM_QUESTION valeur="8">8</NUM_QUESTION>
      <NUM_THEME valeur="1">1</NUM_THEME>
      <NUM_QUESTION_UTIL valeur=""/>
      <LIB_QUESTION valeur="Quand évaluez-vous vos étudiants de manière certificative ?">Quand évaluez-vous vos étudiants de manière certificative ?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8">8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Uniquement en cours de semestre">1 - Uniquement en cours de semestre</LIB_REPONSE>
        <POINT valeur=""/>
      </REPONSE>
      <REPONSE>
        <NUM_REPONSE valeur="2">2</NUM_REPONSE>
        <LIB_REPONSE valeur="2 - De manière mixte">2 - De manière mixte</LIB_REPONSE>
        <POINT valeur=""/>
      </REPONSE>
      <REPONSE>
        <NUM_REPONSE valeur="3">3</NUM_REPONSE>
        <LIB_REPONSE valeur="3 - Uniquement en fin de semestre">3 - Uniquement en fin de semestre</LIB_REPONSE>
        <POINT valeur=""/>
      </REPONSE>
    </QUESTION>
  </DIAPO>
  <DIAPO>
    <NUM_DIAPO>27</NUM_DIAPO>
    <TYPE_DIAPO>0</TYPE_DIAPO>
  </DIAPO>
  <DIAPO>
    <NUM_DIAPO>28</NUM_DIAPO>
    <TYPE_DIAPO>1</TYPE_DIAPO>
    <QUESTION>
      <NUM_QUESTION valeur="9">9</NUM_QUESTION>
      <NUM_THEME valeur="1">1</NUM_THEME>
      <NUM_QUESTION_UTIL valeur=""/>
      <LIB_QUESTION valeur="A quelle(s) modalité(s) d’évaluation avez-vous recours ? ">A quelle(s) modalité(s) d’évaluation avez-vous recours ? 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9">9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Examen écrit QCM">1 - Examen écrit QCM</LIB_REPONSE>
        <POINT valeur=""/>
      </REPONSE>
      <REPONSE>
        <NUM_REPONSE valeur="2">2</NUM_REPONSE>
        <LIB_REPONSE valeur="2 - Examen écrit ouvert">2 - Examen écrit ouvert</LIB_REPONSE>
        <POINT valeur=""/>
      </REPONSE>
      <REPONSE>
        <NUM_REPONSE valeur="3">3</NUM_REPONSE>
        <LIB_REPONSE valeur="3 - Examen oral">3 - Examen oral</LIB_REPONSE>
        <POINT valeur=""/>
      </REPONSE>
      <REPONSE>
        <NUM_REPONSE valeur="4">4</NUM_REPONSE>
        <LIB_REPONSE valeur="4 - Travail personnel">4 - Travail personnel</LIB_REPONSE>
        <POINT valeur=""/>
      </REPONSE>
    </QUESTION>
  </DIAPO>
  <DIAPO>
    <NUM_DIAPO>29</NUM_DIAPO>
    <TYPE_DIAPO>0</TYPE_DIAPO>
  </DIAPO>
  <DIAPO>
    <NUM_DIAPO>30</NUM_DIAPO>
    <TYPE_DIAPO>1</TYPE_DIAPO>
    <QUESTION>
      <NUM_QUESTION valeur="10">10</NUM_QUESTION>
      <NUM_THEME valeur="1">1</NUM_THEME>
      <NUM_QUESTION_UTIL valeur=""/>
      <LIB_QUESTION valeur="Selon vous de quoi dépendent le plus les modalités d’enseignements choisies pour un cours ?">Selon vous de quoi dépendent le plus les modalités d’enseignements choisies pour un cours ?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0">10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Du profil du/des enseignants (genre, ancienneté, attitudes)">1 - Du profil du/des enseignants (genre, ancienneté, attitudes)</LIB_REPONSE>
        <POINT valeur=""/>
      </REPONSE>
      <REPONSE>
        <NUM_REPONSE valeur="2">2</NUM_REPONSE>
        <LIB_REPONSE valeur="2 - De la pédagogie utilisée pour le cours (Modalité d’enseignement, actif-passif, …)">2 - De la pédagogie utilisée pour le cours (Modalité d’enseignement, actif-passif, …)</LIB_REPONSE>
        <POINT valeur=""/>
      </REPONSE>
      <REPONSE>
        <NUM_REPONSE valeur="3">3</NUM_REPONSE>
        <LIB_REPONSE valeur="3 - Du contexte  (année d’étude, taille de l’auditoire, …)">3 - Du contexte  (année d’étude, taille de l’auditoire, …)</LIB_REPONSE>
        <POINT valeur=""/>
      </REPONSE>
    </QUESTION>
  </DIAPO>
  <DIAPO>
    <NUM_DIAPO>31</NUM_DIAPO>
    <TYPE_DIAPO>0</TYPE_DIAPO>
  </DIAPO>
  <DIAPO>
    <NUM_DIAPO>32</NUM_DIAPO>
    <TYPE_DIAPO>0</TYPE_DIAPO>
  </DIAPO>
  <DIAPO>
    <NUM_DIAPO>33</NUM_DIAPO>
    <TYPE_DIAPO>0</TYPE_DIAPO>
  </DIAPO>
  <DIAPO>
    <NUM_DIAPO>34</NUM_DIAPO>
    <TYPE_DIAPO>0</TYPE_DIAPO>
  </DIAPO>
  <DIAPO>
    <NUM_DIAPO>35</NUM_DIAPO>
    <TYPE_DIAPO>0</TYPE_DIAPO>
  </DIAPO>
  <DIAPO>
    <NUM_DIAPO>36</NUM_DIAPO>
    <TYPE_DIAPO>0</TYPE_DIAPO>
  </DIAPO>
  <DIAPO>
    <NUM_DIAPO>37</NUM_DIAPO>
    <TYPE_DIAPO>0</TYPE_DIAPO>
  </DIAPO>
  <DIAPO>
    <NUM_DIAPO>38</NUM_DIAPO>
    <TYPE_DIAPO>0</TYPE_DIAPO>
  </DIAPO>
  <DIAPO>
    <NUM_DIAPO>39</NUM_DIAPO>
    <TYPE_DIAPO>0</TYPE_DIAPO>
  </DIAPO>
  <DIAPO>
    <NUM_DIAPO>40</NUM_DIAPO>
    <TYPE_DIAPO>0</TYPE_DIAPO>
  </DIAPO>
  <DIAPO>
    <NUM_DIAPO>41</NUM_DIAPO>
    <TYPE_DIAPO>1</TYPE_DIAPO>
    <QUESTION>
      <NUM_QUESTION valeur="11">11</NUM_QUESTION>
      <NUM_THEME valeur="1">1</NUM_THEME>
      <NUM_QUESTION_UTIL valeur=""/>
      <LIB_QUESTION valeur="Durant vos études universitaires, vous avez été amenés à évaluer vos cours  :">Durant vos études universitaires, vous avez été amenés à évaluer vos cours  :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1">11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systématiquement">1 - systématiquement</LIB_REPONSE>
        <POINT valeur=""/>
      </REPONSE>
      <REPONSE>
        <NUM_REPONSE valeur="2">2</NUM_REPONSE>
        <LIB_REPONSE valeur="2 - souvent">2 - souvent</LIB_REPONSE>
        <POINT valeur=""/>
      </REPONSE>
      <REPONSE>
        <NUM_REPONSE valeur="3">3</NUM_REPONSE>
        <LIB_REPONSE valeur="3 - rarement">3 - rarement</LIB_REPONSE>
        <POINT valeur=""/>
      </REPONSE>
      <REPONSE>
        <NUM_REPONSE valeur="4">4</NUM_REPONSE>
        <LIB_REPONSE valeur="4 - jamais">4 - jamais</LIB_REPONSE>
        <POINT valeur=""/>
      </REPONSE>
    </QUESTION>
  </DIAPO>
  <DIAPO>
    <NUM_DIAPO>42</NUM_DIAPO>
    <TYPE_DIAPO>1</TYPE_DIAPO>
    <QUESTION>
      <NUM_QUESTION valeur="12">12</NUM_QUESTION>
      <NUM_THEME valeur="1">1</NUM_THEME>
      <NUM_QUESTION_UTIL valeur=""/>
      <LIB_QUESTION valeur="En tant qu’enseignant vous faites évaluer vos cours par vos étudiants">En tant qu’enseignant vous faites évaluer vos cours par vos étudiants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2">12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systématiquement">1 - systématiquement</LIB_REPONSE>
        <POINT valeur=""/>
      </REPONSE>
      <REPONSE>
        <NUM_REPONSE valeur="2">2</NUM_REPONSE>
        <LIB_REPONSE valeur="2 - souvent">2 - souvent</LIB_REPONSE>
        <POINT valeur=""/>
      </REPONSE>
      <REPONSE>
        <NUM_REPONSE valeur="3">3</NUM_REPONSE>
        <LIB_REPONSE valeur="3 - rarement">3 - rarement</LIB_REPONSE>
        <POINT valeur=""/>
      </REPONSE>
      <REPONSE>
        <NUM_REPONSE valeur="4">4</NUM_REPONSE>
        <LIB_REPONSE valeur="4 - jamais">4 - jamais</LIB_REPONSE>
        <POINT valeur=""/>
      </REPONSE>
    </QUESTION>
  </DIAPO>
  <DIAPO>
    <NUM_DIAPO>43</NUM_DIAPO>
    <TYPE_DIAPO>1</TYPE_DIAPO>
    <QUESTION>
      <NUM_QUESTION valeur="13">13</NUM_QUESTION>
      <NUM_THEME valeur="1">1</NUM_THEME>
      <NUM_QUESTION_UTIL valeur=""/>
      <LIB_QUESTION valeur="Avec quel outil pratiquez-vous l’EEE ?">Avec quel outil pratiquez-vous l’EEE ?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3">13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255">plusieurs réponses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Un questionnaire personnel">1 - Un questionnaire personnel</LIB_REPONSE>
        <POINT valeur=""/>
      </REPONSE>
      <REPONSE>
        <NUM_REPONSE valeur="2">2</NUM_REPONSE>
        <LIB_REPONSE valeur="2 - Le dispositif institutionnel">2 - Le dispositif institutionnel</LIB_REPONSE>
        <POINT valeur=""/>
      </REPONSE>
      <REPONSE>
        <NUM_REPONSE valeur="3">3</NUM_REPONSE>
        <LIB_REPONSE valeur="3 - Autre">3 - Autre</LIB_REPONSE>
        <POINT valeur=""/>
      </REPONSE>
    </QUESTION>
  </DIAPO>
  <DIAPO>
    <NUM_DIAPO>44</NUM_DIAPO>
    <TYPE_DIAPO>1</TYPE_DIAPO>
    <QUESTION>
      <NUM_QUESTION valeur="14">14</NUM_QUESTION>
      <NUM_THEME valeur="1">1</NUM_THEME>
      <NUM_QUESTION_UTIL valeur=""/>
      <LIB_QUESTION valeur="L’évaluation de l’enseignement par les étudiants est utile pour améliorer l’enseignement">L’évaluation de l’enseignement par les étudiants est utile pour améliorer l’enseignement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4">14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Tout à fait d’accord">1 - Tout à fait d’accord</LIB_REPONSE>
        <POINT valeur=""/>
      </REPONSE>
      <REPONSE>
        <NUM_REPONSE valeur="2">2</NUM_REPONSE>
        <LIB_REPONSE valeur="2 - Plutôt d’accord">2 - Plutôt d’accord</LIB_REPONSE>
        <POINT valeur=""/>
      </REPONSE>
      <REPONSE>
        <NUM_REPONSE valeur="3">3</NUM_REPONSE>
        <LIB_REPONSE valeur="3 - Plutôt en désaccord">3 - Plutôt en désaccord</LIB_REPONSE>
        <POINT valeur=""/>
      </REPONSE>
      <REPONSE>
        <NUM_REPONSE valeur="4">4</NUM_REPONSE>
        <LIB_REPONSE valeur="4 - Pas de tout d’accord">4 - Pas de tout d’accord</LIB_REPONSE>
        <POINT valeur=""/>
      </REPONSE>
    </QUESTION>
  </DIAPO>
  <DIAPO>
    <NUM_DIAPO>45</NUM_DIAPO>
    <TYPE_DIAPO>1</TYPE_DIAPO>
    <QUESTION>
      <NUM_QUESTION valeur="15">15</NUM_QUESTION>
      <NUM_THEME valeur="1">1</NUM_THEME>
      <NUM_QUESTION_UTIL valeur=""/>
      <LIB_QUESTION valeur="L’évaluation de l’enseignement peut aussi avoir des effets négatifs">L’évaluation de l’enseignement peut aussi avoir des effets négatifs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5">15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Tout à fait d’accord">1 - Tout à fait d’accord</LIB_REPONSE>
        <POINT valeur=""/>
      </REPONSE>
      <REPONSE>
        <NUM_REPONSE valeur="2">2</NUM_REPONSE>
        <LIB_REPONSE valeur="2 - Plutôt d’accord">2 - Plutôt d’accord</LIB_REPONSE>
        <POINT valeur=""/>
      </REPONSE>
      <REPONSE>
        <NUM_REPONSE valeur="3">3</NUM_REPONSE>
        <LIB_REPONSE valeur="3 - Plutôt en désaccord">3 - Plutôt en désaccord</LIB_REPONSE>
        <POINT valeur=""/>
      </REPONSE>
      <REPONSE>
        <NUM_REPONSE valeur="4">4</NUM_REPONSE>
        <LIB_REPONSE valeur="4 - Pas de tout d’accord">4 - Pas de tout d’accord</LIB_REPONSE>
        <POINT valeur=""/>
      </REPONSE>
    </QUESTION>
  </DIAPO>
  <DIAPO>
    <NUM_DIAPO>46</NUM_DIAPO>
    <TYPE_DIAPO>0</TYPE_DIAPO>
  </DIAPO>
  <DIAPO>
    <NUM_DIAPO>47</NUM_DIAPO>
    <TYPE_DIAPO>1</TYPE_DIAPO>
    <QUESTION>
      <NUM_QUESTION valeur="16">16</NUM_QUESTION>
      <NUM_THEME valeur="1">1</NUM_THEME>
      <NUM_QUESTION_UTIL valeur=""/>
      <LIB_QUESTION valeur="Suite aux EEE vous avez apporté des changements dans votre pratique :">Suite aux EEE vous avez apporté des changements dans votre pratique :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6">16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255">plusieurs réponses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Non je n’étais pas d’accord avec les étudiants">1 - Non je n’étais pas d’accord avec les étudiants</LIB_REPONSE>
        <POINT valeur=""/>
      </REPONSE>
      <REPONSE>
        <NUM_REPONSE valeur="2">2</NUM_REPONSE>
        <LIB_REPONSE valeur="2 - Non je ne pouvais pas faire les changements">2 - Non je ne pouvais pas faire les changements</LIB_REPONSE>
        <POINT valeur=""/>
      </REPONSE>
      <REPONSE>
        <NUM_REPONSE valeur="3">3</NUM_REPONSE>
        <LIB_REPONSE valeur="3 - Oui j’ai fait quelques ajustements de surface">3 - Oui j’ai fait quelques ajustements de surface</LIB_REPONSE>
        <POINT valeur=""/>
      </REPONSE>
      <REPONSE>
        <NUM_REPONSE valeur="4">4</NUM_REPONSE>
        <LIB_REPONSE valeur="4 - Oui j’ai apporté des modifications importantes">4 - Oui j’ai apporté des modifications importantes</LIB_REPONSE>
        <POINT valeur=""/>
      </REPONSE>
      <REPONSE>
        <NUM_REPONSE valeur="5">5</NUM_REPONSE>
        <LIB_REPONSE valeur="5 - Oui j’ai complètement transformé ma pratique">5 - Oui j’ai complètement transformé ma pratique</LIB_REPONSE>
        <POINT valeur=""/>
      </REPONSE>
    </QUESTION>
  </DIAPO>
  <DIAPO>
    <NUM_DIAPO>48</NUM_DIAPO>
    <TYPE_DIAPO>0</TYPE_DIAPO>
  </DIAPO>
  <DIAPO>
    <NUM_DIAPO>49</NUM_DIAPO>
    <TYPE_DIAPO>0</TYPE_DIAPO>
  </DIAPO>
  <DIAPO>
    <NUM_DIAPO>50</NUM_DIAPO>
    <TYPE_DIAPO>0</TYPE_DIAPO>
  </DIAPO>
  <DIAPO>
    <NUM_DIAPO>51</NUM_DIAPO>
    <TYPE_DIAPO>1</TYPE_DIAPO>
    <QUESTION>
      <NUM_QUESTION valeur="17">17</NUM_QUESTION>
      <NUM_THEME valeur="1">1</NUM_THEME>
      <NUM_QUESTION_UTIL valeur=""/>
      <LIB_QUESTION valeur="Quand vous avez fait évaluer vos cours par les étudiants : ">Quand vous avez fait évaluer vos cours par les étudiants : 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7">17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255">plusieurs réponses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Vous avez discuté des résultats avec eux">1 - Vous avez discuté des résultats avec eux</LIB_REPONSE>
        <POINT valeur=""/>
      </REPONSE>
      <REPONSE>
        <NUM_REPONSE valeur="2">2</NUM_REPONSE>
        <LIB_REPONSE valeur="2 - Vous leur avez communiqué les résultats des EEE">2 - Vous leur avez communiqué les résultats des EEE</LIB_REPONSE>
        <POINT valeur=""/>
      </REPONSE>
      <REPONSE>
        <NUM_REPONSE valeur="3">3</NUM_REPONSE>
        <LIB_REPONSE valeur="3 - Vous leur avez communiqué les mesures prises suite aux EEE">3 - Vous leur avez communiqué les mesures prises suite aux EEE</LIB_REPONSE>
        <POINT valeur=""/>
      </REPONSE>
      <REPONSE>
        <NUM_REPONSE valeur="4">4</NUM_REPONSE>
        <LIB_REPONSE valeur="4 - Vous ne les avez pas informés des résultats des EEE">4 - Vous ne les avez pas informés des résultats des EEE</LIB_REPONSE>
        <POINT valeur=""/>
      </REPONSE>
    </QUESTION>
  </DIAPO>
  <DIAPO>
    <NUM_DIAPO>52</NUM_DIAPO>
    <TYPE_DIAPO>1</TYPE_DIAPO>
    <QUESTION>
      <NUM_QUESTION valeur="18">18</NUM_QUESTION>
      <NUM_THEME valeur="1">1</NUM_THEME>
      <NUM_QUESTION_UTIL valeur=""/>
      <LIB_QUESTION valeur="Dans votre département : ">Dans votre département : 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8">18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L’analyse des résultats des EEE est plutôt individuelle et solitaire">1 - L’analyse des résultats des EEE est plutôt individuelle et solitaire</LIB_REPONSE>
        <POINT valeur=""/>
      </REPONSE>
      <REPONSE>
        <NUM_REPONSE valeur="2">2</NUM_REPONSE>
        <LIB_REPONSE valeur="2 - Il y a des temps organisés de discussion collective des résultats des EEE">2 - Il y a des temps organisés de discussion collective des résultats des EEE</LIB_REPONSE>
        <POINT valeur=""/>
      </REPONSE>
    </QUESTION>
  </DIAPO>
  <DIAPO>
    <NUM_DIAPO>53</NUM_DIAPO>
    <TYPE_DIAPO>1</TYPE_DIAPO>
    <QUESTION>
      <NUM_QUESTION valeur="19">19</NUM_QUESTION>
      <NUM_THEME valeur="1">1</NUM_THEME>
      <NUM_QUESTION_UTIL valeur=""/>
      <LIB_QUESTION valeur="Vous avez utilisé les EEE :">Vous avez utilisé les EEE :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9">19</NUM_QUESTION_THEME>
      <COEFFICIENT valeur="1">1</COEFFICIENT>
      <SOLUTION valeur="">Sondage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255">plusieurs réponses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Dans un dossier personnel de candidature ou de promotion">1 - Dans un dossier personnel de candidature ou de promotion</LIB_REPONSE>
        <POINT valeur=""/>
      </REPONSE>
      <REPONSE>
        <NUM_REPONSE valeur="2">2</NUM_REPONSE>
        <LIB_REPONSE valeur="2 - Dans les dossiers d ’accréditation des formations">2 - Dans les dossiers d ’accréditation des formations</LIB_REPONSE>
        <POINT valeur=""/>
      </REPONSE>
      <REPONSE>
        <NUM_REPONSE valeur="3">3</NUM_REPONSE>
        <LIB_REPONSE valeur="3 - Pas utilisées dans ces cadres">3 - Pas utilisées dans ces cadres</LIB_REPONSE>
        <POINT valeur=""/>
      </REPONSE>
    </QUESTION>
  </DIAPO>
  <DIAPO>
    <NUM_DIAPO>54</NUM_DIAPO>
    <TYPE_DIAPO>0</TYPE_DIAPO>
  </DIAPO>
</QUESTIONNAIRE>
</file>

<file path=customXml/itemProps1.xml><?xml version="1.0" encoding="utf-8"?>
<ds:datastoreItem xmlns:ds="http://schemas.openxmlformats.org/officeDocument/2006/customXml" ds:itemID="{4C5FD986-19A5-420A-B5DE-0BDBDC83690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1561</Words>
  <Application>Microsoft Office PowerPoint</Application>
  <PresentationFormat>Affichage à l'écran (4:3)</PresentationFormat>
  <Paragraphs>362</Paragraphs>
  <Slides>54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Thème Office</vt:lpstr>
      <vt:lpstr>Evoluer avec les étudiants</vt:lpstr>
      <vt:lpstr>1 </vt:lpstr>
      <vt:lpstr>Plaçons-nous dans le cas de l’enseignement en licence : Quelle affirmation  vous semble la plus juste ?</vt:lpstr>
      <vt:lpstr>La plupart des étudiants bachotent. Ils étudient en surface, pour l’examen et pas pour approfondir leurs connaissances </vt:lpstr>
      <vt:lpstr>Globalement, les étudiants ont un rapport utilitariste à leur formation, ils recherchent une connaissance utile et utilisable rapidement pour avoir leur diplôme et s’insérer socialement.  </vt:lpstr>
      <vt:lpstr>Une toute petite partie de mes étudiants est vraiment intéressée par le sujet de ses études, manifeste une réelle curiosité intellectuelle et le goût d’apprendre</vt:lpstr>
      <vt:lpstr>Un petit nombre d’étudiants est en décrochage. Ils n’ont ni le niveau, ni les méthodes, ni la motivation nécessaires pour pouvoir faire des études à l’université</vt:lpstr>
      <vt:lpstr>4 profils d’étudiants</vt:lpstr>
      <vt:lpstr>4 profils d’étudiants</vt:lpstr>
      <vt:lpstr>Activité (10 min en groupe)</vt:lpstr>
      <vt:lpstr>Que préférez-vous ?</vt:lpstr>
      <vt:lpstr>2 </vt:lpstr>
      <vt:lpstr>Selon vous, la première qualité d’un enseignant :</vt:lpstr>
      <vt:lpstr>Le triangle pédagogique Houssaye (1988)</vt:lpstr>
      <vt:lpstr>Posture transmissive centrée sur le savoir : Cours Magistral </vt:lpstr>
      <vt:lpstr>Posture relationnelle Centrée sur les interactions sociales Méthodes actives (jeux de rôle, mises en situation, débats…) </vt:lpstr>
      <vt:lpstr>Une implication pédagogique, sociale et affective</vt:lpstr>
      <vt:lpstr>Importance du jugement de l’enseignant</vt:lpstr>
      <vt:lpstr>Importance des interactions sociales  avec le personnel et les autres étudiants</vt:lpstr>
      <vt:lpstr>Posture de facilitateur d’apprentissage </vt:lpstr>
      <vt:lpstr>Une posture dépendante  du développement professionnel  de l’enseignant</vt:lpstr>
      <vt:lpstr>Exercice individuel (10 min)</vt:lpstr>
      <vt:lpstr>Impact des approches de l’enseignement sur les approches de l’apprentissage</vt:lpstr>
      <vt:lpstr>L'évaluation de vos étudiants: entre liberté individuelle et contrainte du contexte</vt:lpstr>
      <vt:lpstr>Recherche en Fédération Wallonie Bruxelles</vt:lpstr>
      <vt:lpstr>Quand évaluez-vous vos étudiants de manière certificative ?</vt:lpstr>
      <vt:lpstr>Diapositive 27</vt:lpstr>
      <vt:lpstr>A quelle(s) modalité(s) d’évaluation avez-vous recours ? </vt:lpstr>
      <vt:lpstr>Diapositive 29</vt:lpstr>
      <vt:lpstr>Selon vous de quoi dépendent le plus les modalités d’enseignements choisies pour un cours ?</vt:lpstr>
      <vt:lpstr>Diapositive 31</vt:lpstr>
      <vt:lpstr>Modalités pédagogiques</vt:lpstr>
      <vt:lpstr>Modalités pédagogiques</vt:lpstr>
      <vt:lpstr>Type de pédagogie</vt:lpstr>
      <vt:lpstr>Type de pédagogie</vt:lpstr>
      <vt:lpstr>Diapositive 36</vt:lpstr>
      <vt:lpstr>Ratio théorie-pratique</vt:lpstr>
      <vt:lpstr>Une règle de base : la triple concordance</vt:lpstr>
      <vt:lpstr>Exercice individuel (10 min)</vt:lpstr>
      <vt:lpstr>L'évaluation de l'enseignement par les étudiants : un outil d’évolution?</vt:lpstr>
      <vt:lpstr>Durant vos études universitaires, vous avez été amenés à évaluer vos cours  :</vt:lpstr>
      <vt:lpstr>En tant qu’enseignant vous faites évaluer vos cours par vos étudiants</vt:lpstr>
      <vt:lpstr>Avec quel outil pratiquez-vous l’EEE ?</vt:lpstr>
      <vt:lpstr>L’évaluation de l’enseignement par les étudiants est utile pour améliorer l’enseignement</vt:lpstr>
      <vt:lpstr>L’évaluation de l’enseignement peut aussi avoir des effets négatifs</vt:lpstr>
      <vt:lpstr>Des effets contrastés</vt:lpstr>
      <vt:lpstr>Suite aux EEE vous avez apporté des changements dans votre pratique :</vt:lpstr>
      <vt:lpstr>Points de vue des enseignants sur l’EEE vécue Paivandi, Younès (2017)</vt:lpstr>
      <vt:lpstr>Appréciation de l’EEE et impact sur la pédagogie</vt:lpstr>
      <vt:lpstr>conception de l’enseignement et prise en compte des résultats de l’EEE    </vt:lpstr>
      <vt:lpstr>Quand vous avez fait évaluer vos cours par les étudiants : </vt:lpstr>
      <vt:lpstr>Dans votre département : </vt:lpstr>
      <vt:lpstr>Vous avez utilisé les EEE :</vt:lpstr>
      <vt:lpstr>Relation complexe EEE-enseignant-contexte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Evoluer avec les étudiants</dc:title>
  <dc:creator>Nathalie Younès</dc:creator>
  <cp:lastModifiedBy>Nathalie Younès</cp:lastModifiedBy>
  <cp:revision>31</cp:revision>
  <dcterms:created xsi:type="dcterms:W3CDTF">2017-03-23T07:55:23Z</dcterms:created>
  <dcterms:modified xsi:type="dcterms:W3CDTF">2017-05-16T08:56:31Z</dcterms:modified>
</cp:coreProperties>
</file>