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8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18/04/17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nl-BE" smtClean="0"/>
              <a:t>Faire glisser l'image vers l'espace réservé ou cliquer sur l'icône pour l'ajouter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/>
              <a:t>18/04/17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/>
              <a:t>18/04/17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/>
              <a:t>18/04/17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quodlibet.it/catalogo/collana/7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500" dirty="0" smtClean="0"/>
              <a:t>US (Post-)Pastoral Non-Fiction and the </a:t>
            </a:r>
            <a:r>
              <a:rPr lang="fr-FR" sz="3500" dirty="0" err="1" smtClean="0"/>
              <a:t>Toxic</a:t>
            </a:r>
            <a:r>
              <a:rPr lang="fr-FR" sz="3500" dirty="0" smtClean="0"/>
              <a:t> Sublime</a:t>
            </a:r>
            <a:endParaRPr lang="fr-FR" sz="35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/>
              <a:t>David Lombard (University of Liège, Belgium)</a:t>
            </a:r>
          </a:p>
          <a:p>
            <a:r>
              <a:rPr lang="en-US" dirty="0" smtClean="0"/>
              <a:t>Supervisor: Professor Michel </a:t>
            </a:r>
            <a:r>
              <a:rPr lang="en-US" dirty="0" err="1" smtClean="0"/>
              <a:t>Delville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492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US (Post-)Pastoral Non-Fiction and the Toxic Sublime: Thoreau’s </a:t>
            </a:r>
            <a:r>
              <a:rPr lang="en-GB" sz="30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Walden </a:t>
            </a:r>
            <a:r>
              <a:rPr lang="en-GB" sz="3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(1854)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GB" dirty="0" smtClean="0"/>
              <a:t>The</a:t>
            </a: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multi-sensorial approach </a:t>
            </a:r>
            <a:r>
              <a:rPr lang="en-GB" b="1" dirty="0" smtClean="0"/>
              <a:t>to landscape </a:t>
            </a:r>
          </a:p>
          <a:p>
            <a:pPr marL="0" indent="0" algn="just">
              <a:buNone/>
            </a:pPr>
            <a:r>
              <a:rPr lang="en-GB" dirty="0" smtClean="0"/>
              <a:t>Thoreau is “</a:t>
            </a:r>
            <a:r>
              <a:rPr lang="en-GB" dirty="0"/>
              <a:t>refreshed and expanded when the freight train rattles past [him], and [] smell[s] the stores which go dispensing their </a:t>
            </a:r>
            <a:r>
              <a:rPr lang="en-GB" dirty="0" err="1"/>
              <a:t>odors</a:t>
            </a:r>
            <a:r>
              <a:rPr lang="en-GB" dirty="0"/>
              <a:t> all the way from Long Wharf to Lake Champlain, reminding [him] of foreign parts, of coral reefs, and Indian oceans, and tropical climes, and the extent of the </a:t>
            </a:r>
            <a:r>
              <a:rPr lang="en-GB" dirty="0" smtClean="0"/>
              <a:t>globe” (Thoreau, 1854).</a:t>
            </a:r>
            <a:endParaRPr lang="en-GB" dirty="0"/>
          </a:p>
          <a:p>
            <a:pPr marL="0" indent="0" algn="just">
              <a:buNone/>
            </a:pPr>
            <a:r>
              <a:rPr lang="en-GB" dirty="0" smtClean="0"/>
              <a:t>“‘[L]</a:t>
            </a:r>
            <a:r>
              <a:rPr lang="en-GB" dirty="0" err="1" smtClean="0"/>
              <a:t>ower</a:t>
            </a:r>
            <a:r>
              <a:rPr lang="en-GB" dirty="0"/>
              <a:t>’ senses of smell, taste and–to a lesser extent–touch were regulated to the lowest position in the hierarchy, excluded from the realm of aesthetic judgement” while, in fact, they </a:t>
            </a:r>
            <a:r>
              <a:rPr lang="en-GB" b="1" dirty="0"/>
              <a:t>“enrich and </a:t>
            </a:r>
            <a:r>
              <a:rPr lang="en-GB" b="1" dirty="0" err="1"/>
              <a:t>complexify</a:t>
            </a:r>
            <a:r>
              <a:rPr lang="en-GB" b="1" dirty="0"/>
              <a:t> human perception”</a:t>
            </a:r>
            <a:r>
              <a:rPr lang="fr-BE" dirty="0"/>
              <a:t> </a:t>
            </a:r>
            <a:r>
              <a:rPr lang="fr-BE" dirty="0" smtClean="0"/>
              <a:t>(Delville, 2016).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64055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US (Post-)Pastoral Non-Fiction and the Toxic Sublime: </a:t>
            </a:r>
            <a:r>
              <a:rPr lang="en-GB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Leopold’s </a:t>
            </a:r>
            <a:r>
              <a:rPr lang="en-GB" sz="2800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 Sand County Almanac </a:t>
            </a:r>
            <a:r>
              <a:rPr lang="en-GB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(1949)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Human sense of smell &lt; the dog’s sense of smell</a:t>
            </a:r>
          </a:p>
          <a:p>
            <a:pPr marL="0" indent="0" algn="just">
              <a:buNone/>
            </a:pPr>
            <a:r>
              <a:rPr lang="en-GB" dirty="0" smtClean="0"/>
              <a:t>“</a:t>
            </a:r>
            <a:r>
              <a:rPr lang="en-GB" b="1" dirty="0" smtClean="0"/>
              <a:t>My dog</a:t>
            </a:r>
            <a:r>
              <a:rPr lang="en-GB" b="1" dirty="0"/>
              <a:t> </a:t>
            </a:r>
            <a:r>
              <a:rPr lang="en-GB" dirty="0" smtClean="0"/>
              <a:t>[</a:t>
            </a:r>
            <a:r>
              <a:rPr lang="en-GB" dirty="0"/>
              <a:t>…</a:t>
            </a:r>
            <a:r>
              <a:rPr lang="en-GB" dirty="0" smtClean="0"/>
              <a:t>] </a:t>
            </a:r>
            <a:r>
              <a:rPr lang="en-GB" dirty="0"/>
              <a:t>thinks I have much to learn about partridges, and, being a professional naturalist, I agree. He persists in </a:t>
            </a:r>
            <a:r>
              <a:rPr lang="en-GB" b="1" dirty="0"/>
              <a:t>tutoring me</a:t>
            </a:r>
            <a:r>
              <a:rPr lang="en-GB" dirty="0"/>
              <a:t>, with calm patience of </a:t>
            </a:r>
            <a:r>
              <a:rPr lang="en-GB" b="1" dirty="0"/>
              <a:t>a professor of logic</a:t>
            </a:r>
            <a:r>
              <a:rPr lang="en-GB" dirty="0"/>
              <a:t>, in the art of drawing deductions from an </a:t>
            </a:r>
            <a:r>
              <a:rPr lang="en-GB" b="1" dirty="0"/>
              <a:t>educated nose</a:t>
            </a:r>
            <a:r>
              <a:rPr lang="en-GB" dirty="0"/>
              <a:t>. I delight seeing him </a:t>
            </a:r>
            <a:r>
              <a:rPr lang="en-GB" b="1" dirty="0"/>
              <a:t>deduce a conclusion</a:t>
            </a:r>
            <a:r>
              <a:rPr lang="en-GB" dirty="0"/>
              <a:t>, in the form of a point, </a:t>
            </a:r>
            <a:r>
              <a:rPr lang="en-GB" b="1" dirty="0"/>
              <a:t>from data </a:t>
            </a:r>
            <a:r>
              <a:rPr lang="en-GB" dirty="0"/>
              <a:t>that are obvious to him, but </a:t>
            </a:r>
            <a:r>
              <a:rPr lang="en-GB" b="1" dirty="0"/>
              <a:t>speculative to my unaided eye</a:t>
            </a:r>
            <a:r>
              <a:rPr lang="en-GB" dirty="0"/>
              <a:t>. Perhaps he hopes </a:t>
            </a:r>
            <a:r>
              <a:rPr lang="en-GB" b="1" dirty="0"/>
              <a:t>his dull pupil </a:t>
            </a:r>
            <a:r>
              <a:rPr lang="en-GB" dirty="0"/>
              <a:t>will one day </a:t>
            </a:r>
            <a:r>
              <a:rPr lang="en-GB" b="1" dirty="0"/>
              <a:t>learn to </a:t>
            </a:r>
            <a:r>
              <a:rPr lang="en-GB" b="1" dirty="0" smtClean="0"/>
              <a:t>smell</a:t>
            </a:r>
            <a:r>
              <a:rPr lang="en-GB" dirty="0" smtClean="0"/>
              <a:t>” (Leopold, 1949).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870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US (Post-)Pastoral Non-Fiction and the Toxic Sublime: Leopold’s </a:t>
            </a:r>
            <a:r>
              <a:rPr lang="en-GB" sz="28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A Sand County Almanac </a:t>
            </a:r>
            <a:r>
              <a:rPr lang="en-GB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(1949)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&gt;&lt; capitalism, consumerism, </a:t>
            </a:r>
            <a:r>
              <a:rPr lang="en-GB" b="1" dirty="0" smtClean="0"/>
              <a:t>modern comfort (technology, the machine, “gadgets”) </a:t>
            </a:r>
          </a:p>
          <a:p>
            <a:r>
              <a:rPr lang="en-GB" b="1" dirty="0" smtClean="0"/>
              <a:t>Multi-sensorial perception (= “the philosophical eye”) to understand “</a:t>
            </a:r>
            <a:r>
              <a:rPr lang="en-GB" b="1" u="sng" dirty="0" smtClean="0"/>
              <a:t>wildness</a:t>
            </a:r>
            <a:r>
              <a:rPr lang="en-GB" b="1" dirty="0" smtClean="0"/>
              <a:t>”</a:t>
            </a:r>
            <a:r>
              <a:rPr lang="en-GB" dirty="0" smtClean="0"/>
              <a:t>,</a:t>
            </a:r>
            <a:r>
              <a:rPr lang="en-GB" b="1" dirty="0" smtClean="0"/>
              <a:t> </a:t>
            </a:r>
            <a:r>
              <a:rPr lang="en-GB" dirty="0" smtClean="0"/>
              <a:t>which is “the </a:t>
            </a:r>
            <a:r>
              <a:rPr lang="en-GB" dirty="0"/>
              <a:t>fountain of energy flowing through a circuit of soils, plants, and </a:t>
            </a:r>
            <a:r>
              <a:rPr lang="en-GB" dirty="0" smtClean="0"/>
              <a:t>animals” </a:t>
            </a:r>
            <a:r>
              <a:rPr lang="en-GB" dirty="0"/>
              <a:t>that the </a:t>
            </a:r>
            <a:r>
              <a:rPr lang="en-GB" dirty="0" smtClean="0"/>
              <a:t>“high </a:t>
            </a:r>
            <a:r>
              <a:rPr lang="en-GB" dirty="0"/>
              <a:t>priests of </a:t>
            </a:r>
            <a:r>
              <a:rPr lang="en-GB" dirty="0" smtClean="0"/>
              <a:t>progress” </a:t>
            </a:r>
            <a:r>
              <a:rPr lang="en-GB" dirty="0"/>
              <a:t>could never </a:t>
            </a:r>
            <a:r>
              <a:rPr lang="en-GB" dirty="0" smtClean="0"/>
              <a:t>grasp and that may define life on earth</a:t>
            </a:r>
            <a:r>
              <a:rPr lang="fr-BE" dirty="0" smtClean="0"/>
              <a:t>. (Leopold, 1949). </a:t>
            </a:r>
          </a:p>
          <a:p>
            <a:r>
              <a:rPr lang="fr-BE" dirty="0" smtClean="0"/>
              <a:t>= the </a:t>
            </a:r>
            <a:r>
              <a:rPr lang="fr-BE" b="1" dirty="0" smtClean="0"/>
              <a:t>toxicity of modern civilisation, mechanisation and technology as altering human perception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4020258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US (Post-)Pastoral Non-Fiction and the Toxic Sublime: Ken </a:t>
            </a:r>
            <a:r>
              <a:rPr lang="en-GB" sz="28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Ilgunas’s</a:t>
            </a:r>
            <a:r>
              <a:rPr lang="en-GB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GB" sz="28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Walden on Wheels </a:t>
            </a:r>
            <a:r>
              <a:rPr lang="en-GB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(2013)</a:t>
            </a:r>
            <a:endParaRPr lang="fr-FR" dirty="0"/>
          </a:p>
        </p:txBody>
      </p:sp>
      <p:pic>
        <p:nvPicPr>
          <p:cNvPr id="4" name="Espace réservé du contenu 3" descr="140731-kenilgunasbook-submitte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34" r="-43434"/>
          <a:stretch>
            <a:fillRect/>
          </a:stretch>
        </p:blipFill>
        <p:spPr>
          <a:xfrm>
            <a:off x="1597619" y="1457979"/>
            <a:ext cx="5857875" cy="4702175"/>
          </a:xfrm>
        </p:spPr>
      </p:pic>
    </p:spTree>
    <p:extLst>
      <p:ext uri="{BB962C8B-B14F-4D97-AF65-F5344CB8AC3E}">
        <p14:creationId xmlns:p14="http://schemas.microsoft.com/office/powerpoint/2010/main" val="2218686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US (Post-)Pastoral Non-Fiction and the Toxic Sublime</a:t>
            </a:r>
            <a:r>
              <a:rPr lang="en-GB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Ken </a:t>
            </a:r>
            <a:r>
              <a:rPr lang="en-GB" sz="2800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Ilgunas’s</a:t>
            </a:r>
            <a:r>
              <a:rPr lang="en-GB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</a:t>
            </a:r>
            <a:r>
              <a:rPr lang="en-GB" sz="2800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Walden on Wheels </a:t>
            </a:r>
            <a:r>
              <a:rPr lang="en-GB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(2013)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&gt;&lt; capitalism, consumerism, </a:t>
            </a:r>
            <a:r>
              <a:rPr lang="en-GB" b="1" dirty="0" smtClean="0"/>
              <a:t>modern technologies (television, </a:t>
            </a:r>
            <a:r>
              <a:rPr lang="en-GB" b="1" dirty="0" smtClean="0">
                <a:solidFill>
                  <a:srgbClr val="FF0000"/>
                </a:solidFill>
              </a:rPr>
              <a:t>video games, virtual reality</a:t>
            </a:r>
            <a:r>
              <a:rPr lang="en-GB" b="1" dirty="0" smtClean="0"/>
              <a:t>)</a:t>
            </a:r>
          </a:p>
          <a:p>
            <a:pPr marL="0" indent="0" algn="just">
              <a:buNone/>
            </a:pPr>
            <a:r>
              <a:rPr lang="en-GB" dirty="0" smtClean="0"/>
              <a:t>The Alaskan </a:t>
            </a:r>
            <a:r>
              <a:rPr lang="en-GB" b="1" u="sng" dirty="0" smtClean="0"/>
              <a:t>aurora as a </a:t>
            </a:r>
            <a:r>
              <a:rPr lang="en-GB" b="1" u="sng" dirty="0" smtClean="0">
                <a:solidFill>
                  <a:srgbClr val="FF0000"/>
                </a:solidFill>
              </a:rPr>
              <a:t>sublime revelation</a:t>
            </a:r>
            <a:r>
              <a:rPr lang="en-GB" b="1" dirty="0" smtClean="0"/>
              <a:t>: </a:t>
            </a:r>
            <a:r>
              <a:rPr lang="en-GB" dirty="0" smtClean="0"/>
              <a:t>a “desert storm, a </a:t>
            </a:r>
            <a:r>
              <a:rPr lang="en-GB" dirty="0" err="1" smtClean="0"/>
              <a:t>milion</a:t>
            </a:r>
            <a:r>
              <a:rPr lang="en-GB" dirty="0" smtClean="0"/>
              <a:t> individual particles of light whipping over dunes in patterns that </a:t>
            </a:r>
            <a:r>
              <a:rPr lang="en-GB" b="1" dirty="0" smtClean="0"/>
              <a:t>no human mind could comprehend or computer-generate</a:t>
            </a:r>
            <a:r>
              <a:rPr lang="en-GB" dirty="0" smtClean="0"/>
              <a:t>” = one of these “</a:t>
            </a:r>
            <a:r>
              <a:rPr lang="en-GB" dirty="0"/>
              <a:t>glories” that the “</a:t>
            </a:r>
            <a:r>
              <a:rPr lang="en-GB" b="1" dirty="0"/>
              <a:t>foul cloud of [modern] civilization hid from [our] view</a:t>
            </a:r>
            <a:r>
              <a:rPr lang="en-GB" dirty="0"/>
              <a:t>” that we do not even miss because “we can only miss what we once possessed”</a:t>
            </a:r>
            <a:r>
              <a:rPr lang="fr-BE" dirty="0"/>
              <a:t> </a:t>
            </a:r>
            <a:r>
              <a:rPr lang="en-GB" dirty="0" smtClean="0"/>
              <a:t> (</a:t>
            </a:r>
            <a:r>
              <a:rPr lang="en-GB" dirty="0" err="1" smtClean="0"/>
              <a:t>Ilgunas</a:t>
            </a:r>
            <a:r>
              <a:rPr lang="en-GB" dirty="0" smtClean="0"/>
              <a:t>, 2013). </a:t>
            </a:r>
          </a:p>
          <a:p>
            <a:pPr marL="0" indent="0" algn="just">
              <a:buNone/>
            </a:pPr>
            <a:r>
              <a:rPr lang="en-GB" dirty="0" smtClean="0"/>
              <a:t>= the </a:t>
            </a:r>
            <a:r>
              <a:rPr lang="en-GB" b="1" dirty="0" smtClean="0"/>
              <a:t>toxicity of modern medias and virtual reality as altering human perception and understanding of our physical environment =&gt; the new “Age of Missing Information” (</a:t>
            </a:r>
            <a:r>
              <a:rPr lang="en-GB" b="1" dirty="0" err="1" smtClean="0"/>
              <a:t>McKibben</a:t>
            </a:r>
            <a:r>
              <a:rPr lang="en-GB" b="1" dirty="0" smtClean="0"/>
              <a:t>, 1992).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300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US (Post-)Pastoral Non-Fiction and the Toxic </a:t>
            </a:r>
            <a:r>
              <a:rPr lang="en-GB" sz="28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Sublime: 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GB" dirty="0" smtClean="0"/>
              <a:t>These non-fiction texts illustrate...</a:t>
            </a:r>
          </a:p>
          <a:p>
            <a:pPr algn="just"/>
            <a:r>
              <a:rPr lang="en-GB" dirty="0"/>
              <a:t>a</a:t>
            </a:r>
            <a:r>
              <a:rPr lang="en-GB" dirty="0" smtClean="0"/>
              <a:t> critical stance towards the impact of capitalism, consumerism, technology and progress on our relationship with our physical environment;</a:t>
            </a:r>
          </a:p>
          <a:p>
            <a:pPr algn="just"/>
            <a:r>
              <a:rPr lang="en-GB" dirty="0" smtClean="0"/>
              <a:t>distinct forms of toxicity that characterise this relationship; </a:t>
            </a:r>
          </a:p>
          <a:p>
            <a:pPr algn="just"/>
            <a:r>
              <a:rPr lang="en-GB" dirty="0" smtClean="0"/>
              <a:t>And thus prompt us to examine the problematic nature of technology and progress. </a:t>
            </a:r>
          </a:p>
          <a:p>
            <a:pPr marL="0" indent="0" algn="just">
              <a:buNone/>
            </a:pPr>
            <a:r>
              <a:rPr lang="en-GB" b="1" dirty="0" smtClean="0"/>
              <a:t>The toxic sublime = a new perspective in the </a:t>
            </a:r>
            <a:r>
              <a:rPr lang="en-GB" b="1" dirty="0" err="1" smtClean="0"/>
              <a:t>ecocritical</a:t>
            </a:r>
            <a:r>
              <a:rPr lang="en-GB" b="1" dirty="0" smtClean="0"/>
              <a:t> study of post-pastoral literature.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96426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 smtClean="0"/>
              <a:t>Works </a:t>
            </a:r>
            <a:r>
              <a:rPr lang="fr-FR" sz="3000" dirty="0" err="1" smtClean="0"/>
              <a:t>Cited</a:t>
            </a:r>
            <a:r>
              <a:rPr lang="fr-FR" sz="3000" dirty="0" smtClean="0"/>
              <a:t>: </a:t>
            </a:r>
            <a:r>
              <a:rPr lang="fr-FR" sz="3000" dirty="0" err="1" smtClean="0"/>
              <a:t>Primary</a:t>
            </a:r>
            <a:r>
              <a:rPr lang="fr-FR" sz="3000" dirty="0" smtClean="0"/>
              <a:t> Sources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err="1" smtClean="0"/>
              <a:t>Burtynsky</a:t>
            </a:r>
            <a:r>
              <a:rPr lang="en-GB" dirty="0" smtClean="0"/>
              <a:t>, Edward, </a:t>
            </a:r>
            <a:r>
              <a:rPr lang="en-GB" i="1" dirty="0" smtClean="0"/>
              <a:t>Manufactured Landscapes </a:t>
            </a:r>
            <a:r>
              <a:rPr lang="en-GB" dirty="0" smtClean="0"/>
              <a:t>(New Haven: Yale University Press, 2003). </a:t>
            </a:r>
          </a:p>
          <a:p>
            <a:pPr marL="0" indent="0">
              <a:buNone/>
            </a:pPr>
            <a:r>
              <a:rPr lang="en-GB" dirty="0" smtClean="0"/>
              <a:t>Carson</a:t>
            </a:r>
            <a:r>
              <a:rPr lang="en-GB" dirty="0"/>
              <a:t>, Rachel, </a:t>
            </a:r>
            <a:r>
              <a:rPr lang="en-GB" i="1" dirty="0"/>
              <a:t>Silent Spring </a:t>
            </a:r>
            <a:r>
              <a:rPr lang="en-GB" dirty="0"/>
              <a:t>(London: Penguin Classics, 2000). </a:t>
            </a: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Ilgunas</a:t>
            </a:r>
            <a:r>
              <a:rPr lang="en-GB" dirty="0" smtClean="0"/>
              <a:t>, Ken, </a:t>
            </a:r>
            <a:r>
              <a:rPr lang="en-GB" i="1" dirty="0" smtClean="0"/>
              <a:t>Walden On Wheels: </a:t>
            </a:r>
            <a:r>
              <a:rPr lang="nl-NL" i="1" dirty="0"/>
              <a:t>On the Open Road </a:t>
            </a:r>
            <a:r>
              <a:rPr lang="nl-NL" i="1" dirty="0" err="1"/>
              <a:t>from</a:t>
            </a:r>
            <a:r>
              <a:rPr lang="nl-NL" i="1" dirty="0"/>
              <a:t> </a:t>
            </a:r>
            <a:r>
              <a:rPr lang="nl-NL" i="1" dirty="0" err="1"/>
              <a:t>Debt</a:t>
            </a:r>
            <a:r>
              <a:rPr lang="nl-NL" i="1" dirty="0"/>
              <a:t> </a:t>
            </a:r>
            <a:r>
              <a:rPr lang="nl-NL" i="1" dirty="0" err="1"/>
              <a:t>to</a:t>
            </a:r>
            <a:r>
              <a:rPr lang="nl-NL" i="1" dirty="0"/>
              <a:t> </a:t>
            </a:r>
            <a:r>
              <a:rPr lang="nl-NL" i="1" dirty="0" err="1"/>
              <a:t>Freedom</a:t>
            </a:r>
            <a:r>
              <a:rPr lang="nl-NL" dirty="0"/>
              <a:t> (Las </a:t>
            </a:r>
            <a:r>
              <a:rPr lang="nl-NL" dirty="0" smtClean="0"/>
              <a:t>Vegas: </a:t>
            </a:r>
            <a:r>
              <a:rPr lang="nl-NL" dirty="0" err="1"/>
              <a:t>Amazon</a:t>
            </a:r>
            <a:r>
              <a:rPr lang="nl-NL" dirty="0"/>
              <a:t> Publishing, 2013</a:t>
            </a:r>
            <a:r>
              <a:rPr lang="nl-NL" dirty="0" smtClean="0"/>
              <a:t>)</a:t>
            </a:r>
            <a:r>
              <a:rPr lang="fr-BE" dirty="0" smtClean="0"/>
              <a:t>. First published: New Harvest Publishing (5/14/13).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Leopold</a:t>
            </a:r>
            <a:r>
              <a:rPr lang="en-GB" dirty="0"/>
              <a:t>, Aldo, </a:t>
            </a:r>
            <a:r>
              <a:rPr lang="en-GB" i="1" dirty="0"/>
              <a:t>A Sand County Almanac</a:t>
            </a:r>
            <a:r>
              <a:rPr lang="en-GB" dirty="0"/>
              <a:t> (New York: Ballantine Books, 1986). </a:t>
            </a:r>
            <a:endParaRPr lang="fr-BE" dirty="0"/>
          </a:p>
          <a:p>
            <a:pPr marL="0" indent="0">
              <a:buNone/>
            </a:pPr>
            <a:r>
              <a:rPr lang="en-GB" dirty="0"/>
              <a:t>Thoreau, Henry D., </a:t>
            </a:r>
            <a:r>
              <a:rPr lang="en-GB" i="1" dirty="0"/>
              <a:t>Walden and ‘Civil Disobedience’</a:t>
            </a:r>
            <a:r>
              <a:rPr lang="en-GB" dirty="0"/>
              <a:t> (New York: Signet Classics, 2012)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0990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755986"/>
          </a:xfrm>
        </p:spPr>
        <p:txBody>
          <a:bodyPr/>
          <a:lstStyle/>
          <a:p>
            <a:r>
              <a:rPr lang="fr-FR" sz="2000" dirty="0" smtClean="0"/>
              <a:t>Works </a:t>
            </a:r>
            <a:r>
              <a:rPr lang="fr-FR" sz="2000" dirty="0" err="1" smtClean="0"/>
              <a:t>Cited</a:t>
            </a:r>
            <a:r>
              <a:rPr lang="fr-FR" sz="2000" dirty="0" smtClean="0"/>
              <a:t>: </a:t>
            </a:r>
            <a:r>
              <a:rPr lang="fr-FR" sz="2000" dirty="0" err="1" smtClean="0"/>
              <a:t>Secondary</a:t>
            </a:r>
            <a:r>
              <a:rPr lang="fr-FR" sz="2000" dirty="0" smtClean="0"/>
              <a:t> Sources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6141" y="1070965"/>
            <a:ext cx="7691719" cy="5584317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nl-NL" sz="3200" dirty="0" err="1" smtClean="0"/>
              <a:t>Brinded</a:t>
            </a:r>
            <a:r>
              <a:rPr lang="nl-NL" sz="3200" dirty="0" smtClean="0"/>
              <a:t>, Nicolas, </a:t>
            </a:r>
            <a:r>
              <a:rPr lang="nl-NL" sz="3200" dirty="0"/>
              <a:t>‘The </a:t>
            </a:r>
            <a:r>
              <a:rPr lang="nl-NL" sz="3200" dirty="0" err="1"/>
              <a:t>myth</a:t>
            </a:r>
            <a:r>
              <a:rPr lang="nl-NL" sz="3200" dirty="0"/>
              <a:t> making of </a:t>
            </a:r>
            <a:r>
              <a:rPr lang="nl-NL" sz="3200" dirty="0" err="1"/>
              <a:t>nation</a:t>
            </a:r>
            <a:r>
              <a:rPr lang="nl-NL" sz="3200" dirty="0"/>
              <a:t> building: </a:t>
            </a:r>
            <a:r>
              <a:rPr lang="nl-NL" sz="3200" i="1" dirty="0"/>
              <a:t>Walden </a:t>
            </a:r>
            <a:r>
              <a:rPr lang="nl-NL" sz="3200" dirty="0" err="1"/>
              <a:t>and</a:t>
            </a:r>
            <a:r>
              <a:rPr lang="nl-NL" sz="3200" dirty="0"/>
              <a:t> the </a:t>
            </a:r>
            <a:r>
              <a:rPr lang="nl-NL" sz="3200" dirty="0" err="1"/>
              <a:t>technological</a:t>
            </a:r>
            <a:r>
              <a:rPr lang="nl-NL" sz="3200" dirty="0"/>
              <a:t> </a:t>
            </a:r>
            <a:r>
              <a:rPr lang="nl-NL" sz="3200" dirty="0" err="1"/>
              <a:t>sublime</a:t>
            </a:r>
            <a:r>
              <a:rPr lang="nl-NL" sz="3200" dirty="0"/>
              <a:t>’, </a:t>
            </a:r>
            <a:r>
              <a:rPr lang="nl-NL" sz="3200" i="1" dirty="0" err="1"/>
              <a:t>Myth</a:t>
            </a:r>
            <a:r>
              <a:rPr lang="nl-NL" sz="3200" i="1" dirty="0"/>
              <a:t> </a:t>
            </a:r>
            <a:r>
              <a:rPr lang="nl-NL" sz="3200" i="1" dirty="0" err="1"/>
              <a:t>and</a:t>
            </a:r>
            <a:r>
              <a:rPr lang="nl-NL" sz="3200" i="1" dirty="0"/>
              <a:t> </a:t>
            </a:r>
            <a:r>
              <a:rPr lang="nl-NL" sz="3200" i="1" dirty="0" err="1"/>
              <a:t>Nation</a:t>
            </a:r>
            <a:r>
              <a:rPr lang="nl-NL" sz="3200" dirty="0"/>
              <a:t>, Vol. 23 (Spring 2015</a:t>
            </a:r>
            <a:r>
              <a:rPr lang="nl-NL" sz="3200" dirty="0" smtClean="0"/>
              <a:t>)</a:t>
            </a:r>
            <a:r>
              <a:rPr lang="fr-BE" sz="3200" dirty="0" smtClean="0"/>
              <a:t>. </a:t>
            </a:r>
            <a:endParaRPr lang="nl-NL" sz="3200" dirty="0" smtClean="0"/>
          </a:p>
          <a:p>
            <a:pPr marL="0" indent="0" algn="just">
              <a:buNone/>
            </a:pPr>
            <a:r>
              <a:rPr lang="nl-NL" sz="3200" dirty="0" err="1" smtClean="0"/>
              <a:t>Bru</a:t>
            </a:r>
            <a:r>
              <a:rPr lang="nl-NL" sz="3200" dirty="0" smtClean="0"/>
              <a:t>, </a:t>
            </a:r>
            <a:r>
              <a:rPr lang="nl-NL" sz="3200" dirty="0" err="1" smtClean="0"/>
              <a:t>Sascha</a:t>
            </a:r>
            <a:r>
              <a:rPr lang="nl-NL" sz="3200" dirty="0" smtClean="0"/>
              <a:t>, De Bruyn, Ben, </a:t>
            </a:r>
            <a:r>
              <a:rPr lang="nl-NL" sz="3200" dirty="0" err="1"/>
              <a:t>and</a:t>
            </a:r>
            <a:r>
              <a:rPr lang="nl-NL" sz="3200" dirty="0"/>
              <a:t> </a:t>
            </a:r>
            <a:r>
              <a:rPr lang="nl-NL" sz="3200" dirty="0" err="1" smtClean="0"/>
              <a:t>Delville</a:t>
            </a:r>
            <a:r>
              <a:rPr lang="nl-NL" sz="3200" dirty="0" smtClean="0"/>
              <a:t>, Michel </a:t>
            </a:r>
            <a:r>
              <a:rPr lang="nl-NL" sz="3200" dirty="0"/>
              <a:t>(</a:t>
            </a:r>
            <a:r>
              <a:rPr lang="nl-NL" sz="3200" dirty="0" err="1"/>
              <a:t>eds</a:t>
            </a:r>
            <a:r>
              <a:rPr lang="nl-NL" sz="3200" dirty="0"/>
              <a:t>.), </a:t>
            </a:r>
            <a:r>
              <a:rPr lang="nl-NL" sz="3200" i="1" dirty="0" err="1"/>
              <a:t>Literature</a:t>
            </a:r>
            <a:r>
              <a:rPr lang="nl-NL" sz="3200" i="1" dirty="0"/>
              <a:t> </a:t>
            </a:r>
            <a:r>
              <a:rPr lang="nl-NL" sz="3200" i="1" dirty="0" err="1"/>
              <a:t>Now</a:t>
            </a:r>
            <a:r>
              <a:rPr lang="nl-NL" sz="3200" i="1" dirty="0"/>
              <a:t>: </a:t>
            </a:r>
            <a:r>
              <a:rPr lang="nl-NL" sz="3200" i="1" dirty="0" err="1"/>
              <a:t>Key</a:t>
            </a:r>
            <a:r>
              <a:rPr lang="nl-NL" sz="3200" i="1" dirty="0"/>
              <a:t> </a:t>
            </a:r>
            <a:r>
              <a:rPr lang="nl-NL" sz="3200" i="1" dirty="0" err="1"/>
              <a:t>Terms</a:t>
            </a:r>
            <a:r>
              <a:rPr lang="nl-NL" sz="3200" i="1" dirty="0"/>
              <a:t> </a:t>
            </a:r>
            <a:r>
              <a:rPr lang="nl-NL" sz="3200" i="1" dirty="0" err="1"/>
              <a:t>and</a:t>
            </a:r>
            <a:r>
              <a:rPr lang="nl-NL" sz="3200" i="1" dirty="0"/>
              <a:t> </a:t>
            </a:r>
            <a:r>
              <a:rPr lang="nl-NL" sz="3200" i="1" dirty="0" err="1"/>
              <a:t>Methods</a:t>
            </a:r>
            <a:r>
              <a:rPr lang="nl-NL" sz="3200" i="1" dirty="0"/>
              <a:t> </a:t>
            </a:r>
            <a:r>
              <a:rPr lang="nl-NL" sz="3200" i="1" dirty="0" err="1"/>
              <a:t>for</a:t>
            </a:r>
            <a:r>
              <a:rPr lang="nl-NL" sz="3200" i="1" dirty="0"/>
              <a:t> </a:t>
            </a:r>
            <a:r>
              <a:rPr lang="nl-NL" sz="3200" i="1" dirty="0" err="1"/>
              <a:t>Literary</a:t>
            </a:r>
            <a:r>
              <a:rPr lang="nl-NL" sz="3200" i="1" dirty="0"/>
              <a:t> </a:t>
            </a:r>
            <a:r>
              <a:rPr lang="nl-NL" sz="3200" i="1" dirty="0" err="1"/>
              <a:t>History</a:t>
            </a:r>
            <a:r>
              <a:rPr lang="nl-NL" sz="3200" dirty="0"/>
              <a:t> (Edinburgh: Edinburgh University Press, 2016</a:t>
            </a:r>
            <a:r>
              <a:rPr lang="nl-NL" sz="3200" dirty="0" smtClean="0"/>
              <a:t>).</a:t>
            </a:r>
            <a:r>
              <a:rPr lang="fr-BE" sz="3200" dirty="0" smtClean="0"/>
              <a:t> </a:t>
            </a:r>
            <a:endParaRPr lang="nl-NL" sz="3200" dirty="0" smtClean="0"/>
          </a:p>
          <a:p>
            <a:pPr marL="0" indent="0" algn="just">
              <a:buNone/>
            </a:pPr>
            <a:r>
              <a:rPr lang="nl-NL" sz="3200" dirty="0" err="1" smtClean="0"/>
              <a:t>Corey</a:t>
            </a:r>
            <a:r>
              <a:rPr lang="nl-NL" sz="3200" dirty="0" smtClean="0"/>
              <a:t>, </a:t>
            </a:r>
            <a:r>
              <a:rPr lang="nl-NL" sz="3200" dirty="0" err="1" smtClean="0"/>
              <a:t>Joshua</a:t>
            </a:r>
            <a:r>
              <a:rPr lang="nl-NL" sz="3200" dirty="0" smtClean="0"/>
              <a:t>, </a:t>
            </a:r>
            <a:r>
              <a:rPr lang="en-GB" sz="3200" dirty="0"/>
              <a:t>‘A Long Foreground: Exploring the Postmodern Pastoral’, Joshua Corey &amp; G.C. </a:t>
            </a:r>
            <a:r>
              <a:rPr lang="en-GB" sz="3200" dirty="0" err="1"/>
              <a:t>Waldrep</a:t>
            </a:r>
            <a:r>
              <a:rPr lang="en-GB" sz="3200" dirty="0"/>
              <a:t> (eds.) </a:t>
            </a:r>
            <a:r>
              <a:rPr lang="en-GB" sz="3200" i="1" dirty="0"/>
              <a:t>The Arcadia Project</a:t>
            </a:r>
            <a:r>
              <a:rPr lang="en-GB" sz="3200" dirty="0"/>
              <a:t> (Boise: </a:t>
            </a:r>
            <a:r>
              <a:rPr lang="en-GB" sz="3200" dirty="0" err="1"/>
              <a:t>Ashatha</a:t>
            </a:r>
            <a:r>
              <a:rPr lang="en-GB" sz="3200" dirty="0"/>
              <a:t> Press, 2012</a:t>
            </a:r>
            <a:r>
              <a:rPr lang="en-GB" sz="3200" dirty="0" smtClean="0"/>
              <a:t>).</a:t>
            </a:r>
          </a:p>
          <a:p>
            <a:pPr marL="0" indent="0" algn="just">
              <a:buNone/>
            </a:pPr>
            <a:r>
              <a:rPr lang="nl-NL" sz="3200" dirty="0" smtClean="0"/>
              <a:t>Gifford, Terry, </a:t>
            </a:r>
            <a:r>
              <a:rPr lang="fr-FR" sz="3200" i="1" dirty="0"/>
              <a:t>Pastoral </a:t>
            </a:r>
            <a:r>
              <a:rPr lang="fr-FR" sz="3200" dirty="0"/>
              <a:t>(London: </a:t>
            </a:r>
            <a:r>
              <a:rPr lang="fr-FR" sz="3200" dirty="0" err="1"/>
              <a:t>Routledge</a:t>
            </a:r>
            <a:r>
              <a:rPr lang="fr-FR" sz="3200" dirty="0"/>
              <a:t>, 1999</a:t>
            </a:r>
            <a:r>
              <a:rPr lang="fr-FR" sz="3200" dirty="0" smtClean="0"/>
              <a:t>)</a:t>
            </a:r>
            <a:r>
              <a:rPr lang="fr-BE" sz="3200" dirty="0" smtClean="0"/>
              <a:t>. </a:t>
            </a:r>
          </a:p>
          <a:p>
            <a:pPr marL="0" indent="0" algn="just">
              <a:buNone/>
            </a:pPr>
            <a:r>
              <a:rPr lang="en-GB" sz="3200" dirty="0" err="1"/>
              <a:t>Glotfelty</a:t>
            </a:r>
            <a:r>
              <a:rPr lang="en-GB" sz="3200" dirty="0"/>
              <a:t>, </a:t>
            </a:r>
            <a:r>
              <a:rPr lang="en-GB" sz="3200" dirty="0" err="1"/>
              <a:t>Cheryll</a:t>
            </a:r>
            <a:r>
              <a:rPr lang="en-GB" sz="3200" dirty="0"/>
              <a:t> &amp; Fromm, Harold (</a:t>
            </a:r>
            <a:r>
              <a:rPr lang="en-GB" sz="3200" dirty="0" err="1"/>
              <a:t>eds</a:t>
            </a:r>
            <a:r>
              <a:rPr lang="en-GB" sz="3200" dirty="0"/>
              <a:t>), </a:t>
            </a:r>
            <a:r>
              <a:rPr lang="en-GB" sz="3200" i="1" dirty="0"/>
              <a:t>The </a:t>
            </a:r>
            <a:r>
              <a:rPr lang="en-GB" sz="3200" i="1" dirty="0" err="1"/>
              <a:t>Ecocriticism</a:t>
            </a:r>
            <a:r>
              <a:rPr lang="en-GB" sz="3200" i="1" dirty="0"/>
              <a:t> Reader: Landmarks in Literary Ecology </a:t>
            </a:r>
            <a:r>
              <a:rPr lang="en-GB" sz="3200" dirty="0"/>
              <a:t>(Athens: The University of Georgia Press, 1996)</a:t>
            </a:r>
            <a:r>
              <a:rPr lang="fr-BE" sz="3200" dirty="0"/>
              <a:t>. </a:t>
            </a:r>
            <a:endParaRPr lang="fr-BE" sz="3200" dirty="0" smtClean="0"/>
          </a:p>
          <a:p>
            <a:pPr marL="0" indent="0" algn="just">
              <a:buNone/>
            </a:pPr>
            <a:r>
              <a:rPr lang="en-GB" sz="3200" dirty="0" smtClean="0"/>
              <a:t>Houser, Heather, </a:t>
            </a:r>
            <a:r>
              <a:rPr lang="en-GB" sz="3200" i="1" dirty="0" err="1"/>
              <a:t>Ecosickness</a:t>
            </a:r>
            <a:r>
              <a:rPr lang="en-GB" sz="3200" i="1" dirty="0"/>
              <a:t> in Contemporary U.S. Fiction: Environment and Affect </a:t>
            </a:r>
            <a:r>
              <a:rPr lang="en-GB" sz="3200" dirty="0"/>
              <a:t>(New York: Colombia University Press, 2016</a:t>
            </a:r>
            <a:r>
              <a:rPr lang="en-GB" sz="3200" dirty="0" smtClean="0"/>
              <a:t>). </a:t>
            </a:r>
            <a:endParaRPr lang="fr-BE" sz="3200" dirty="0" smtClean="0"/>
          </a:p>
          <a:p>
            <a:pPr marL="0" indent="0" algn="just">
              <a:buNone/>
            </a:pPr>
            <a:r>
              <a:rPr lang="en-GB" sz="3200" dirty="0"/>
              <a:t>Marx, Leo, </a:t>
            </a:r>
            <a:r>
              <a:rPr lang="en-GB" sz="3200" i="1" dirty="0"/>
              <a:t>The Machine in the Garden: Technology and the Pastoral Ideal in America </a:t>
            </a:r>
            <a:r>
              <a:rPr lang="en-GB" sz="3200" dirty="0"/>
              <a:t>(New York: Oxford University Press, </a:t>
            </a:r>
            <a:r>
              <a:rPr lang="en-GB" sz="3200" dirty="0" smtClean="0"/>
              <a:t>2000</a:t>
            </a:r>
            <a:r>
              <a:rPr lang="fr-BE" sz="3200" dirty="0" smtClean="0"/>
              <a:t>). </a:t>
            </a:r>
            <a:endParaRPr lang="nl-NL" sz="3200" dirty="0" smtClean="0"/>
          </a:p>
          <a:p>
            <a:pPr marL="0" indent="0" algn="just">
              <a:buNone/>
            </a:pPr>
            <a:r>
              <a:rPr lang="nl-NL" sz="3200" dirty="0" err="1" smtClean="0"/>
              <a:t>McKibben</a:t>
            </a:r>
            <a:r>
              <a:rPr lang="nl-NL" sz="3200" dirty="0" smtClean="0"/>
              <a:t>, </a:t>
            </a:r>
            <a:r>
              <a:rPr lang="nl-NL" sz="3200" dirty="0" err="1" smtClean="0"/>
              <a:t>Bill</a:t>
            </a:r>
            <a:r>
              <a:rPr lang="nl-NL" sz="3200" dirty="0" smtClean="0"/>
              <a:t>, </a:t>
            </a:r>
            <a:r>
              <a:rPr lang="nl-NL" sz="3200" i="1" dirty="0"/>
              <a:t>The Age of Missing Information </a:t>
            </a:r>
            <a:r>
              <a:rPr lang="nl-NL" sz="3200" dirty="0"/>
              <a:t>(New York: Random </a:t>
            </a:r>
            <a:r>
              <a:rPr lang="nl-NL" sz="3200" dirty="0" smtClean="0"/>
              <a:t>House, </a:t>
            </a:r>
            <a:r>
              <a:rPr lang="nl-NL" sz="3200" dirty="0"/>
              <a:t>2006</a:t>
            </a:r>
            <a:r>
              <a:rPr lang="nl-NL" sz="3200" dirty="0" smtClean="0"/>
              <a:t>)</a:t>
            </a:r>
            <a:r>
              <a:rPr lang="fr-BE" sz="3200" dirty="0" smtClean="0"/>
              <a:t>.</a:t>
            </a:r>
            <a:endParaRPr lang="en-GB" sz="3200" dirty="0" smtClean="0"/>
          </a:p>
          <a:p>
            <a:pPr marL="0" indent="0" algn="just">
              <a:buNone/>
            </a:pPr>
            <a:r>
              <a:rPr lang="en-GB" sz="3200" dirty="0" err="1" smtClean="0"/>
              <a:t>Peeples</a:t>
            </a:r>
            <a:r>
              <a:rPr lang="en-GB" sz="3200" dirty="0" smtClean="0"/>
              <a:t>, Jennifer A., </a:t>
            </a:r>
            <a:r>
              <a:rPr lang="en-GB" sz="3200" dirty="0"/>
              <a:t>‘Toxic Sublime: Imaging Contaminated Landscapes’, </a:t>
            </a:r>
            <a:r>
              <a:rPr lang="en-GB" sz="3200" i="1" dirty="0"/>
              <a:t>Environmental Communication: A Journal of Nature and Culture</a:t>
            </a:r>
            <a:r>
              <a:rPr lang="en-GB" sz="3200" dirty="0"/>
              <a:t>, Vol. 5, No. 4 (December </a:t>
            </a:r>
            <a:r>
              <a:rPr lang="en-GB" sz="3200" dirty="0" smtClean="0"/>
              <a:t>2011</a:t>
            </a:r>
            <a:r>
              <a:rPr lang="fr-BE" sz="3200" dirty="0" smtClean="0"/>
              <a:t>). </a:t>
            </a:r>
          </a:p>
          <a:p>
            <a:pPr marL="0" indent="0" algn="just">
              <a:buNone/>
            </a:pPr>
            <a:endParaRPr lang="fr-BE" sz="3200" dirty="0" smtClean="0"/>
          </a:p>
          <a:p>
            <a:pPr marL="0" indent="0" algn="just">
              <a:buNone/>
            </a:pPr>
            <a:endParaRPr lang="fr-BE" dirty="0"/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48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 smtClean="0"/>
              <a:t>US (Post-)Pastoral Non-Fiction and the </a:t>
            </a:r>
            <a:r>
              <a:rPr lang="fr-FR" sz="3000" dirty="0" err="1" smtClean="0"/>
              <a:t>Toxic</a:t>
            </a:r>
            <a:r>
              <a:rPr lang="fr-FR" sz="3000" dirty="0" smtClean="0"/>
              <a:t> Sublime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u="sng" dirty="0" smtClean="0"/>
              <a:t>To read more: </a:t>
            </a:r>
          </a:p>
          <a:p>
            <a:pPr marL="0" indent="0" algn="just">
              <a:buNone/>
            </a:pPr>
            <a:r>
              <a:rPr lang="en-GB" dirty="0" smtClean="0"/>
              <a:t>Lombard, David, ‘American Literature and the Toxic Sublime’, </a:t>
            </a:r>
            <a:r>
              <a:rPr lang="en-GB" i="1" dirty="0" smtClean="0"/>
              <a:t>Elements </a:t>
            </a:r>
            <a:r>
              <a:rPr lang="en-GB" dirty="0" smtClean="0"/>
              <a:t>(to be published in 2018). </a:t>
            </a:r>
          </a:p>
          <a:p>
            <a:pPr marL="0" indent="0" algn="just">
              <a:buNone/>
            </a:pPr>
            <a:r>
              <a:rPr lang="en-GB" i="1" dirty="0" smtClean="0"/>
              <a:t>Elements</a:t>
            </a:r>
            <a:r>
              <a:rPr lang="en-GB" dirty="0" smtClean="0"/>
              <a:t>:</a:t>
            </a:r>
            <a:r>
              <a:rPr lang="en-GB" i="1" dirty="0" smtClean="0"/>
              <a:t> </a:t>
            </a:r>
            <a:r>
              <a:rPr lang="en-GB" dirty="0" smtClean="0"/>
              <a:t>International series of short essays in different languages and electronic format (PDF and </a:t>
            </a:r>
            <a:r>
              <a:rPr lang="en-GB" dirty="0" err="1" smtClean="0"/>
              <a:t>ePub</a:t>
            </a:r>
            <a:r>
              <a:rPr lang="en-GB" dirty="0" smtClean="0"/>
              <a:t>).</a:t>
            </a:r>
          </a:p>
          <a:p>
            <a:pPr marL="0" indent="0" algn="just">
              <a:buNone/>
            </a:pPr>
            <a:r>
              <a:rPr lang="en-GB" dirty="0">
                <a:hlinkClick r:id="rId2"/>
              </a:rPr>
              <a:t>https://www.quodlibet.it/catalogo/collana/</a:t>
            </a:r>
            <a:r>
              <a:rPr lang="en-GB" dirty="0" smtClean="0">
                <a:hlinkClick r:id="rId2"/>
              </a:rPr>
              <a:t>75</a:t>
            </a:r>
            <a:r>
              <a:rPr lang="en-GB" dirty="0" smtClean="0"/>
              <a:t> </a:t>
            </a:r>
          </a:p>
          <a:p>
            <a:pPr marL="0" indent="0" algn="just">
              <a:buNone/>
            </a:pPr>
            <a:r>
              <a:rPr lang="en-GB" dirty="0" smtClean="0"/>
              <a:t>+ future PhD project.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661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 smtClean="0"/>
              <a:t>The Post-Pastoral </a:t>
            </a:r>
            <a:r>
              <a:rPr lang="fr-FR" sz="3000" dirty="0"/>
              <a:t>M</a:t>
            </a:r>
            <a:r>
              <a:rPr lang="fr-FR" sz="3000" dirty="0" smtClean="0"/>
              <a:t>ode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 smtClean="0"/>
              <a:t>“A more </a:t>
            </a:r>
            <a:r>
              <a:rPr lang="en-GB" dirty="0" err="1" smtClean="0"/>
              <a:t>ecocentric</a:t>
            </a:r>
            <a:r>
              <a:rPr lang="en-GB" dirty="0" smtClean="0"/>
              <a:t> repossession of pastoral” that “avoid[s] the traps of idealisation in seeking a discourse that can both celebrate and take some responsibility for nature without false consciousness” (Gifford, 1999).</a:t>
            </a:r>
          </a:p>
          <a:p>
            <a:pPr marL="0" indent="0" algn="just">
              <a:buNone/>
            </a:pPr>
            <a:r>
              <a:rPr lang="en-GB" b="1" dirty="0" smtClean="0"/>
              <a:t>= </a:t>
            </a:r>
            <a:r>
              <a:rPr lang="en-GB" b="1" dirty="0" err="1" smtClean="0"/>
              <a:t>ecocritical</a:t>
            </a:r>
            <a:r>
              <a:rPr lang="en-GB" b="1" dirty="0" smtClean="0"/>
              <a:t> reading of pastoral literature that considers nature not as ‘neutral’ but as undivided from humanity and aims at examining our relationship with our physical environment </a:t>
            </a:r>
          </a:p>
          <a:p>
            <a:pPr marL="0" indent="0" algn="just">
              <a:buNone/>
            </a:pPr>
            <a:r>
              <a:rPr lang="en-GB" b="1" dirty="0" smtClean="0"/>
              <a:t>&gt;&lt; the traps of idealisation and pastoral sentimentalism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93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000" dirty="0" smtClean="0"/>
              <a:t>The </a:t>
            </a:r>
            <a:r>
              <a:rPr lang="fr-FR" sz="3000" dirty="0" err="1"/>
              <a:t>T</a:t>
            </a:r>
            <a:r>
              <a:rPr lang="fr-FR" sz="3000" dirty="0" err="1" smtClean="0"/>
              <a:t>oxic</a:t>
            </a:r>
            <a:r>
              <a:rPr lang="fr-FR" sz="3000" dirty="0" smtClean="0"/>
              <a:t> Sublime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 smtClean="0"/>
              <a:t>“[T]he tensions that arise from recognizing the toxicity of a place, object or situation, while simultaneously appreciating its mystery, magnificence and ability to inspire awe” (</a:t>
            </a:r>
            <a:r>
              <a:rPr lang="en-GB" dirty="0" err="1" smtClean="0"/>
              <a:t>Peeples</a:t>
            </a:r>
            <a:r>
              <a:rPr lang="en-GB" dirty="0" smtClean="0"/>
              <a:t>, 2011).</a:t>
            </a:r>
          </a:p>
          <a:p>
            <a:pPr marL="0" indent="0" algn="just">
              <a:buNone/>
            </a:pPr>
            <a:r>
              <a:rPr lang="en-GB" b="1" dirty="0" smtClean="0"/>
              <a:t>= a valuable trope in the study of the interface between art and our physical environment, which could be extended to the recent history of American literature. </a:t>
            </a:r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25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i="1" dirty="0" smtClean="0"/>
              <a:t>Manufactured landscapes </a:t>
            </a:r>
            <a:r>
              <a:rPr lang="en-GB" sz="3000" dirty="0" smtClean="0"/>
              <a:t>(</a:t>
            </a:r>
            <a:r>
              <a:rPr lang="en-GB" sz="3000" dirty="0" err="1" smtClean="0"/>
              <a:t>Burtynsky</a:t>
            </a:r>
            <a:r>
              <a:rPr lang="en-GB" sz="3000" dirty="0" smtClean="0"/>
              <a:t>, 2003)</a:t>
            </a:r>
            <a:endParaRPr lang="en-GB" sz="3000" dirty="0"/>
          </a:p>
        </p:txBody>
      </p:sp>
      <p:pic>
        <p:nvPicPr>
          <p:cNvPr id="4" name="Espace réservé du contenu 3" descr="burtynsky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5" b="117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345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Representing Toxicity in US Literature</a:t>
            </a:r>
            <a:endParaRPr lang="en-GB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70000"/>
              </a:lnSpc>
            </a:pPr>
            <a:r>
              <a:rPr lang="en-GB" dirty="0" smtClean="0"/>
              <a:t>“</a:t>
            </a:r>
            <a:r>
              <a:rPr lang="en-GB" b="1" dirty="0" smtClean="0"/>
              <a:t>Toxic consciousness</a:t>
            </a:r>
            <a:r>
              <a:rPr lang="en-GB" dirty="0" smtClean="0"/>
              <a:t>” (</a:t>
            </a:r>
            <a:r>
              <a:rPr lang="en-GB" dirty="0" err="1" smtClean="0"/>
              <a:t>Deitering</a:t>
            </a:r>
            <a:r>
              <a:rPr lang="en-GB" dirty="0" smtClean="0"/>
              <a:t>, 1999).</a:t>
            </a:r>
          </a:p>
          <a:p>
            <a:pPr algn="just">
              <a:lnSpc>
                <a:spcPct val="70000"/>
              </a:lnSpc>
              <a:buFont typeface="Symbol" charset="0"/>
              <a:buChar char=""/>
            </a:pPr>
            <a:r>
              <a:rPr lang="en-GB" dirty="0" smtClean="0"/>
              <a:t>“[P]</a:t>
            </a:r>
            <a:r>
              <a:rPr lang="en-GB" dirty="0" err="1" smtClean="0"/>
              <a:t>ervasive</a:t>
            </a:r>
            <a:r>
              <a:rPr lang="en-GB" dirty="0" smtClean="0"/>
              <a:t> problem of toxic waste”</a:t>
            </a:r>
          </a:p>
          <a:p>
            <a:pPr algn="just">
              <a:lnSpc>
                <a:spcPct val="70000"/>
              </a:lnSpc>
            </a:pPr>
            <a:r>
              <a:rPr lang="en-GB" dirty="0" smtClean="0"/>
              <a:t>“</a:t>
            </a:r>
            <a:r>
              <a:rPr lang="en-GB" b="1" dirty="0" smtClean="0"/>
              <a:t>Toxic discourse</a:t>
            </a:r>
            <a:r>
              <a:rPr lang="en-GB" dirty="0" smtClean="0"/>
              <a:t>” (Buell, 2001). </a:t>
            </a:r>
          </a:p>
          <a:p>
            <a:pPr algn="just">
              <a:lnSpc>
                <a:spcPct val="80000"/>
              </a:lnSpc>
              <a:buFont typeface="Symbol" charset="0"/>
              <a:buChar char=""/>
            </a:pPr>
            <a:r>
              <a:rPr lang="en-GB" dirty="0" smtClean="0"/>
              <a:t>The “anxiety arising from perceived threat of environmental hazard due to chemical modification by human agency”</a:t>
            </a:r>
          </a:p>
          <a:p>
            <a:pPr algn="just">
              <a:lnSpc>
                <a:spcPct val="60000"/>
              </a:lnSpc>
            </a:pPr>
            <a:r>
              <a:rPr lang="en-GB" dirty="0" smtClean="0"/>
              <a:t>“</a:t>
            </a:r>
            <a:r>
              <a:rPr lang="en-GB" b="1" dirty="0" err="1" smtClean="0"/>
              <a:t>Ecosickness</a:t>
            </a:r>
            <a:r>
              <a:rPr lang="en-GB" dirty="0" smtClean="0"/>
              <a:t>” (Houser, 2016). </a:t>
            </a:r>
          </a:p>
          <a:p>
            <a:pPr algn="just">
              <a:lnSpc>
                <a:spcPct val="70000"/>
              </a:lnSpc>
              <a:buFont typeface="Symbol" charset="0"/>
              <a:buChar char=""/>
            </a:pPr>
            <a:r>
              <a:rPr lang="en-GB" dirty="0" smtClean="0"/>
              <a:t>“[P]</a:t>
            </a:r>
            <a:r>
              <a:rPr lang="en-GB" dirty="0" err="1" smtClean="0"/>
              <a:t>ervasive</a:t>
            </a:r>
            <a:r>
              <a:rPr lang="en-GB" dirty="0" smtClean="0"/>
              <a:t> dysfunction” that “cannot be confined to a single system and links up the biomedical, environmental, social, and </a:t>
            </a:r>
            <a:r>
              <a:rPr lang="en-GB" dirty="0" err="1" smtClean="0"/>
              <a:t>ehticopolitical</a:t>
            </a:r>
            <a:r>
              <a:rPr lang="en-GB" dirty="0" smtClean="0"/>
              <a:t>” and “shows the imbrication of human and environment”</a:t>
            </a:r>
          </a:p>
          <a:p>
            <a:pPr marL="0" indent="0">
              <a:lnSpc>
                <a:spcPct val="70000"/>
              </a:lnSpc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6761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Why Choose the Toxic Sublime?</a:t>
            </a:r>
            <a:endParaRPr lang="en-GB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dirty="0"/>
              <a:t>Instead of urging the reader or beholder to fall in the “traps of idealisation” of natural beauty and to feel awe when contemplating every human effort to master the environment, </a:t>
            </a:r>
            <a:r>
              <a:rPr lang="en-GB" b="1" dirty="0"/>
              <a:t>the aesthetics of the toxic </a:t>
            </a:r>
            <a:r>
              <a:rPr lang="en-GB" b="1" dirty="0" smtClean="0"/>
              <a:t>sublime makes us </a:t>
            </a:r>
            <a:r>
              <a:rPr lang="en-GB" b="1" dirty="0"/>
              <a:t>become aware of the unseen or intangible environmental problems caused by such efforts and, consequently, to reconsider the </a:t>
            </a:r>
            <a:r>
              <a:rPr lang="en-GB" b="1" dirty="0" smtClean="0"/>
              <a:t>landscape from an </a:t>
            </a:r>
            <a:r>
              <a:rPr lang="en-GB" b="1" dirty="0" err="1" smtClean="0"/>
              <a:t>ecocritical</a:t>
            </a:r>
            <a:r>
              <a:rPr lang="en-GB" b="1" dirty="0" smtClean="0"/>
              <a:t> perspective. </a:t>
            </a:r>
            <a:endParaRPr lang="fr-BE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64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 smtClean="0"/>
              <a:t>US (Post-)Pastoral Non-Fiction and the Toxic Sublime: Thoreau’s </a:t>
            </a:r>
            <a:r>
              <a:rPr lang="en-GB" sz="3000" i="1" dirty="0" smtClean="0"/>
              <a:t>Walden </a:t>
            </a:r>
            <a:r>
              <a:rPr lang="en-GB" sz="3000" dirty="0" smtClean="0"/>
              <a:t>(1854)</a:t>
            </a:r>
            <a:endParaRPr lang="en-GB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GB" dirty="0" smtClean="0"/>
              <a:t>Nature VS “the rattle of railroad cars” (= the machine, industrialism, technology)</a:t>
            </a:r>
          </a:p>
          <a:p>
            <a:pPr algn="just"/>
            <a:r>
              <a:rPr lang="en-GB" dirty="0" smtClean="0"/>
              <a:t>The </a:t>
            </a:r>
            <a:r>
              <a:rPr lang="en-GB" b="1" dirty="0" smtClean="0"/>
              <a:t>natural</a:t>
            </a:r>
            <a:r>
              <a:rPr lang="en-GB" dirty="0" smtClean="0"/>
              <a:t> VS the </a:t>
            </a:r>
            <a:r>
              <a:rPr lang="en-GB" b="1" dirty="0" smtClean="0"/>
              <a:t>technological</a:t>
            </a:r>
            <a:r>
              <a:rPr lang="en-GB" dirty="0" smtClean="0"/>
              <a:t> landscapes</a:t>
            </a:r>
          </a:p>
          <a:p>
            <a:pPr marL="0" indent="0" algn="just">
              <a:buNone/>
            </a:pPr>
            <a:r>
              <a:rPr lang="en-GB" dirty="0" smtClean="0"/>
              <a:t>“[</a:t>
            </a:r>
            <a:r>
              <a:rPr lang="en-GB" dirty="0"/>
              <a:t>…] when I hear the </a:t>
            </a:r>
            <a:r>
              <a:rPr lang="en-GB" b="1" dirty="0"/>
              <a:t>iron horse </a:t>
            </a:r>
            <a:r>
              <a:rPr lang="en-GB" dirty="0"/>
              <a:t>make the hills echo with his </a:t>
            </a:r>
            <a:r>
              <a:rPr lang="en-GB" b="1" dirty="0"/>
              <a:t>snort like thunder</a:t>
            </a:r>
            <a:r>
              <a:rPr lang="en-GB" dirty="0"/>
              <a:t>, </a:t>
            </a:r>
            <a:r>
              <a:rPr lang="en-GB" b="1" dirty="0"/>
              <a:t>shaking the earth </a:t>
            </a:r>
            <a:r>
              <a:rPr lang="en-GB" dirty="0"/>
              <a:t>with his feet, and </a:t>
            </a:r>
            <a:r>
              <a:rPr lang="en-GB" b="1" dirty="0"/>
              <a:t>breathing fire and smoke </a:t>
            </a:r>
            <a:r>
              <a:rPr lang="en-GB" dirty="0"/>
              <a:t>from his nostrils (what kind of winged horse or fiery dragon they will put into the new Mythology I [do not] know), it seems as if the earth had got a race now </a:t>
            </a:r>
            <a:r>
              <a:rPr lang="en-GB" b="1" dirty="0"/>
              <a:t>worthy to inhabit it</a:t>
            </a:r>
            <a:r>
              <a:rPr lang="en-GB" dirty="0"/>
              <a:t>. If all were as it seems, and </a:t>
            </a:r>
            <a:r>
              <a:rPr lang="en-GB" b="1" dirty="0"/>
              <a:t>men made the elements their servants for noble ends</a:t>
            </a:r>
            <a:r>
              <a:rPr lang="en-GB" dirty="0" smtClean="0"/>
              <a:t>!” (Thoreau, 1854).</a:t>
            </a:r>
          </a:p>
          <a:p>
            <a:pPr marL="0" indent="0" algn="just">
              <a:buNone/>
            </a:pPr>
            <a:r>
              <a:rPr lang="en-GB" b="1" dirty="0" smtClean="0"/>
              <a:t>“[T]he natural sublime [is] making way for the technological sublime” (</a:t>
            </a:r>
            <a:r>
              <a:rPr lang="en-GB" b="1" dirty="0" err="1" smtClean="0"/>
              <a:t>Brinded</a:t>
            </a:r>
            <a:r>
              <a:rPr lang="en-GB" b="1" dirty="0" smtClean="0"/>
              <a:t>, 2015). </a:t>
            </a:r>
            <a:endParaRPr lang="fr-BE" b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17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US (Post-)Pastoral Non-Fiction and the Toxic Sublime: Thoreau’s </a:t>
            </a:r>
            <a:r>
              <a:rPr lang="en-GB" sz="30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Walden </a:t>
            </a:r>
            <a:r>
              <a:rPr lang="en-GB" sz="3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(1854)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dirty="0" smtClean="0"/>
              <a:t>&gt;&lt; </a:t>
            </a:r>
            <a:r>
              <a:rPr lang="en-GB" dirty="0" smtClean="0"/>
              <a:t>“the commerce”, “the new market economy” or </a:t>
            </a:r>
            <a:r>
              <a:rPr lang="en-GB" b="1" dirty="0" smtClean="0"/>
              <a:t>capitalism &amp; consumerism </a:t>
            </a:r>
          </a:p>
          <a:p>
            <a:pPr algn="just"/>
            <a:r>
              <a:rPr lang="en-GB" dirty="0" smtClean="0"/>
              <a:t>The toxic sublime to analyse </a:t>
            </a:r>
            <a:r>
              <a:rPr lang="en-GB" b="1" dirty="0" smtClean="0"/>
              <a:t>the ‘poisoned’ nature of our relationship to and perception of specific places, objects, or situations, which was caused by progress.</a:t>
            </a:r>
          </a:p>
        </p:txBody>
      </p:sp>
    </p:spTree>
    <p:extLst>
      <p:ext uri="{BB962C8B-B14F-4D97-AF65-F5344CB8AC3E}">
        <p14:creationId xmlns:p14="http://schemas.microsoft.com/office/powerpoint/2010/main" val="451764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ntrepris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Entreprise.thmx</Template>
  <TotalTime>347</TotalTime>
  <Words>1720</Words>
  <Application>Microsoft Macintosh PowerPoint</Application>
  <PresentationFormat>Présentation à l'écran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Entreprise</vt:lpstr>
      <vt:lpstr>US (Post-)Pastoral Non-Fiction and the Toxic Sublime</vt:lpstr>
      <vt:lpstr>US (Post-)Pastoral Non-Fiction and the Toxic Sublime</vt:lpstr>
      <vt:lpstr>The Post-Pastoral Mode</vt:lpstr>
      <vt:lpstr>The Toxic Sublime</vt:lpstr>
      <vt:lpstr>Manufactured landscapes (Burtynsky, 2003)</vt:lpstr>
      <vt:lpstr>Representing Toxicity in US Literature</vt:lpstr>
      <vt:lpstr>Why Choose the Toxic Sublime?</vt:lpstr>
      <vt:lpstr>US (Post-)Pastoral Non-Fiction and the Toxic Sublime: Thoreau’s Walden (1854)</vt:lpstr>
      <vt:lpstr>US (Post-)Pastoral Non-Fiction and the Toxic Sublime: Thoreau’s Walden (1854)</vt:lpstr>
      <vt:lpstr>US (Post-)Pastoral Non-Fiction and the Toxic Sublime: Thoreau’s Walden (1854)</vt:lpstr>
      <vt:lpstr>US (Post-)Pastoral Non-Fiction and the Toxic Sublime: Leopold’s A Sand County Almanac (1949)</vt:lpstr>
      <vt:lpstr>US (Post-)Pastoral Non-Fiction and the Toxic Sublime: Leopold’s A Sand County Almanac (1949)</vt:lpstr>
      <vt:lpstr>US (Post-)Pastoral Non-Fiction and the Toxic Sublime: Ken Ilgunas’s Walden on Wheels (2013)</vt:lpstr>
      <vt:lpstr>US (Post-)Pastoral Non-Fiction and the Toxic Sublime: Ken Ilgunas’s Walden on Wheels (2013)</vt:lpstr>
      <vt:lpstr>US (Post-)Pastoral Non-Fiction and the Toxic Sublime: CONCLUSION</vt:lpstr>
      <vt:lpstr>Works Cited: Primary Sources</vt:lpstr>
      <vt:lpstr>Works Cited: Secondary 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(Post-)Pastoral Non-Fiction and the Toxic Sublime</dc:title>
  <dc:creator>David Lombard</dc:creator>
  <cp:lastModifiedBy>David Lombard</cp:lastModifiedBy>
  <cp:revision>21</cp:revision>
  <dcterms:created xsi:type="dcterms:W3CDTF">2017-04-17T09:07:19Z</dcterms:created>
  <dcterms:modified xsi:type="dcterms:W3CDTF">2017-04-18T17:41:55Z</dcterms:modified>
</cp:coreProperties>
</file>