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64" r:id="rId2"/>
    <p:sldId id="257" r:id="rId3"/>
    <p:sldId id="288" r:id="rId4"/>
    <p:sldId id="266" r:id="rId5"/>
    <p:sldId id="265" r:id="rId6"/>
    <p:sldId id="287" r:id="rId7"/>
    <p:sldId id="290" r:id="rId8"/>
    <p:sldId id="289" r:id="rId9"/>
    <p:sldId id="258" r:id="rId10"/>
    <p:sldId id="271" r:id="rId11"/>
    <p:sldId id="295" r:id="rId12"/>
    <p:sldId id="293" r:id="rId13"/>
    <p:sldId id="299" r:id="rId14"/>
    <p:sldId id="263" r:id="rId15"/>
    <p:sldId id="267" r:id="rId16"/>
    <p:sldId id="268" r:id="rId17"/>
    <p:sldId id="298" r:id="rId18"/>
    <p:sldId id="285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91" r:id="rId31"/>
    <p:sldId id="304" r:id="rId32"/>
    <p:sldId id="306" r:id="rId33"/>
    <p:sldId id="305" r:id="rId34"/>
    <p:sldId id="283" r:id="rId35"/>
    <p:sldId id="307" r:id="rId36"/>
    <p:sldId id="308" r:id="rId37"/>
    <p:sldId id="313" r:id="rId38"/>
    <p:sldId id="314" r:id="rId39"/>
    <p:sldId id="311" r:id="rId40"/>
    <p:sldId id="312" r:id="rId41"/>
    <p:sldId id="315" r:id="rId42"/>
    <p:sldId id="316" r:id="rId43"/>
    <p:sldId id="296" r:id="rId44"/>
    <p:sldId id="310" r:id="rId45"/>
    <p:sldId id="284" r:id="rId46"/>
    <p:sldId id="309" r:id="rId47"/>
    <p:sldId id="256" r:id="rId48"/>
    <p:sldId id="292" r:id="rId49"/>
    <p:sldId id="303" r:id="rId50"/>
  </p:sldIdLst>
  <p:sldSz cx="9144000" cy="6858000" type="screen4x3"/>
  <p:notesSz cx="6858000" cy="9686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4F3"/>
    <a:srgbClr val="DDE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98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C75DF-4FEE-4A3F-8BCF-5FAFD8C1BC2C}" type="datetimeFigureOut">
              <a:rPr lang="fr-BE" smtClean="0"/>
              <a:t>11/05/2017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50A73-DAAC-4F19-A6F8-903AEEC6AC5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03479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69CC0-F893-4A05-BCB1-5B45CC6857A5}" type="datetimeFigureOut">
              <a:rPr lang="fr-BE" smtClean="0"/>
              <a:t>11/05/2017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7075"/>
            <a:ext cx="4841875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28EE6-BEEE-43B2-BFDF-C22440AFA1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101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8EE6-BEEE-43B2-BFDF-C22440AFA1B1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045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8EE6-BEEE-43B2-BFDF-C22440AFA1B1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1442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8EE6-BEEE-43B2-BFDF-C22440AFA1B1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0456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8EE6-BEEE-43B2-BFDF-C22440AFA1B1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0456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8EE6-BEEE-43B2-BFDF-C22440AFA1B1}" type="slidenum">
              <a:rPr lang="fr-BE" smtClean="0"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0456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8EE6-BEEE-43B2-BFDF-C22440AFA1B1}" type="slidenum">
              <a:rPr lang="fr-BE" smtClean="0"/>
              <a:t>44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045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D95CBFE-1C78-4627-A422-D552FC7524E0}" type="datetime1">
              <a:rPr lang="fr-BE" smtClean="0"/>
              <a:t>11/05/2017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BE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A0A20E4-ECF9-49CA-811D-55223AF0CB5D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797F-6F45-4B17-B69A-6D9AAF655B77}" type="datetime1">
              <a:rPr lang="fr-BE" smtClean="0"/>
              <a:t>11/05/2017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59E0-0D27-4D01-B154-D0A1367F816E}" type="datetime1">
              <a:rPr lang="fr-BE" smtClean="0"/>
              <a:t>11/05/2017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8E025C-B563-4790-AC06-C28043630501}" type="datetime1">
              <a:rPr lang="fr-BE" smtClean="0"/>
              <a:t>11/05/2017</a:t>
            </a:fld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A0A20E4-ECF9-49CA-811D-55223AF0CB5D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B55249B-B6CA-48D4-8C97-E072C7FF117D}" type="datetime1">
              <a:rPr lang="fr-BE" smtClean="0"/>
              <a:t>11/05/2017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BE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A0A20E4-ECF9-49CA-811D-55223AF0CB5D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4EB2-31E5-434C-B368-5A484BC8A75D}" type="datetime1">
              <a:rPr lang="fr-BE" smtClean="0"/>
              <a:t>11/05/2017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17EB-1B9E-4D91-9060-577CDE766D68}" type="datetime1">
              <a:rPr lang="fr-BE" smtClean="0"/>
              <a:t>11/05/2017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BCBE2B-345F-490F-8319-87364384F72B}" type="datetime1">
              <a:rPr lang="fr-BE" smtClean="0"/>
              <a:t>11/05/2017</a:t>
            </a:fld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0A20E4-ECF9-49CA-811D-55223AF0CB5D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F2DD-3EA8-4B45-B368-477195F8B807}" type="datetime1">
              <a:rPr lang="fr-BE" smtClean="0"/>
              <a:t>11/05/2017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93BEC7-5985-4B82-AA1A-61EC06469E67}" type="datetime1">
              <a:rPr lang="fr-BE" smtClean="0"/>
              <a:t>11/05/2017</a:t>
            </a:fld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A0A20E4-ECF9-49CA-811D-55223AF0CB5D}" type="slidenum">
              <a:rPr lang="fr-BE" smtClean="0"/>
              <a:t>‹N°›</a:t>
            </a:fld>
            <a:endParaRPr lang="fr-BE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F1E9F0-F66E-4626-94C9-2D541F8441CC}" type="datetime1">
              <a:rPr lang="fr-BE" smtClean="0"/>
              <a:t>11/05/2017</a:t>
            </a:fld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0A20E4-ECF9-49CA-811D-55223AF0CB5D}" type="slidenum">
              <a:rPr lang="fr-BE" smtClean="0"/>
              <a:t>‹N°›</a:t>
            </a:fld>
            <a:endParaRPr lang="fr-BE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BA1A15-424B-4CC2-BAA3-F20C338862D6}" type="datetime1">
              <a:rPr lang="fr-BE" smtClean="0"/>
              <a:t>11/05/2017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A0A20E4-ECF9-49CA-811D-55223AF0CB5D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orbi.ulg.ac.be/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://www.ciriec.ulg.ac.b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mailto:celineremy9@gmail.com" TargetMode="External"/><Relationship Id="rId4" Type="http://schemas.openxmlformats.org/officeDocument/2006/relationships/hyperlink" Target="http://www.labos.ulg.ac.be/cris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9000">
              <a:schemeClr val="accent1">
                <a:tint val="44500"/>
                <a:satMod val="160000"/>
                <a:lumMod val="75000"/>
                <a:lumOff val="2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79712" y="1844824"/>
            <a:ext cx="6768752" cy="2808312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fr-BE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Partenariats Publics Privés pour l’insertion des demandeurs d’emploi : </a:t>
            </a:r>
            <a:br>
              <a:rPr lang="fr-BE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question de confiance </a:t>
            </a:r>
            <a:r>
              <a:rPr lang="fr-BE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fr-B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B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(2016, CIRIEC, Belgique)</a:t>
            </a:r>
            <a:endParaRPr lang="fr-BE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7744" y="5009728"/>
            <a:ext cx="6172200" cy="1227584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</a:pPr>
            <a:r>
              <a:rPr lang="fr-B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Fédération CAIPS, </a:t>
            </a:r>
            <a: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B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mai </a:t>
            </a:r>
            <a: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  <a:p>
            <a:pPr algn="ctr">
              <a:lnSpc>
                <a:spcPct val="160000"/>
              </a:lnSpc>
            </a:pPr>
            <a: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Céline Remy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1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1" y="0"/>
            <a:ext cx="1691679" cy="123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75000"/>
                <a:lumOff val="25000"/>
              </a:schemeClr>
            </a:gs>
            <a:gs pos="45000">
              <a:schemeClr val="accent1">
                <a:tint val="44500"/>
                <a:satMod val="160000"/>
                <a:lumMod val="75000"/>
                <a:lumOff val="2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42976" y="2978949"/>
            <a:ext cx="7517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La confiance comme outil d’analyse de la relation </a:t>
            </a:r>
            <a:r>
              <a:rPr lang="fr-B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partenariale</a:t>
            </a:r>
            <a:endParaRPr lang="fr-BE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17188"/>
            <a:ext cx="3096344" cy="231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ttvpsy.psychologies.com/9/2/4/34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302" y="0"/>
            <a:ext cx="3966857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99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260648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Un </a:t>
            </a:r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modèle d’analyse de la relation partenariale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2943617" y="1723496"/>
            <a:ext cx="2400232" cy="3871811"/>
            <a:chOff x="2943617" y="1723496"/>
            <a:chExt cx="2400232" cy="3871811"/>
          </a:xfrm>
        </p:grpSpPr>
        <p:sp>
          <p:nvSpPr>
            <p:cNvPr id="44" name="Titre 3"/>
            <p:cNvSpPr txBox="1">
              <a:spLocks/>
            </p:cNvSpPr>
            <p:nvPr/>
          </p:nvSpPr>
          <p:spPr>
            <a:xfrm>
              <a:off x="3275856" y="1723496"/>
              <a:ext cx="1746781" cy="62538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EFFETS</a:t>
              </a:r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2943617" y="2823123"/>
              <a:ext cx="2400232" cy="2772184"/>
              <a:chOff x="2943617" y="2823123"/>
              <a:chExt cx="2400232" cy="2772184"/>
            </a:xfrm>
          </p:grpSpPr>
          <p:sp>
            <p:nvSpPr>
              <p:cNvPr id="36" name="Titre 3"/>
              <p:cNvSpPr txBox="1">
                <a:spLocks/>
              </p:cNvSpPr>
              <p:nvPr/>
            </p:nvSpPr>
            <p:spPr>
              <a:xfrm>
                <a:off x="2943617" y="4920630"/>
                <a:ext cx="2400232" cy="674677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Capacitation de la relation partenariale</a:t>
                </a:r>
              </a:p>
            </p:txBody>
          </p:sp>
          <p:sp>
            <p:nvSpPr>
              <p:cNvPr id="37" name="Titre 3"/>
              <p:cNvSpPr txBox="1">
                <a:spLocks/>
              </p:cNvSpPr>
              <p:nvPr/>
            </p:nvSpPr>
            <p:spPr>
              <a:xfrm>
                <a:off x="2943619" y="2823123"/>
                <a:ext cx="2400230" cy="761390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Autonomisation de la relation partenariale</a:t>
                </a:r>
              </a:p>
            </p:txBody>
          </p:sp>
          <p:cxnSp>
            <p:nvCxnSpPr>
              <p:cNvPr id="50" name="Connecteur droit avec flèche 49"/>
              <p:cNvCxnSpPr>
                <a:stCxn id="37" idx="2"/>
                <a:endCxn id="36" idx="0"/>
              </p:cNvCxnSpPr>
              <p:nvPr/>
            </p:nvCxnSpPr>
            <p:spPr>
              <a:xfrm flipH="1">
                <a:off x="4143734" y="3584513"/>
                <a:ext cx="1" cy="1336118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2060"/>
                </a:solidFill>
                <a:prstDash val="solid"/>
                <a:headEnd type="arrow"/>
                <a:tailEnd type="arrow"/>
              </a:ln>
              <a:effectLst/>
            </p:spPr>
          </p:cxnSp>
        </p:grpSp>
      </p:grpSp>
      <p:grpSp>
        <p:nvGrpSpPr>
          <p:cNvPr id="9" name="Groupe 8"/>
          <p:cNvGrpSpPr/>
          <p:nvPr/>
        </p:nvGrpSpPr>
        <p:grpSpPr>
          <a:xfrm>
            <a:off x="611560" y="1700807"/>
            <a:ext cx="2332059" cy="4608513"/>
            <a:chOff x="611560" y="1700807"/>
            <a:chExt cx="2332059" cy="4608513"/>
          </a:xfrm>
        </p:grpSpPr>
        <p:sp>
          <p:nvSpPr>
            <p:cNvPr id="38" name="Titre 3"/>
            <p:cNvSpPr txBox="1">
              <a:spLocks/>
            </p:cNvSpPr>
            <p:nvPr/>
          </p:nvSpPr>
          <p:spPr>
            <a:xfrm>
              <a:off x="630472" y="2368051"/>
              <a:ext cx="1746781" cy="62538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Épreuves</a:t>
              </a:r>
            </a:p>
          </p:txBody>
        </p:sp>
        <p:sp>
          <p:nvSpPr>
            <p:cNvPr id="39" name="Titre 3"/>
            <p:cNvSpPr txBox="1">
              <a:spLocks/>
            </p:cNvSpPr>
            <p:nvPr/>
          </p:nvSpPr>
          <p:spPr>
            <a:xfrm>
              <a:off x="611560" y="3448417"/>
              <a:ext cx="1746781" cy="62538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txBody>
            <a:bodyPr vert="horz" lIns="91440" tIns="45720" rIns="91440" bIns="45720" rtlCol="0" anchor="ctr">
              <a:normAutofit fontScale="92500"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Formes logiques de la confiance</a:t>
              </a:r>
            </a:p>
          </p:txBody>
        </p:sp>
        <p:cxnSp>
          <p:nvCxnSpPr>
            <p:cNvPr id="40" name="Connecteur droit avec flèche 39"/>
            <p:cNvCxnSpPr>
              <a:stCxn id="38" idx="2"/>
              <a:endCxn id="39" idx="0"/>
            </p:cNvCxnSpPr>
            <p:nvPr/>
          </p:nvCxnSpPr>
          <p:spPr>
            <a:xfrm flipH="1">
              <a:off x="1484951" y="2993434"/>
              <a:ext cx="0" cy="442236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sp>
          <p:nvSpPr>
            <p:cNvPr id="41" name="Titre 3"/>
            <p:cNvSpPr txBox="1">
              <a:spLocks/>
            </p:cNvSpPr>
            <p:nvPr/>
          </p:nvSpPr>
          <p:spPr>
            <a:xfrm>
              <a:off x="630472" y="4516037"/>
              <a:ext cx="1746781" cy="62538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txBody>
            <a:bodyPr vert="horz" lIns="91440" tIns="45720" rIns="91440" bIns="45720" rtlCol="0" anchor="ctr">
              <a:normAutofit lnSpcReduction="10000"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Stratégies opérateurs/SPE</a:t>
              </a:r>
            </a:p>
          </p:txBody>
        </p:sp>
        <p:cxnSp>
          <p:nvCxnSpPr>
            <p:cNvPr id="42" name="Connecteur droit avec flèche 41"/>
            <p:cNvCxnSpPr/>
            <p:nvPr/>
          </p:nvCxnSpPr>
          <p:spPr>
            <a:xfrm>
              <a:off x="2451326" y="5282241"/>
              <a:ext cx="49229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sp>
          <p:nvSpPr>
            <p:cNvPr id="43" name="Titre 3"/>
            <p:cNvSpPr txBox="1">
              <a:spLocks/>
            </p:cNvSpPr>
            <p:nvPr/>
          </p:nvSpPr>
          <p:spPr>
            <a:xfrm>
              <a:off x="654437" y="1700807"/>
              <a:ext cx="1746781" cy="62538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PROCESSUS</a:t>
              </a:r>
            </a:p>
          </p:txBody>
        </p:sp>
        <p:sp>
          <p:nvSpPr>
            <p:cNvPr id="46" name="Titre 3"/>
            <p:cNvSpPr txBox="1">
              <a:spLocks/>
            </p:cNvSpPr>
            <p:nvPr/>
          </p:nvSpPr>
          <p:spPr>
            <a:xfrm>
              <a:off x="630472" y="5595308"/>
              <a:ext cx="1746781" cy="62538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Justifications</a:t>
              </a:r>
            </a:p>
          </p:txBody>
        </p:sp>
        <p:cxnSp>
          <p:nvCxnSpPr>
            <p:cNvPr id="47" name="Connecteur droit avec flèche 46"/>
            <p:cNvCxnSpPr>
              <a:stCxn id="39" idx="2"/>
              <a:endCxn id="41" idx="0"/>
            </p:cNvCxnSpPr>
            <p:nvPr/>
          </p:nvCxnSpPr>
          <p:spPr>
            <a:xfrm>
              <a:off x="1484951" y="4073801"/>
              <a:ext cx="0" cy="442236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cxnSp>
          <p:nvCxnSpPr>
            <p:cNvPr id="48" name="Connecteur droit avec flèche 47"/>
            <p:cNvCxnSpPr/>
            <p:nvPr/>
          </p:nvCxnSpPr>
          <p:spPr>
            <a:xfrm>
              <a:off x="1484951" y="5141421"/>
              <a:ext cx="0" cy="442474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cxnSp>
          <p:nvCxnSpPr>
            <p:cNvPr id="49" name="Connecteur droit avec flèche 48"/>
            <p:cNvCxnSpPr/>
            <p:nvPr/>
          </p:nvCxnSpPr>
          <p:spPr>
            <a:xfrm>
              <a:off x="2451326" y="3316531"/>
              <a:ext cx="49229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sp>
          <p:nvSpPr>
            <p:cNvPr id="51" name="Parenthèse fermante 50"/>
            <p:cNvSpPr/>
            <p:nvPr/>
          </p:nvSpPr>
          <p:spPr>
            <a:xfrm>
              <a:off x="2401218" y="2244325"/>
              <a:ext cx="49908" cy="4064995"/>
            </a:xfrm>
            <a:prstGeom prst="rightBracket">
              <a:avLst/>
            </a:prstGeom>
            <a:noFill/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343849" y="1700808"/>
            <a:ext cx="3404615" cy="4608065"/>
            <a:chOff x="5343849" y="1700808"/>
            <a:chExt cx="3404615" cy="4608065"/>
          </a:xfrm>
        </p:grpSpPr>
        <p:sp>
          <p:nvSpPr>
            <p:cNvPr id="45" name="Titre 3"/>
            <p:cNvSpPr txBox="1">
              <a:spLocks/>
            </p:cNvSpPr>
            <p:nvPr/>
          </p:nvSpPr>
          <p:spPr>
            <a:xfrm>
              <a:off x="6156176" y="1700808"/>
              <a:ext cx="1746781" cy="62538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CONTEXTE</a:t>
              </a:r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5343849" y="2276872"/>
              <a:ext cx="3404615" cy="4032001"/>
              <a:chOff x="5343849" y="2276872"/>
              <a:chExt cx="3404615" cy="4032001"/>
            </a:xfrm>
          </p:grpSpPr>
          <p:sp>
            <p:nvSpPr>
              <p:cNvPr id="52" name="Parenthèse fermante 51"/>
              <p:cNvSpPr/>
              <p:nvPr/>
            </p:nvSpPr>
            <p:spPr>
              <a:xfrm flipH="1">
                <a:off x="5837937" y="2276872"/>
                <a:ext cx="72001" cy="4032001"/>
              </a:xfrm>
              <a:prstGeom prst="rightBracket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53" name="Connecteur droit avec flèche 52"/>
              <p:cNvCxnSpPr/>
              <p:nvPr/>
            </p:nvCxnSpPr>
            <p:spPr>
              <a:xfrm flipH="1">
                <a:off x="5343849" y="3316531"/>
                <a:ext cx="49409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206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54" name="Connecteur droit avec flèche 53"/>
              <p:cNvCxnSpPr/>
              <p:nvPr/>
            </p:nvCxnSpPr>
            <p:spPr>
              <a:xfrm flipH="1">
                <a:off x="5343849" y="5264431"/>
                <a:ext cx="49409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206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63" name="Titre 3"/>
              <p:cNvSpPr txBox="1">
                <a:spLocks/>
              </p:cNvSpPr>
              <p:nvPr/>
            </p:nvSpPr>
            <p:spPr>
              <a:xfrm>
                <a:off x="6020727" y="2437943"/>
                <a:ext cx="1977139" cy="1129246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Modalités de prise de décision</a:t>
                </a:r>
              </a:p>
            </p:txBody>
          </p:sp>
          <p:sp>
            <p:nvSpPr>
              <p:cNvPr id="64" name="Titre 3"/>
              <p:cNvSpPr txBox="1">
                <a:spLocks/>
              </p:cNvSpPr>
              <p:nvPr/>
            </p:nvSpPr>
            <p:spPr>
              <a:xfrm>
                <a:off x="6020727" y="5108066"/>
                <a:ext cx="1977139" cy="1129246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Technique de génération du partenariat</a:t>
                </a:r>
              </a:p>
            </p:txBody>
          </p:sp>
          <p:sp>
            <p:nvSpPr>
              <p:cNvPr id="65" name="Titre 3"/>
              <p:cNvSpPr txBox="1">
                <a:spLocks/>
              </p:cNvSpPr>
              <p:nvPr/>
            </p:nvSpPr>
            <p:spPr>
              <a:xfrm>
                <a:off x="6020727" y="3739914"/>
                <a:ext cx="1977139" cy="1129246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Modalités d’encadrement 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des opérateurs</a:t>
                </a:r>
              </a:p>
            </p:txBody>
          </p:sp>
          <p:sp>
            <p:nvSpPr>
              <p:cNvPr id="66" name="Titre 3"/>
              <p:cNvSpPr txBox="1">
                <a:spLocks/>
              </p:cNvSpPr>
              <p:nvPr/>
            </p:nvSpPr>
            <p:spPr>
              <a:xfrm rot="5400000">
                <a:off x="7155068" y="3275767"/>
                <a:ext cx="2431215" cy="755576"/>
              </a:xfrm>
              <a:prstGeom prst="rect">
                <a:avLst/>
              </a:prstGeom>
              <a:ln w="12700">
                <a:solidFill>
                  <a:srgbClr val="00206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Technique de gestion du partenariat</a:t>
                </a: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>
                <a:solidFill>
                  <a:schemeClr val="bg1"/>
                </a:solidFill>
              </a:rPr>
              <a:t>11</a:t>
            </a:fld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9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431086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B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Qu’est-ce que l’autonomisation du partenariat?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619672" y="4623519"/>
            <a:ext cx="745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B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467545" y="2260323"/>
            <a:ext cx="2880319" cy="1312693"/>
            <a:chOff x="395536" y="2132856"/>
            <a:chExt cx="2880319" cy="1312693"/>
          </a:xfrm>
        </p:grpSpPr>
        <p:sp>
          <p:nvSpPr>
            <p:cNvPr id="2" name="Ellipse 1"/>
            <p:cNvSpPr/>
            <p:nvPr/>
          </p:nvSpPr>
          <p:spPr>
            <a:xfrm>
              <a:off x="683568" y="2132856"/>
              <a:ext cx="2304256" cy="131269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95536" y="2420888"/>
              <a:ext cx="28803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Confiance inter-</a:t>
              </a:r>
            </a:p>
            <a:p>
              <a:pPr algn="ctr"/>
              <a:r>
                <a:rPr lang="fr-BE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personnelle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5796136" y="2260322"/>
            <a:ext cx="2331995" cy="1312693"/>
            <a:chOff x="5580112" y="2116307"/>
            <a:chExt cx="2016224" cy="1312693"/>
          </a:xfrm>
        </p:grpSpPr>
        <p:sp>
          <p:nvSpPr>
            <p:cNvPr id="16" name="Ellipse 15"/>
            <p:cNvSpPr/>
            <p:nvPr/>
          </p:nvSpPr>
          <p:spPr>
            <a:xfrm>
              <a:off x="5580112" y="2116307"/>
              <a:ext cx="2016224" cy="131269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950912" y="2337215"/>
              <a:ext cx="155918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BE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Confiance systémique 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3138994" y="2260323"/>
            <a:ext cx="2729150" cy="1312693"/>
            <a:chOff x="3066986" y="2116307"/>
            <a:chExt cx="2585134" cy="1312693"/>
          </a:xfrm>
        </p:grpSpPr>
        <p:sp>
          <p:nvSpPr>
            <p:cNvPr id="15" name="Ellipse 14"/>
            <p:cNvSpPr/>
            <p:nvPr/>
          </p:nvSpPr>
          <p:spPr>
            <a:xfrm>
              <a:off x="3066986" y="2116307"/>
              <a:ext cx="2441117" cy="131269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131840" y="2348880"/>
              <a:ext cx="252028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BE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Confiance inter- organisationnelle 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12</a:t>
            </a:fld>
            <a:endParaRPr lang="fr-BE"/>
          </a:p>
        </p:txBody>
      </p:sp>
      <p:grpSp>
        <p:nvGrpSpPr>
          <p:cNvPr id="4" name="Groupe 3"/>
          <p:cNvGrpSpPr/>
          <p:nvPr/>
        </p:nvGrpSpPr>
        <p:grpSpPr>
          <a:xfrm>
            <a:off x="683569" y="4348554"/>
            <a:ext cx="7560839" cy="1312694"/>
            <a:chOff x="683569" y="4348554"/>
            <a:chExt cx="7560839" cy="1312694"/>
          </a:xfrm>
        </p:grpSpPr>
        <p:sp>
          <p:nvSpPr>
            <p:cNvPr id="9" name="Flèche droite 8"/>
            <p:cNvSpPr/>
            <p:nvPr/>
          </p:nvSpPr>
          <p:spPr>
            <a:xfrm>
              <a:off x="7812360" y="4553885"/>
              <a:ext cx="432048" cy="89133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683569" y="4348555"/>
              <a:ext cx="2880319" cy="1312693"/>
              <a:chOff x="611561" y="2132856"/>
              <a:chExt cx="2880319" cy="1312693"/>
            </a:xfrm>
          </p:grpSpPr>
          <p:sp>
            <p:nvSpPr>
              <p:cNvPr id="19" name="Ellipse 18"/>
              <p:cNvSpPr/>
              <p:nvPr/>
            </p:nvSpPr>
            <p:spPr>
              <a:xfrm>
                <a:off x="899592" y="2132856"/>
                <a:ext cx="2304256" cy="131269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611561" y="2420888"/>
                <a:ext cx="2880319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Faiblement</a:t>
                </a:r>
              </a:p>
              <a:p>
                <a:pPr algn="ctr"/>
                <a:r>
                  <a:rPr lang="fr-BE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autonomisé</a:t>
                </a:r>
                <a:endParaRPr lang="fr-BE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Groupe 20"/>
            <p:cNvGrpSpPr/>
            <p:nvPr/>
          </p:nvGrpSpPr>
          <p:grpSpPr>
            <a:xfrm>
              <a:off x="5552372" y="4348554"/>
              <a:ext cx="2331996" cy="1312693"/>
              <a:chOff x="5369353" y="2116307"/>
              <a:chExt cx="2016224" cy="1312693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5369353" y="2116307"/>
                <a:ext cx="2016224" cy="1312693"/>
              </a:xfrm>
              <a:prstGeom prst="ellipse">
                <a:avLst/>
              </a:prstGeom>
              <a:solidFill>
                <a:srgbClr val="DDE4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5766882" y="2337215"/>
                <a:ext cx="15591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Fortement autonomisé </a:t>
                </a:r>
                <a:endParaRPr lang="fr-BE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4" name="Groupe 23"/>
            <p:cNvGrpSpPr/>
            <p:nvPr/>
          </p:nvGrpSpPr>
          <p:grpSpPr>
            <a:xfrm>
              <a:off x="3138993" y="4348555"/>
              <a:ext cx="2577110" cy="1312693"/>
              <a:chOff x="3066986" y="2116307"/>
              <a:chExt cx="2441117" cy="1312693"/>
            </a:xfrm>
          </p:grpSpPr>
          <p:sp>
            <p:nvSpPr>
              <p:cNvPr id="25" name="Ellipse 24"/>
              <p:cNvSpPr/>
              <p:nvPr/>
            </p:nvSpPr>
            <p:spPr>
              <a:xfrm>
                <a:off x="3066986" y="2116307"/>
                <a:ext cx="2441117" cy="131269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3401251" y="2348880"/>
                <a:ext cx="20255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Moyennement autonomisé </a:t>
                </a:r>
                <a:endParaRPr lang="fr-BE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674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170637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Qu’est-ce que la capacitation du partenariat?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13</a:t>
            </a:fld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81" y="1340768"/>
            <a:ext cx="7369143" cy="315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32" y="4616594"/>
            <a:ext cx="5430788" cy="224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35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715200" cy="4873752"/>
          </a:xfrm>
        </p:spPr>
        <p:txBody>
          <a:bodyPr>
            <a:normAutofit/>
          </a:bodyPr>
          <a:lstStyle/>
          <a:p>
            <a:r>
              <a:rPr lang="fr-BE" dirty="0"/>
              <a:t>Terme vague et absent</a:t>
            </a:r>
          </a:p>
          <a:p>
            <a:r>
              <a:rPr lang="fr-BE" dirty="0"/>
              <a:t>Caractère invisible</a:t>
            </a:r>
          </a:p>
          <a:p>
            <a:r>
              <a:rPr lang="fr-BE" dirty="0"/>
              <a:t>Objet « insaisissable » (moment éphémère)</a:t>
            </a:r>
          </a:p>
          <a:p>
            <a:r>
              <a:rPr lang="fr-BE" dirty="0"/>
              <a:t>Tentation « substantialiste »</a:t>
            </a:r>
          </a:p>
          <a:p>
            <a:r>
              <a:rPr lang="fr-BE" dirty="0"/>
              <a:t>Tentation d’interprétation à la place de l’acteur</a:t>
            </a:r>
          </a:p>
          <a:p>
            <a:endParaRPr lang="fr-BE" dirty="0"/>
          </a:p>
          <a:p>
            <a:pPr>
              <a:buFont typeface="Symbol"/>
              <a:buChar char="Þ"/>
            </a:pPr>
            <a:r>
              <a:rPr lang="fr-BE" dirty="0"/>
              <a:t>Enjeu de la confiance = acte d’accorder sa confiance à l’autre et inversement</a:t>
            </a:r>
          </a:p>
          <a:p>
            <a:pPr>
              <a:buFont typeface="Symbol"/>
              <a:buChar char="Þ"/>
            </a:pPr>
            <a:r>
              <a:rPr lang="fr-BE" dirty="0"/>
              <a:t>Se centrer sur les discours des acteurs pour saisir la confiance</a:t>
            </a:r>
          </a:p>
          <a:p>
            <a:endParaRPr lang="fr-BE" dirty="0"/>
          </a:p>
          <a:p>
            <a:endParaRPr lang="fr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14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755576" y="43108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B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Qu’est-ce que la confiance?</a:t>
            </a:r>
          </a:p>
        </p:txBody>
      </p:sp>
    </p:spTree>
    <p:extLst>
      <p:ext uri="{BB962C8B-B14F-4D97-AF65-F5344CB8AC3E}">
        <p14:creationId xmlns:p14="http://schemas.microsoft.com/office/powerpoint/2010/main" val="228207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43108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Quatre formes logiques de la confiance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649479" y="1743199"/>
            <a:ext cx="1546257" cy="46166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B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Pari</a:t>
            </a:r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76837" y="1415678"/>
            <a:ext cx="4752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Interdiction d’anticiper les conséquences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Absence d’un enjeu clair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 à alternative simple 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683568" y="2682831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55776" y="291565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Pratique positive de l’ignorance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77974" y="385175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Garantie de représentation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5776" y="4581128"/>
            <a:ext cx="568863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Mise en danger délibérée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Acte banal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Acte risqué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Acte audacieux 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683568" y="3573016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83568" y="4509120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73950" y="2895327"/>
            <a:ext cx="1881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fr-B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Sacrifice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3568" y="3789040"/>
            <a:ext cx="1521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fr-B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Gage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3568" y="5127575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fr-B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Défi</a:t>
            </a:r>
            <a:endParaRPr lang="fr-BE" sz="2400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683568" y="6237312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7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47664" y="450912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Formes </a:t>
            </a:r>
            <a:r>
              <a:rPr lang="fr-B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logiques pour qualifier les </a:t>
            </a:r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épreuves</a:t>
            </a:r>
            <a:endParaRPr lang="fr-B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www.labo17.fr/images/ques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5086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492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17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755576" y="43108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B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Les « épreuves » au sein des PPP</a:t>
            </a:r>
            <a:endParaRPr lang="fr-B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 bwMode="auto">
          <a:xfrm>
            <a:off x="5145107" y="4560611"/>
            <a:ext cx="3459341" cy="107721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latin typeface="Times New Roman" pitchFamily="18" charset="0"/>
                <a:cs typeface="Times New Roman" pitchFamily="18" charset="0"/>
              </a:rPr>
              <a:t>Épreuve n°3.1</a:t>
            </a:r>
            <a:r>
              <a:rPr lang="fr-BE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1600" dirty="0">
                <a:latin typeface="Times New Roman" pitchFamily="18" charset="0"/>
                <a:cs typeface="Times New Roman" pitchFamily="18" charset="0"/>
              </a:rPr>
              <a:t>: Des résultats difficile à atteindre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latin typeface="Times New Roman" pitchFamily="18" charset="0"/>
                <a:cs typeface="Times New Roman" pitchFamily="18" charset="0"/>
              </a:rPr>
              <a:t>Épreuve n°3.2 : Le renouvellement de la convention</a:t>
            </a:r>
          </a:p>
        </p:txBody>
      </p:sp>
      <p:sp>
        <p:nvSpPr>
          <p:cNvPr id="43" name="Flèche vers le bas 42"/>
          <p:cNvSpPr/>
          <p:nvPr/>
        </p:nvSpPr>
        <p:spPr bwMode="auto">
          <a:xfrm>
            <a:off x="7011055" y="4005066"/>
            <a:ext cx="423215" cy="493662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1600"/>
          </a:p>
        </p:txBody>
      </p:sp>
      <p:sp>
        <p:nvSpPr>
          <p:cNvPr id="56" name="ZoneTexte 38"/>
          <p:cNvSpPr txBox="1">
            <a:spLocks noChangeArrowheads="1"/>
          </p:cNvSpPr>
          <p:nvPr/>
        </p:nvSpPr>
        <p:spPr bwMode="auto">
          <a:xfrm>
            <a:off x="6061865" y="3541502"/>
            <a:ext cx="25425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600" b="1" dirty="0">
                <a:latin typeface="Times New Roman" pitchFamily="18" charset="0"/>
                <a:cs typeface="Times New Roman" pitchFamily="18" charset="0"/>
              </a:rPr>
              <a:t>3. Evaluation des projets</a:t>
            </a:r>
          </a:p>
        </p:txBody>
      </p:sp>
      <p:cxnSp>
        <p:nvCxnSpPr>
          <p:cNvPr id="57" name="Connecteur droit avec flèche 56"/>
          <p:cNvCxnSpPr/>
          <p:nvPr/>
        </p:nvCxnSpPr>
        <p:spPr bwMode="auto">
          <a:xfrm>
            <a:off x="5364088" y="3743751"/>
            <a:ext cx="49672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40"/>
          <p:cNvSpPr txBox="1">
            <a:spLocks noChangeArrowheads="1"/>
          </p:cNvSpPr>
          <p:nvPr/>
        </p:nvSpPr>
        <p:spPr bwMode="auto">
          <a:xfrm>
            <a:off x="3352008" y="3536750"/>
            <a:ext cx="2021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600" b="1" dirty="0">
                <a:latin typeface="Times New Roman" pitchFamily="18" charset="0"/>
                <a:cs typeface="Times New Roman" pitchFamily="18" charset="0"/>
              </a:rPr>
              <a:t>2. Suivi des projets</a:t>
            </a:r>
          </a:p>
        </p:txBody>
      </p:sp>
      <p:sp>
        <p:nvSpPr>
          <p:cNvPr id="59" name="Flèche vers le bas 58"/>
          <p:cNvSpPr/>
          <p:nvPr/>
        </p:nvSpPr>
        <p:spPr bwMode="auto">
          <a:xfrm rot="10800000">
            <a:off x="4115373" y="3001148"/>
            <a:ext cx="423215" cy="427851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1600"/>
          </a:p>
        </p:txBody>
      </p:sp>
      <p:sp>
        <p:nvSpPr>
          <p:cNvPr id="61" name="ZoneTexte 60"/>
          <p:cNvSpPr txBox="1"/>
          <p:nvPr/>
        </p:nvSpPr>
        <p:spPr bwMode="auto">
          <a:xfrm>
            <a:off x="1591023" y="1283275"/>
            <a:ext cx="5501257" cy="156965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latin typeface="Times New Roman" pitchFamily="18" charset="0"/>
                <a:cs typeface="Times New Roman" pitchFamily="18" charset="0"/>
              </a:rPr>
              <a:t>Épreuve </a:t>
            </a:r>
            <a:r>
              <a:rPr lang="fr-BE" sz="1600" dirty="0" smtClean="0">
                <a:latin typeface="Times New Roman" pitchFamily="18" charset="0"/>
                <a:cs typeface="Times New Roman" pitchFamily="18" charset="0"/>
              </a:rPr>
              <a:t>n°2.1 </a:t>
            </a:r>
            <a:r>
              <a:rPr lang="fr-BE" sz="1600" dirty="0">
                <a:latin typeface="Times New Roman" pitchFamily="18" charset="0"/>
                <a:cs typeface="Times New Roman" pitchFamily="18" charset="0"/>
              </a:rPr>
              <a:t>: Des comportements de passivité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latin typeface="Times New Roman" pitchFamily="18" charset="0"/>
                <a:cs typeface="Times New Roman" pitchFamily="18" charset="0"/>
              </a:rPr>
              <a:t>Épreuve n°2.2 : Des comportements de contestation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latin typeface="Times New Roman" pitchFamily="18" charset="0"/>
                <a:cs typeface="Times New Roman" pitchFamily="18" charset="0"/>
              </a:rPr>
              <a:t>Épreuve n°2.3 : Des attitudes de mécontentement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latin typeface="Times New Roman" pitchFamily="18" charset="0"/>
                <a:cs typeface="Times New Roman" pitchFamily="18" charset="0"/>
              </a:rPr>
              <a:t>Épreuve n°2.4 : Des demandeurs d’emploi difficiles à mobiliser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latin typeface="Times New Roman" pitchFamily="18" charset="0"/>
                <a:cs typeface="Times New Roman" pitchFamily="18" charset="0"/>
              </a:rPr>
              <a:t>Épreuve n°2.5 : Non-respect des obligations par les opérateurs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latin typeface="Times New Roman" pitchFamily="18" charset="0"/>
                <a:cs typeface="Times New Roman" pitchFamily="18" charset="0"/>
              </a:rPr>
              <a:t>Épreuve n°2.6 : Lourdeur et changements administratifs</a:t>
            </a:r>
          </a:p>
        </p:txBody>
      </p:sp>
      <p:cxnSp>
        <p:nvCxnSpPr>
          <p:cNvPr id="62" name="Connecteur droit avec flèche 61"/>
          <p:cNvCxnSpPr/>
          <p:nvPr/>
        </p:nvCxnSpPr>
        <p:spPr bwMode="auto">
          <a:xfrm>
            <a:off x="2699792" y="3743750"/>
            <a:ext cx="49449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42"/>
          <p:cNvSpPr txBox="1">
            <a:spLocks noChangeArrowheads="1"/>
          </p:cNvSpPr>
          <p:nvPr/>
        </p:nvSpPr>
        <p:spPr bwMode="auto">
          <a:xfrm>
            <a:off x="597686" y="3536749"/>
            <a:ext cx="21021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600" b="1" dirty="0">
                <a:latin typeface="Times New Roman" pitchFamily="18" charset="0"/>
                <a:cs typeface="Times New Roman" pitchFamily="18" charset="0"/>
              </a:rPr>
              <a:t>1. Conventionnement</a:t>
            </a:r>
          </a:p>
        </p:txBody>
      </p:sp>
      <p:sp>
        <p:nvSpPr>
          <p:cNvPr id="64" name="Flèche vers le bas 63"/>
          <p:cNvSpPr/>
          <p:nvPr/>
        </p:nvSpPr>
        <p:spPr bwMode="auto">
          <a:xfrm>
            <a:off x="1486985" y="4005063"/>
            <a:ext cx="425441" cy="466434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1600"/>
          </a:p>
        </p:txBody>
      </p:sp>
      <p:sp>
        <p:nvSpPr>
          <p:cNvPr id="65" name="ZoneTexte 64"/>
          <p:cNvSpPr txBox="1"/>
          <p:nvPr/>
        </p:nvSpPr>
        <p:spPr bwMode="auto">
          <a:xfrm>
            <a:off x="251520" y="4545757"/>
            <a:ext cx="4749571" cy="107721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latin typeface="Times New Roman" pitchFamily="18" charset="0"/>
                <a:cs typeface="Times New Roman" pitchFamily="18" charset="0"/>
              </a:rPr>
              <a:t>Épreuve n°1.1 : L’arrivée de la lettre de réponse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latin typeface="Times New Roman" pitchFamily="18" charset="0"/>
                <a:cs typeface="Times New Roman" pitchFamily="18" charset="0"/>
              </a:rPr>
              <a:t>Épreuve n°1.2 : L’arrive tardive de la convention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latin typeface="Times New Roman" pitchFamily="18" charset="0"/>
                <a:cs typeface="Times New Roman" pitchFamily="18" charset="0"/>
              </a:rPr>
              <a:t>Épreuve n°1.3 : Des anomalies dans la convention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latin typeface="Times New Roman" pitchFamily="18" charset="0"/>
                <a:cs typeface="Times New Roman" pitchFamily="18" charset="0"/>
              </a:rPr>
              <a:t>Épreuve n°1.4 : Des modifications dans la convention</a:t>
            </a:r>
          </a:p>
        </p:txBody>
      </p:sp>
    </p:spTree>
    <p:extLst>
      <p:ext uri="{BB962C8B-B14F-4D97-AF65-F5344CB8AC3E}">
        <p14:creationId xmlns:p14="http://schemas.microsoft.com/office/powerpoint/2010/main" val="50552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3" grpId="0" animBg="1"/>
      <p:bldP spid="56" grpId="0"/>
      <p:bldP spid="58" grpId="0"/>
      <p:bldP spid="59" grpId="0" animBg="1"/>
      <p:bldP spid="61" grpId="0" animBg="1"/>
      <p:bldP spid="63" grpId="0"/>
      <p:bldP spid="64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75000"/>
                <a:lumOff val="25000"/>
              </a:schemeClr>
            </a:gs>
            <a:gs pos="45000">
              <a:schemeClr val="accent1">
                <a:tint val="44500"/>
                <a:satMod val="160000"/>
                <a:lumMod val="75000"/>
                <a:lumOff val="2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3121804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fr-B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formes de confiance dans les partenariats du champ de l’emploi : analyse du matériau empirique</a:t>
            </a:r>
            <a:endParaRPr lang="fr-BE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5023"/>
            <a:ext cx="3902075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97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3108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Les 3 gages du côté de l’opérateur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3635896" y="3140968"/>
            <a:ext cx="2088232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79889" y="3356992"/>
            <a:ext cx="121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Gages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4644008" y="2564904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3124958" y="1700808"/>
            <a:ext cx="2815194" cy="86409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24958" y="1844824"/>
            <a:ext cx="2815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Professionnalisme</a:t>
            </a:r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3400023" y="4230291"/>
            <a:ext cx="360000" cy="57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2101532" y="4797152"/>
            <a:ext cx="2110428" cy="86409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267744" y="4941168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Réputation</a:t>
            </a:r>
          </a:p>
        </p:txBody>
      </p:sp>
      <p:sp>
        <p:nvSpPr>
          <p:cNvPr id="22" name="Ellipse 21"/>
          <p:cNvSpPr/>
          <p:nvPr/>
        </p:nvSpPr>
        <p:spPr>
          <a:xfrm>
            <a:off x="5125868" y="4797152"/>
            <a:ext cx="2110428" cy="86409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364088" y="4941168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Familiarité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5580112" y="4221088"/>
            <a:ext cx="36004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850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  <p:bldP spid="11" grpId="0"/>
      <p:bldP spid="13" grpId="0" animBg="1"/>
      <p:bldP spid="14" grpId="0"/>
      <p:bldP spid="2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75000"/>
                <a:lumOff val="25000"/>
              </a:schemeClr>
            </a:gs>
            <a:gs pos="45000">
              <a:schemeClr val="accent1">
                <a:tint val="44500"/>
                <a:satMod val="160000"/>
                <a:lumMod val="75000"/>
                <a:lumOff val="2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859216" cy="487375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Cadrage de la </a:t>
            </a:r>
            <a:r>
              <a:rPr lang="fr-B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recherche</a:t>
            </a:r>
          </a:p>
          <a:p>
            <a:pPr marL="457200" indent="-457200">
              <a:buFont typeface="+mj-lt"/>
              <a:buAutoNum type="arabicPeriod"/>
            </a:pPr>
            <a:endParaRPr lang="fr-B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confiance comme outil d’analyse de la relation </a:t>
            </a:r>
            <a:r>
              <a:rPr lang="fr-B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partenariale </a:t>
            </a:r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formes et les niveaux de la confiance dans les partenariats du champ de l’emploi</a:t>
            </a:r>
          </a:p>
          <a:p>
            <a:pPr marL="457200" indent="-457200">
              <a:buFont typeface="+mj-lt"/>
              <a:buAutoNum type="arabicPeriod"/>
            </a:pPr>
            <a:endParaRPr lang="fr-B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comparaison internationale : Belgique - Suisse </a:t>
            </a:r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et recommandations</a:t>
            </a:r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2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971600" y="43108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de l’exposé</a:t>
            </a:r>
          </a:p>
        </p:txBody>
      </p:sp>
    </p:spTree>
    <p:extLst>
      <p:ext uri="{BB962C8B-B14F-4D97-AF65-F5344CB8AC3E}">
        <p14:creationId xmlns:p14="http://schemas.microsoft.com/office/powerpoint/2010/main" val="427931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26570" y="431086"/>
            <a:ext cx="78488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Les 4 gages du côté du SPE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3635896" y="2969208"/>
            <a:ext cx="2088232" cy="80178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79889" y="3063413"/>
            <a:ext cx="121219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Gages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347864" y="2272241"/>
            <a:ext cx="360040" cy="6970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1907704" y="1484784"/>
            <a:ext cx="2110428" cy="77802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39752" y="1629717"/>
            <a:ext cx="126053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Valeurs</a:t>
            </a:r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3400023" y="3789040"/>
            <a:ext cx="360000" cy="69696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1914807" y="4437112"/>
            <a:ext cx="2110428" cy="82696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24342" y="4582732"/>
            <a:ext cx="179728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Ressources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5580112" y="3789040"/>
            <a:ext cx="360040" cy="6970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5307806" y="4437112"/>
            <a:ext cx="2110429" cy="89897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580112" y="4444313"/>
            <a:ext cx="163538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Garantie de</a:t>
            </a:r>
          </a:p>
          <a:p>
            <a:r>
              <a:rPr lang="fr-B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bilinguisme</a:t>
            </a:r>
          </a:p>
        </p:txBody>
      </p:sp>
      <p:sp>
        <p:nvSpPr>
          <p:cNvPr id="19" name="Ellipse 18"/>
          <p:cNvSpPr/>
          <p:nvPr/>
        </p:nvSpPr>
        <p:spPr>
          <a:xfrm>
            <a:off x="5269884" y="1484784"/>
            <a:ext cx="2110428" cy="78746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565773" y="1629717"/>
            <a:ext cx="159851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Méthodes</a:t>
            </a:r>
          </a:p>
        </p:txBody>
      </p:sp>
      <p:cxnSp>
        <p:nvCxnSpPr>
          <p:cNvPr id="21" name="Connecteur droit 20"/>
          <p:cNvCxnSpPr/>
          <p:nvPr/>
        </p:nvCxnSpPr>
        <p:spPr>
          <a:xfrm flipH="1">
            <a:off x="5570549" y="2272247"/>
            <a:ext cx="360000" cy="69696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13317" y="6135687"/>
            <a:ext cx="887537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Convention de partenariat = gage d’un engagement réciproque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8464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  <p:bldP spid="11" grpId="0"/>
      <p:bldP spid="13" grpId="0" animBg="1"/>
      <p:bldP spid="14" grpId="0"/>
      <p:bldP spid="17" grpId="0" animBg="1"/>
      <p:bldP spid="18" grpId="0"/>
      <p:bldP spid="19" grpId="0" animBg="1"/>
      <p:bldP spid="20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3108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 aux épreuves, l’incertitude plane …</a:t>
            </a:r>
          </a:p>
        </p:txBody>
      </p:sp>
      <p:grpSp>
        <p:nvGrpSpPr>
          <p:cNvPr id="8" name="Groupe 2"/>
          <p:cNvGrpSpPr>
            <a:grpSpLocks/>
          </p:cNvGrpSpPr>
          <p:nvPr/>
        </p:nvGrpSpPr>
        <p:grpSpPr bwMode="auto">
          <a:xfrm>
            <a:off x="2060620" y="2150166"/>
            <a:ext cx="5103668" cy="2358954"/>
            <a:chOff x="1979918" y="3501279"/>
            <a:chExt cx="3383944" cy="972029"/>
          </a:xfrm>
        </p:grpSpPr>
        <p:sp>
          <p:nvSpPr>
            <p:cNvPr id="10" name="Rectangle 9"/>
            <p:cNvSpPr/>
            <p:nvPr/>
          </p:nvSpPr>
          <p:spPr bwMode="auto">
            <a:xfrm>
              <a:off x="1979918" y="4077321"/>
              <a:ext cx="1223803" cy="395987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2000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Relation comme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2000" b="1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GAGE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140059" y="3501279"/>
              <a:ext cx="1223803" cy="431986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2000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Relation comme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2000" b="1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PARI</a:t>
              </a:r>
            </a:p>
          </p:txBody>
        </p:sp>
        <p:cxnSp>
          <p:nvCxnSpPr>
            <p:cNvPr id="14" name="Connecteur droit avec flèche 13"/>
            <p:cNvCxnSpPr/>
            <p:nvPr/>
          </p:nvCxnSpPr>
          <p:spPr bwMode="auto">
            <a:xfrm flipV="1">
              <a:off x="3203961" y="3753283"/>
              <a:ext cx="935849" cy="3239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6"/>
            <p:cNvSpPr txBox="1">
              <a:spLocks noChangeArrowheads="1"/>
            </p:cNvSpPr>
            <p:nvPr/>
          </p:nvSpPr>
          <p:spPr bwMode="auto">
            <a:xfrm rot="19867500">
              <a:off x="3178760" y="3756977"/>
              <a:ext cx="932615" cy="164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altLang="fr-FR" sz="2000" b="1" i="1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Incertitude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18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33265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Le pari : la difficulté d’anticiper les conséquences (1)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1520" y="1412776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Font typeface="Arial" charset="0"/>
              <a:buNone/>
              <a:defRPr/>
            </a:pP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Un opérateur nous a demandé de </a:t>
            </a:r>
            <a:r>
              <a:rPr lang="fr-BE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prolonger son contrat de deux ans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On a dit oui </a:t>
            </a:r>
            <a:r>
              <a:rPr lang="fr-B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en suivant chaque année 25 personnes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lieu de 30 parce qu’</a:t>
            </a:r>
            <a:r>
              <a:rPr lang="fr-B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n’a pas obtenu son chiffre.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» (Agent M)</a:t>
            </a:r>
          </a:p>
          <a:p>
            <a:pPr marL="114300" indent="0">
              <a:buFont typeface="Arial" charset="0"/>
              <a:buNone/>
              <a:defRPr/>
            </a:pPr>
            <a:endParaRPr lang="fr-B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Font typeface="Arial" charset="0"/>
              <a:buNone/>
              <a:defRPr/>
            </a:pP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C’est très gai le </a:t>
            </a:r>
            <a:r>
              <a:rPr lang="fr-BE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rapport semestriel 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 on doit le rendre pour fin juillet en se basant sur les rapports statistiques qui sont </a:t>
            </a:r>
            <a:r>
              <a:rPr lang="fr-B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extraits de la base de données mais on ne les reçoit jamais avant le 15 du mois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» (EL)</a:t>
            </a:r>
          </a:p>
          <a:p>
            <a:pPr marL="114300" indent="0">
              <a:buFont typeface="Arial" charset="0"/>
              <a:buNone/>
              <a:defRPr/>
            </a:pPr>
            <a:endParaRPr lang="fr-B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Font typeface="Arial" charset="0"/>
              <a:buNone/>
              <a:defRPr/>
            </a:pP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Le SPE a décidé de </a:t>
            </a:r>
            <a:r>
              <a:rPr lang="fr-B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changer la date du </a:t>
            </a:r>
            <a:r>
              <a:rPr lang="fr-BE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rapport d’activités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On apprend qu’on doit le rentrer pour </a:t>
            </a:r>
            <a:r>
              <a:rPr lang="fr-B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deux semaines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Il se soucie peu de que ça peut provoquer chez nous. » (LM)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828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3108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Le pari : l’absence d’enjeu clair (2)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1520" y="1412776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endParaRPr lang="fr-B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Font typeface="Arial" charset="0"/>
              <a:buNone/>
              <a:defRPr/>
            </a:pP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Dans son </a:t>
            </a:r>
            <a:r>
              <a:rPr lang="fr-B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dossier de candidature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l’opérateur n’expliquait </a:t>
            </a:r>
            <a:r>
              <a:rPr lang="fr-B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assez en détail 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qu’il voulait faire. On n’avait vraiment pas de vue sur ce que la personne allait faire là-bas, si elle allait être accompagnée ou pas. » (Agent Y)</a:t>
            </a:r>
          </a:p>
          <a:p>
            <a:pPr marL="114300" indent="0">
              <a:buFont typeface="Arial" charset="0"/>
              <a:buNone/>
              <a:defRPr/>
            </a:pPr>
            <a:endParaRPr lang="fr-B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Font typeface="Arial" charset="0"/>
              <a:buNone/>
              <a:defRPr/>
            </a:pPr>
            <a:endParaRPr lang="fr-B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Font typeface="Arial" charset="0"/>
              <a:buNone/>
              <a:defRPr/>
            </a:pP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Pour les </a:t>
            </a:r>
            <a:r>
              <a:rPr lang="fr-B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résultats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 faut soit la remise à l’emploi soit la formation qualifiante. Ce n’est pas très clair au niveau des résultats à atteindre. Je </a:t>
            </a:r>
            <a:r>
              <a:rPr lang="fr-B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sais plus le pourcentage de sorties positives que je dois faire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Le SPE change tout le temps. » (EM)</a:t>
            </a:r>
          </a:p>
          <a:p>
            <a:endParaRPr lang="fr-B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591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404664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Le pari : un engagement à alternative simple (3)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1520" y="1844824"/>
            <a:ext cx="8197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Font typeface="Arial" charset="0"/>
              <a:buNone/>
              <a:defRPr/>
            </a:pP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On était plus traumatisé par le fait d’avoir les </a:t>
            </a:r>
            <a:r>
              <a:rPr lang="fr-B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personnes minimum 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de faire du bon recrutement. […] Du coup, les </a:t>
            </a:r>
            <a:r>
              <a:rPr lang="fr-B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remises à l’emploi étaient moins possibles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Tout s’enchaîne. Si les </a:t>
            </a:r>
            <a:r>
              <a:rPr lang="fr-B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règles sont trop strictes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 ne fait plus de qualitatif. On ne fait que du </a:t>
            </a:r>
            <a:r>
              <a:rPr lang="fr-B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quantitatif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[…] Il nous </a:t>
            </a:r>
            <a:r>
              <a:rPr lang="fr-B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retire des subsides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on n’a pas le nombre minimum de personnes. » (RE)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31640" y="4551511"/>
            <a:ext cx="720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L’incertitude accrue renforce la logique du pari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550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3108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Face aux </a:t>
            </a:r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épreuves, le risque plane …</a:t>
            </a:r>
          </a:p>
        </p:txBody>
      </p:sp>
      <p:grpSp>
        <p:nvGrpSpPr>
          <p:cNvPr id="8" name="Groupe 2"/>
          <p:cNvGrpSpPr>
            <a:grpSpLocks/>
          </p:cNvGrpSpPr>
          <p:nvPr/>
        </p:nvGrpSpPr>
        <p:grpSpPr bwMode="auto">
          <a:xfrm>
            <a:off x="1979712" y="2132856"/>
            <a:ext cx="5112568" cy="2592288"/>
            <a:chOff x="1979918" y="4077321"/>
            <a:chExt cx="3383943" cy="1007985"/>
          </a:xfrm>
        </p:grpSpPr>
        <p:sp>
          <p:nvSpPr>
            <p:cNvPr id="10" name="Rectangle 9"/>
            <p:cNvSpPr/>
            <p:nvPr/>
          </p:nvSpPr>
          <p:spPr bwMode="auto">
            <a:xfrm>
              <a:off x="1979918" y="4077321"/>
              <a:ext cx="1223803" cy="395987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Relation comme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GAGE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140058" y="4653320"/>
              <a:ext cx="1223803" cy="431986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Relation comme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DÉFI</a:t>
              </a:r>
            </a:p>
          </p:txBody>
        </p:sp>
        <p:cxnSp>
          <p:nvCxnSpPr>
            <p:cNvPr id="15" name="Connecteur droit avec flèche 14"/>
            <p:cNvCxnSpPr/>
            <p:nvPr/>
          </p:nvCxnSpPr>
          <p:spPr bwMode="auto">
            <a:xfrm>
              <a:off x="3203721" y="4472283"/>
              <a:ext cx="936337" cy="3253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4"/>
            <p:cNvSpPr txBox="1">
              <a:spLocks noChangeArrowheads="1"/>
            </p:cNvSpPr>
            <p:nvPr/>
          </p:nvSpPr>
          <p:spPr bwMode="auto">
            <a:xfrm rot="1839073">
              <a:off x="3250965" y="4645751"/>
              <a:ext cx="724717" cy="155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altLang="fr-FR" sz="2000" b="1" i="1" dirty="0">
                  <a:latin typeface="Times New Roman" pitchFamily="18" charset="0"/>
                  <a:cs typeface="Times New Roman" pitchFamily="18" charset="0"/>
                </a:rPr>
                <a:t>Risque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637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3108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Le défi : la mise en danger (1)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1520" y="836712"/>
            <a:ext cx="8208912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B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600"/>
              </a:spcBef>
              <a:buFont typeface="Arial" charset="0"/>
              <a:buNone/>
              <a:defRPr/>
            </a:pP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Une fois, j’ai </a:t>
            </a:r>
            <a:r>
              <a:rPr lang="fr-B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oublié de signer le bilan des comptes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Toute la procédure a été bloquée à cause d’une signature. C’est dommage car </a:t>
            </a:r>
            <a:r>
              <a:rPr lang="fr-B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paiements se sont faits en retard.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» (AE)</a:t>
            </a:r>
          </a:p>
          <a:p>
            <a:pPr marL="114300" indent="0">
              <a:spcBef>
                <a:spcPts val="600"/>
              </a:spcBef>
              <a:buFont typeface="Arial" charset="0"/>
              <a:buNone/>
              <a:defRPr/>
            </a:pPr>
            <a:endParaRPr lang="fr-B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600"/>
              </a:spcBef>
              <a:buFont typeface="Arial" charset="0"/>
              <a:buNone/>
              <a:defRPr/>
            </a:pP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Tous les partenaires ne sont pas au même niveau. Certains opérateurs sont </a:t>
            </a:r>
            <a:r>
              <a:rPr lang="fr-B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côté de l’antenne du SPE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donc ils </a:t>
            </a:r>
            <a:r>
              <a:rPr lang="fr-B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reçoivent plus d’aide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nous qui en sommes éloignés. » (AI)</a:t>
            </a:r>
          </a:p>
          <a:p>
            <a:pPr marL="114300" indent="0">
              <a:spcBef>
                <a:spcPts val="600"/>
              </a:spcBef>
              <a:buFont typeface="Arial" charset="0"/>
              <a:buNone/>
              <a:defRPr/>
            </a:pPr>
            <a:endParaRPr lang="fr-B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600"/>
              </a:spcBef>
              <a:buFont typeface="Arial" charset="0"/>
              <a:buNone/>
              <a:defRPr/>
            </a:pP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Chaque année, j’écris au SPE pour dire que c’est dommage qu’</a:t>
            </a:r>
            <a:r>
              <a:rPr lang="fr-B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n’envoie pas de demandeurs d’emploi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Je n’ai jamais de retour alors que j’ai eu des </a:t>
            </a:r>
            <a:r>
              <a:rPr lang="fr-B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difficultés à constituer mes groupes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Pourtant, c’est noté dans la convention. » (M)</a:t>
            </a:r>
          </a:p>
          <a:p>
            <a:pPr marL="114300" indent="0">
              <a:buFont typeface="Arial" charset="0"/>
              <a:buNone/>
              <a:defRPr/>
            </a:pPr>
            <a:endParaRPr lang="fr-B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020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3108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Le défi : la mise en danger délibérée (2)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3528" y="1268760"/>
            <a:ext cx="813690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Þ"/>
              <a:defRPr/>
            </a:pPr>
            <a:r>
              <a:rPr lang="fr-B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« traversée d’une rivière en plein hiver » !</a:t>
            </a:r>
          </a:p>
          <a:p>
            <a:pPr>
              <a:defRPr/>
            </a:pP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Lors de la précédente convention, le SPE nous demandait de </a:t>
            </a:r>
            <a:r>
              <a:rPr lang="fr-B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faire 9 groupes et 130 personnes en individuel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C’était trop. </a:t>
            </a:r>
            <a:r>
              <a:rPr lang="fr-B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était mort en fin d’année.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» (RE)</a:t>
            </a:r>
          </a:p>
          <a:p>
            <a:pPr marL="114300" indent="0">
              <a:spcBef>
                <a:spcPts val="600"/>
              </a:spcBef>
              <a:buFont typeface="Arial" charset="0"/>
              <a:buNone/>
              <a:defRPr/>
            </a:pPr>
            <a:endParaRPr lang="fr-B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Symbol" pitchFamily="18" charset="2"/>
              <a:buChar char="Þ"/>
              <a:defRPr/>
            </a:pPr>
            <a:r>
              <a:rPr lang="fr-B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« trafic de publics illicites » !</a:t>
            </a:r>
            <a:endParaRPr lang="fr-B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La </a:t>
            </a:r>
            <a:r>
              <a:rPr lang="fr-B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moitié des stagiaires s'engage dans une de nos formations internes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après avoir suivi la session de formation de l’appel à projets. Et les autres personnes sont réorientées vers d’autres métiers connexes. Normalement, </a:t>
            </a:r>
            <a:r>
              <a:rPr lang="fr-B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ne peut pas faire de filières internes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On n'est pas censé avoir des modules de l'appel à projets qui promeuvent nos formations internes. […] L'objectif final, c'est de former les demandeurs d'emploi. Notre idée, c'est que les gens soient réinsérés socioprofessionnellement. » (E)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883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3108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Le défi : la mise en danger délibérée (3)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1520" y="897389"/>
            <a:ext cx="8208912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spcBef>
                <a:spcPts val="600"/>
              </a:spcBef>
              <a:buFont typeface="Arial" charset="0"/>
              <a:buNone/>
              <a:defRPr/>
            </a:pPr>
            <a:endParaRPr lang="fr-B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Symbol" pitchFamily="18" charset="2"/>
              <a:buChar char="Þ"/>
              <a:defRPr/>
            </a:pPr>
            <a:r>
              <a:rPr lang="fr-B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« surbooking » de candidats !</a:t>
            </a:r>
            <a:endParaRPr lang="fr-B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Font typeface="Arial" charset="0"/>
              <a:buNone/>
              <a:defRPr/>
            </a:pP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Il y a juste deux stagiaires qui n’ont pas obtenu de délivrable mais comme </a:t>
            </a:r>
            <a:r>
              <a:rPr lang="fr-B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pris plus de personnes pour compenser les pertes éventuelles, on arrive à nos chiffres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J’ai surbooké parce qu’il y a beaucoup de personnes qui abandonnent la formation en cours de route. » (A)</a:t>
            </a:r>
          </a:p>
          <a:p>
            <a:pPr marL="114300" indent="0">
              <a:spcBef>
                <a:spcPts val="600"/>
              </a:spcBef>
              <a:buFont typeface="Arial" charset="0"/>
              <a:buNone/>
              <a:defRPr/>
            </a:pPr>
            <a:endParaRPr lang="fr-B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Symbol" pitchFamily="18" charset="2"/>
              <a:buChar char="Þ"/>
              <a:defRPr/>
            </a:pPr>
            <a:r>
              <a:rPr lang="fr-B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« surbooking » de dossiers !</a:t>
            </a:r>
            <a:endParaRPr lang="fr-B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>
              <a:defRPr/>
            </a:pP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Comme on ne sait pas si on pourra maintenir les postes de travail, j’essaie effectivement </a:t>
            </a:r>
            <a:r>
              <a:rPr lang="fr-B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rentrer un peu plus de dossiers de candidature pour être sûr d’en obtenir au moins un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Jusqu’ici, la stratégie a été payante mais elle est contraignante. » (G)</a:t>
            </a:r>
          </a:p>
          <a:p>
            <a:pPr marL="114300" indent="0">
              <a:buFont typeface="Arial" charset="0"/>
              <a:buNone/>
              <a:defRPr/>
            </a:pPr>
            <a:endParaRPr lang="fr-B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169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3108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La relation partenariale et ses formes logiques de la confiance</a:t>
            </a:r>
          </a:p>
        </p:txBody>
      </p:sp>
      <p:grpSp>
        <p:nvGrpSpPr>
          <p:cNvPr id="4" name="Groupe 1"/>
          <p:cNvGrpSpPr>
            <a:grpSpLocks/>
          </p:cNvGrpSpPr>
          <p:nvPr/>
        </p:nvGrpSpPr>
        <p:grpSpPr bwMode="auto">
          <a:xfrm>
            <a:off x="1223628" y="2308579"/>
            <a:ext cx="7030414" cy="3568693"/>
            <a:chOff x="1979712" y="3500718"/>
            <a:chExt cx="5356406" cy="1584060"/>
          </a:xfrm>
        </p:grpSpPr>
        <p:grpSp>
          <p:nvGrpSpPr>
            <p:cNvPr id="8" name="Groupe 2"/>
            <p:cNvGrpSpPr>
              <a:grpSpLocks/>
            </p:cNvGrpSpPr>
            <p:nvPr/>
          </p:nvGrpSpPr>
          <p:grpSpPr bwMode="auto">
            <a:xfrm>
              <a:off x="1979712" y="3500718"/>
              <a:ext cx="5356406" cy="1584060"/>
              <a:chOff x="1979918" y="3501279"/>
              <a:chExt cx="5355547" cy="1584027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1979918" y="4077321"/>
                <a:ext cx="1223803" cy="395987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Relation comme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GAGE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4140058" y="4653320"/>
                <a:ext cx="1223803" cy="431986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Relation comme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DÉFI (+S)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4140059" y="3501279"/>
                <a:ext cx="1223803" cy="431986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Relation comme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PARI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6299705" y="4077322"/>
                <a:ext cx="1035760" cy="431986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Méfiance</a:t>
                </a:r>
              </a:p>
            </p:txBody>
          </p:sp>
          <p:cxnSp>
            <p:nvCxnSpPr>
              <p:cNvPr id="14" name="Connecteur droit avec flèche 13"/>
              <p:cNvCxnSpPr/>
              <p:nvPr/>
            </p:nvCxnSpPr>
            <p:spPr bwMode="auto">
              <a:xfrm flipV="1">
                <a:off x="3203961" y="3753283"/>
                <a:ext cx="935849" cy="3239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avec flèche 14"/>
              <p:cNvCxnSpPr/>
              <p:nvPr/>
            </p:nvCxnSpPr>
            <p:spPr bwMode="auto">
              <a:xfrm>
                <a:off x="3203721" y="4472283"/>
                <a:ext cx="936337" cy="3253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 bwMode="auto">
              <a:xfrm>
                <a:off x="5374658" y="3753218"/>
                <a:ext cx="935849" cy="323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/>
              <p:nvPr/>
            </p:nvCxnSpPr>
            <p:spPr bwMode="auto">
              <a:xfrm flipV="1">
                <a:off x="5374658" y="4473620"/>
                <a:ext cx="935849" cy="323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ZoneTexte 14"/>
              <p:cNvSpPr txBox="1">
                <a:spLocks noChangeArrowheads="1"/>
              </p:cNvSpPr>
              <p:nvPr/>
            </p:nvSpPr>
            <p:spPr bwMode="auto">
              <a:xfrm rot="1866962">
                <a:off x="3276803" y="4619447"/>
                <a:ext cx="724717" cy="177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BE" altLang="fr-FR" sz="20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Risque</a:t>
                </a:r>
              </a:p>
            </p:txBody>
          </p:sp>
          <p:sp>
            <p:nvSpPr>
              <p:cNvPr id="19" name="ZoneTexte 16"/>
              <p:cNvSpPr txBox="1">
                <a:spLocks noChangeArrowheads="1"/>
              </p:cNvSpPr>
              <p:nvPr/>
            </p:nvSpPr>
            <p:spPr bwMode="auto">
              <a:xfrm rot="19843677">
                <a:off x="3080939" y="3763817"/>
                <a:ext cx="1035685" cy="177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BE" altLang="fr-FR" sz="20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Incertitude</a:t>
                </a:r>
              </a:p>
            </p:txBody>
          </p:sp>
        </p:grpSp>
        <p:cxnSp>
          <p:nvCxnSpPr>
            <p:cNvPr id="9" name="Connecteur droit avec flèche 8"/>
            <p:cNvCxnSpPr/>
            <p:nvPr/>
          </p:nvCxnSpPr>
          <p:spPr>
            <a:xfrm>
              <a:off x="4753341" y="3932791"/>
              <a:ext cx="0" cy="71999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1836325" y="1619507"/>
            <a:ext cx="5697055" cy="1986592"/>
            <a:chOff x="1836326" y="1584979"/>
            <a:chExt cx="5580104" cy="1607014"/>
          </a:xfrm>
        </p:grpSpPr>
        <p:sp>
          <p:nvSpPr>
            <p:cNvPr id="6" name="Flèche courbée vers le haut 5"/>
            <p:cNvSpPr/>
            <p:nvPr/>
          </p:nvSpPr>
          <p:spPr bwMode="auto">
            <a:xfrm rot="10800000">
              <a:off x="1836326" y="1897337"/>
              <a:ext cx="5580104" cy="1294656"/>
            </a:xfrm>
            <a:prstGeom prst="curvedUp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sz="20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ZoneTexte 13"/>
            <p:cNvSpPr txBox="1">
              <a:spLocks noChangeArrowheads="1"/>
            </p:cNvSpPr>
            <p:nvPr/>
          </p:nvSpPr>
          <p:spPr bwMode="auto">
            <a:xfrm>
              <a:off x="4233723" y="1584979"/>
              <a:ext cx="962160" cy="323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alt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Objets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726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75000"/>
                <a:lumOff val="25000"/>
              </a:schemeClr>
            </a:gs>
            <a:gs pos="45000">
              <a:schemeClr val="accent1">
                <a:tint val="44500"/>
                <a:satMod val="160000"/>
                <a:lumMod val="75000"/>
                <a:lumOff val="2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078813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Cadrage de la recherche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3</a:t>
            </a:fld>
            <a:endParaRPr lang="fr-B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8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e libre 20"/>
          <p:cNvSpPr/>
          <p:nvPr/>
        </p:nvSpPr>
        <p:spPr>
          <a:xfrm>
            <a:off x="1158482" y="3504602"/>
            <a:ext cx="1790288" cy="1005280"/>
          </a:xfrm>
          <a:custGeom>
            <a:avLst/>
            <a:gdLst>
              <a:gd name="connsiteX0" fmla="*/ 165351 w 1790288"/>
              <a:gd name="connsiteY0" fmla="*/ 876329 h 1005280"/>
              <a:gd name="connsiteX1" fmla="*/ 861387 w 1790288"/>
              <a:gd name="connsiteY1" fmla="*/ 985511 h 1005280"/>
              <a:gd name="connsiteX2" fmla="*/ 1680252 w 1790288"/>
              <a:gd name="connsiteY2" fmla="*/ 685261 h 1005280"/>
              <a:gd name="connsiteX3" fmla="*/ 1612014 w 1790288"/>
              <a:gd name="connsiteY3" fmla="*/ 112055 h 1005280"/>
              <a:gd name="connsiteX4" fmla="*/ 124408 w 1790288"/>
              <a:gd name="connsiteY4" fmla="*/ 71111 h 1005280"/>
              <a:gd name="connsiteX5" fmla="*/ 165351 w 1790288"/>
              <a:gd name="connsiteY5" fmla="*/ 876329 h 100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0288" h="1005280">
                <a:moveTo>
                  <a:pt x="165351" y="876329"/>
                </a:moveTo>
                <a:cubicBezTo>
                  <a:pt x="288181" y="1028729"/>
                  <a:pt x="608904" y="1017356"/>
                  <a:pt x="861387" y="985511"/>
                </a:cubicBezTo>
                <a:cubicBezTo>
                  <a:pt x="1113870" y="953666"/>
                  <a:pt x="1555148" y="830837"/>
                  <a:pt x="1680252" y="685261"/>
                </a:cubicBezTo>
                <a:cubicBezTo>
                  <a:pt x="1805356" y="539685"/>
                  <a:pt x="1871321" y="214413"/>
                  <a:pt x="1612014" y="112055"/>
                </a:cubicBezTo>
                <a:cubicBezTo>
                  <a:pt x="1352707" y="9697"/>
                  <a:pt x="363244" y="-58543"/>
                  <a:pt x="124408" y="71111"/>
                </a:cubicBezTo>
                <a:cubicBezTo>
                  <a:pt x="-114428" y="200765"/>
                  <a:pt x="42521" y="723929"/>
                  <a:pt x="165351" y="87632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00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1963481" y="1587971"/>
            <a:ext cx="5746271" cy="2124561"/>
          </a:xfrm>
          <a:custGeom>
            <a:avLst/>
            <a:gdLst>
              <a:gd name="connsiteX0" fmla="*/ 302047 w 5746271"/>
              <a:gd name="connsiteY0" fmla="*/ 1114286 h 2124561"/>
              <a:gd name="connsiteX1" fmla="*/ 15444 w 5746271"/>
              <a:gd name="connsiteY1" fmla="*/ 1783026 h 2124561"/>
              <a:gd name="connsiteX2" fmla="*/ 697832 w 5746271"/>
              <a:gd name="connsiteY2" fmla="*/ 1905856 h 2124561"/>
              <a:gd name="connsiteX3" fmla="*/ 1134561 w 5746271"/>
              <a:gd name="connsiteY3" fmla="*/ 1127933 h 2124561"/>
              <a:gd name="connsiteX4" fmla="*/ 1830597 w 5746271"/>
              <a:gd name="connsiteY4" fmla="*/ 773092 h 2124561"/>
              <a:gd name="connsiteX5" fmla="*/ 2799588 w 5746271"/>
              <a:gd name="connsiteY5" fmla="*/ 513784 h 2124561"/>
              <a:gd name="connsiteX6" fmla="*/ 4287194 w 5746271"/>
              <a:gd name="connsiteY6" fmla="*/ 868626 h 2124561"/>
              <a:gd name="connsiteX7" fmla="*/ 4942286 w 5746271"/>
              <a:gd name="connsiteY7" fmla="*/ 1605605 h 2124561"/>
              <a:gd name="connsiteX8" fmla="*/ 5147003 w 5746271"/>
              <a:gd name="connsiteY8" fmla="*/ 2096925 h 2124561"/>
              <a:gd name="connsiteX9" fmla="*/ 5733856 w 5746271"/>
              <a:gd name="connsiteY9" fmla="*/ 1974095 h 2124561"/>
              <a:gd name="connsiteX10" fmla="*/ 5447253 w 5746271"/>
              <a:gd name="connsiteY10" fmla="*/ 1237116 h 2124561"/>
              <a:gd name="connsiteX11" fmla="*/ 4328137 w 5746271"/>
              <a:gd name="connsiteY11" fmla="*/ 554728 h 2124561"/>
              <a:gd name="connsiteX12" fmla="*/ 3058895 w 5746271"/>
              <a:gd name="connsiteY12" fmla="*/ 8817 h 2124561"/>
              <a:gd name="connsiteX13" fmla="*/ 1202800 w 5746271"/>
              <a:gd name="connsiteY13" fmla="*/ 281772 h 2124561"/>
              <a:gd name="connsiteX14" fmla="*/ 302047 w 5746271"/>
              <a:gd name="connsiteY14" fmla="*/ 1114286 h 212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46271" h="2124561">
                <a:moveTo>
                  <a:pt x="302047" y="1114286"/>
                </a:moveTo>
                <a:cubicBezTo>
                  <a:pt x="104154" y="1364495"/>
                  <a:pt x="-50520" y="1651098"/>
                  <a:pt x="15444" y="1783026"/>
                </a:cubicBezTo>
                <a:cubicBezTo>
                  <a:pt x="81408" y="1914954"/>
                  <a:pt x="511313" y="2015038"/>
                  <a:pt x="697832" y="1905856"/>
                </a:cubicBezTo>
                <a:cubicBezTo>
                  <a:pt x="884352" y="1796674"/>
                  <a:pt x="945767" y="1316727"/>
                  <a:pt x="1134561" y="1127933"/>
                </a:cubicBezTo>
                <a:cubicBezTo>
                  <a:pt x="1323355" y="939139"/>
                  <a:pt x="1553093" y="875450"/>
                  <a:pt x="1830597" y="773092"/>
                </a:cubicBezTo>
                <a:cubicBezTo>
                  <a:pt x="2108101" y="670734"/>
                  <a:pt x="2390155" y="497862"/>
                  <a:pt x="2799588" y="513784"/>
                </a:cubicBezTo>
                <a:cubicBezTo>
                  <a:pt x="3209021" y="529706"/>
                  <a:pt x="3930078" y="686656"/>
                  <a:pt x="4287194" y="868626"/>
                </a:cubicBezTo>
                <a:cubicBezTo>
                  <a:pt x="4644310" y="1050596"/>
                  <a:pt x="4798985" y="1400889"/>
                  <a:pt x="4942286" y="1605605"/>
                </a:cubicBezTo>
                <a:cubicBezTo>
                  <a:pt x="5085587" y="1810321"/>
                  <a:pt x="5015075" y="2035510"/>
                  <a:pt x="5147003" y="2096925"/>
                </a:cubicBezTo>
                <a:cubicBezTo>
                  <a:pt x="5278931" y="2158340"/>
                  <a:pt x="5683814" y="2117397"/>
                  <a:pt x="5733856" y="1974095"/>
                </a:cubicBezTo>
                <a:cubicBezTo>
                  <a:pt x="5783898" y="1830793"/>
                  <a:pt x="5681539" y="1473677"/>
                  <a:pt x="5447253" y="1237116"/>
                </a:cubicBezTo>
                <a:cubicBezTo>
                  <a:pt x="5212967" y="1000555"/>
                  <a:pt x="4726197" y="759444"/>
                  <a:pt x="4328137" y="554728"/>
                </a:cubicBezTo>
                <a:cubicBezTo>
                  <a:pt x="3930077" y="350012"/>
                  <a:pt x="3579784" y="54310"/>
                  <a:pt x="3058895" y="8817"/>
                </a:cubicBezTo>
                <a:cubicBezTo>
                  <a:pt x="2538006" y="-36676"/>
                  <a:pt x="1664549" y="99802"/>
                  <a:pt x="1202800" y="281772"/>
                </a:cubicBezTo>
                <a:cubicBezTo>
                  <a:pt x="741051" y="463742"/>
                  <a:pt x="499940" y="864077"/>
                  <a:pt x="302047" y="111428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000"/>
          </a:p>
        </p:txBody>
      </p:sp>
      <p:sp>
        <p:nvSpPr>
          <p:cNvPr id="23" name="Forme libre 22"/>
          <p:cNvSpPr/>
          <p:nvPr/>
        </p:nvSpPr>
        <p:spPr>
          <a:xfrm>
            <a:off x="2867590" y="2420888"/>
            <a:ext cx="5386452" cy="3593359"/>
          </a:xfrm>
          <a:custGeom>
            <a:avLst/>
            <a:gdLst>
              <a:gd name="connsiteX0" fmla="*/ 2161037 w 5386452"/>
              <a:gd name="connsiteY0" fmla="*/ 3574386 h 3593359"/>
              <a:gd name="connsiteX1" fmla="*/ 5283060 w 5386452"/>
              <a:gd name="connsiteY1" fmla="*/ 1967655 h 3593359"/>
              <a:gd name="connsiteX2" fmla="*/ 4486226 w 5386452"/>
              <a:gd name="connsiteY2" fmla="*/ 1405952 h 3593359"/>
              <a:gd name="connsiteX3" fmla="*/ 2970934 w 5386452"/>
              <a:gd name="connsiteY3" fmla="*/ 125792 h 3593359"/>
              <a:gd name="connsiteX4" fmla="*/ 1102946 w 5386452"/>
              <a:gd name="connsiteY4" fmla="*/ 112729 h 3593359"/>
              <a:gd name="connsiteX5" fmla="*/ 110169 w 5386452"/>
              <a:gd name="connsiteY5" fmla="*/ 700558 h 3593359"/>
              <a:gd name="connsiteX6" fmla="*/ 253860 w 5386452"/>
              <a:gd name="connsiteY6" fmla="*/ 2712238 h 3593359"/>
              <a:gd name="connsiteX7" fmla="*/ 2161037 w 5386452"/>
              <a:gd name="connsiteY7" fmla="*/ 3574386 h 359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452" h="3593359">
                <a:moveTo>
                  <a:pt x="2161037" y="3574386"/>
                </a:moveTo>
                <a:cubicBezTo>
                  <a:pt x="2999237" y="3450289"/>
                  <a:pt x="4895529" y="2329061"/>
                  <a:pt x="5283060" y="1967655"/>
                </a:cubicBezTo>
                <a:cubicBezTo>
                  <a:pt x="5670591" y="1606249"/>
                  <a:pt x="4871580" y="1712929"/>
                  <a:pt x="4486226" y="1405952"/>
                </a:cubicBezTo>
                <a:cubicBezTo>
                  <a:pt x="4100872" y="1098975"/>
                  <a:pt x="3534814" y="341329"/>
                  <a:pt x="2970934" y="125792"/>
                </a:cubicBezTo>
                <a:cubicBezTo>
                  <a:pt x="2407054" y="-89745"/>
                  <a:pt x="1579740" y="16935"/>
                  <a:pt x="1102946" y="112729"/>
                </a:cubicBezTo>
                <a:cubicBezTo>
                  <a:pt x="626152" y="208523"/>
                  <a:pt x="251683" y="267306"/>
                  <a:pt x="110169" y="700558"/>
                </a:cubicBezTo>
                <a:cubicBezTo>
                  <a:pt x="-31345" y="1133809"/>
                  <a:pt x="-85774" y="2233267"/>
                  <a:pt x="253860" y="2712238"/>
                </a:cubicBezTo>
                <a:cubicBezTo>
                  <a:pt x="593494" y="3191209"/>
                  <a:pt x="1322837" y="3698483"/>
                  <a:pt x="2161037" y="357438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83568" y="155679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Niveau systémique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040062" y="5589240"/>
            <a:ext cx="2132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Niveau interpersonnel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11560" y="43108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Épreuves et degré d’autonomisation du partenariat</a:t>
            </a:r>
          </a:p>
        </p:txBody>
      </p:sp>
      <p:grpSp>
        <p:nvGrpSpPr>
          <p:cNvPr id="4" name="Groupe 1"/>
          <p:cNvGrpSpPr>
            <a:grpSpLocks/>
          </p:cNvGrpSpPr>
          <p:nvPr/>
        </p:nvGrpSpPr>
        <p:grpSpPr bwMode="auto">
          <a:xfrm>
            <a:off x="1223628" y="2308579"/>
            <a:ext cx="7030414" cy="3568693"/>
            <a:chOff x="1979712" y="3500718"/>
            <a:chExt cx="5356406" cy="1584060"/>
          </a:xfrm>
        </p:grpSpPr>
        <p:grpSp>
          <p:nvGrpSpPr>
            <p:cNvPr id="8" name="Groupe 2"/>
            <p:cNvGrpSpPr>
              <a:grpSpLocks/>
            </p:cNvGrpSpPr>
            <p:nvPr/>
          </p:nvGrpSpPr>
          <p:grpSpPr bwMode="auto">
            <a:xfrm>
              <a:off x="1979712" y="3500718"/>
              <a:ext cx="5356406" cy="1584060"/>
              <a:chOff x="1979918" y="3501279"/>
              <a:chExt cx="5355547" cy="1584027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1979918" y="4077321"/>
                <a:ext cx="1223803" cy="395987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Relation comme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GAGE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4140058" y="4653320"/>
                <a:ext cx="1223803" cy="431986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Relation comme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DÉFI (+S)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4140059" y="3501279"/>
                <a:ext cx="1223803" cy="431986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Relation comme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PARI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6299705" y="4077322"/>
                <a:ext cx="1035760" cy="431986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Méfiance</a:t>
                </a:r>
              </a:p>
            </p:txBody>
          </p:sp>
          <p:cxnSp>
            <p:nvCxnSpPr>
              <p:cNvPr id="14" name="Connecteur droit avec flèche 13"/>
              <p:cNvCxnSpPr/>
              <p:nvPr/>
            </p:nvCxnSpPr>
            <p:spPr bwMode="auto">
              <a:xfrm flipV="1">
                <a:off x="3203961" y="3753283"/>
                <a:ext cx="935849" cy="3239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avec flèche 14"/>
              <p:cNvCxnSpPr/>
              <p:nvPr/>
            </p:nvCxnSpPr>
            <p:spPr bwMode="auto">
              <a:xfrm>
                <a:off x="3203721" y="4472283"/>
                <a:ext cx="936337" cy="3253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 bwMode="auto">
              <a:xfrm>
                <a:off x="5374658" y="3753218"/>
                <a:ext cx="935849" cy="323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/>
              <p:nvPr/>
            </p:nvCxnSpPr>
            <p:spPr bwMode="auto">
              <a:xfrm flipV="1">
                <a:off x="5374658" y="4473620"/>
                <a:ext cx="935849" cy="323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ZoneTexte 14"/>
              <p:cNvSpPr txBox="1">
                <a:spLocks noChangeArrowheads="1"/>
              </p:cNvSpPr>
              <p:nvPr/>
            </p:nvSpPr>
            <p:spPr bwMode="auto">
              <a:xfrm rot="1866962">
                <a:off x="3276803" y="4619447"/>
                <a:ext cx="724717" cy="177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BE" altLang="fr-FR" sz="20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Risque</a:t>
                </a:r>
              </a:p>
            </p:txBody>
          </p:sp>
          <p:sp>
            <p:nvSpPr>
              <p:cNvPr id="19" name="ZoneTexte 16"/>
              <p:cNvSpPr txBox="1">
                <a:spLocks noChangeArrowheads="1"/>
              </p:cNvSpPr>
              <p:nvPr/>
            </p:nvSpPr>
            <p:spPr bwMode="auto">
              <a:xfrm rot="19843677">
                <a:off x="3080939" y="3763817"/>
                <a:ext cx="1035685" cy="177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BE" altLang="fr-FR" sz="20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Incertitude</a:t>
                </a:r>
              </a:p>
            </p:txBody>
          </p:sp>
        </p:grpSp>
        <p:cxnSp>
          <p:nvCxnSpPr>
            <p:cNvPr id="9" name="Connecteur droit avec flèche 8"/>
            <p:cNvCxnSpPr/>
            <p:nvPr/>
          </p:nvCxnSpPr>
          <p:spPr>
            <a:xfrm>
              <a:off x="4753341" y="3932791"/>
              <a:ext cx="0" cy="71999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1836325" y="1619507"/>
            <a:ext cx="5697055" cy="1986592"/>
            <a:chOff x="1836326" y="1584979"/>
            <a:chExt cx="5580104" cy="1607014"/>
          </a:xfrm>
        </p:grpSpPr>
        <p:sp>
          <p:nvSpPr>
            <p:cNvPr id="6" name="Flèche courbée vers le haut 5"/>
            <p:cNvSpPr/>
            <p:nvPr/>
          </p:nvSpPr>
          <p:spPr bwMode="auto">
            <a:xfrm rot="10800000">
              <a:off x="1836326" y="1897337"/>
              <a:ext cx="5580104" cy="1294656"/>
            </a:xfrm>
            <a:prstGeom prst="curvedUp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sz="20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ZoneTexte 13"/>
            <p:cNvSpPr txBox="1">
              <a:spLocks noChangeArrowheads="1"/>
            </p:cNvSpPr>
            <p:nvPr/>
          </p:nvSpPr>
          <p:spPr bwMode="auto">
            <a:xfrm>
              <a:off x="4233723" y="1584979"/>
              <a:ext cx="962160" cy="323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alt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Objets</a:t>
              </a: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179512" y="5859646"/>
            <a:ext cx="239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Niveau inter-organisationnel</a:t>
            </a:r>
          </a:p>
        </p:txBody>
      </p:sp>
      <p:sp>
        <p:nvSpPr>
          <p:cNvPr id="5" name="Ellipse 4"/>
          <p:cNvSpPr/>
          <p:nvPr/>
        </p:nvSpPr>
        <p:spPr>
          <a:xfrm>
            <a:off x="1189190" y="1700808"/>
            <a:ext cx="7092788" cy="417646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595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3108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B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Quels sont les objets mobilisés par les agents à l’étape du conventionnement ?</a:t>
            </a:r>
            <a:endParaRPr lang="fr-B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31</a:t>
            </a:fld>
            <a:endParaRPr lang="fr-BE"/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39110"/>
              </p:ext>
            </p:extLst>
          </p:nvPr>
        </p:nvGraphicFramePr>
        <p:xfrm>
          <a:off x="396875" y="2057400"/>
          <a:ext cx="824388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Document" r:id="rId3" imgW="5607479" imgH="2801661" progId="Word.Document.12">
                  <p:embed/>
                </p:oleObj>
              </mc:Choice>
              <mc:Fallback>
                <p:oleObj name="Document" r:id="rId3" imgW="5607479" imgH="28016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875" y="2057400"/>
                        <a:ext cx="8243888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1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3108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Quels sont les objets mobilisés par les agents à l’étape du suivi des projets ?</a:t>
            </a:r>
            <a:endParaRPr lang="fr-B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32</a:t>
            </a:fld>
            <a:endParaRPr lang="fr-BE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387819"/>
              </p:ext>
            </p:extLst>
          </p:nvPr>
        </p:nvGraphicFramePr>
        <p:xfrm>
          <a:off x="685800" y="1584325"/>
          <a:ext cx="74676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Document" r:id="rId3" imgW="5371087" imgH="3730140" progId="Word.Document.12">
                  <p:embed/>
                </p:oleObj>
              </mc:Choice>
              <mc:Fallback>
                <p:oleObj name="Document" r:id="rId3" imgW="5371087" imgH="37301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584325"/>
                        <a:ext cx="7467600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88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3108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Quels sont les objets mobilisés par les agents à l’étape de l’évaluation des projets ?</a:t>
            </a:r>
            <a:endParaRPr lang="fr-B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33</a:t>
            </a:fld>
            <a:endParaRPr lang="fr-BE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788969"/>
              </p:ext>
            </p:extLst>
          </p:nvPr>
        </p:nvGraphicFramePr>
        <p:xfrm>
          <a:off x="396875" y="2270125"/>
          <a:ext cx="7924800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Document" r:id="rId3" imgW="5571083" imgH="2114767" progId="Word.Document.12">
                  <p:embed/>
                </p:oleObj>
              </mc:Choice>
              <mc:Fallback>
                <p:oleObj name="Document" r:id="rId3" imgW="5571083" imgH="21147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875" y="2270125"/>
                        <a:ext cx="7924800" cy="300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40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3108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Stratégies des opérateurs et interventions des agents aux « épreuves »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39350" y="2684526"/>
            <a:ext cx="1782860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B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Acte banal </a:t>
            </a:r>
          </a:p>
          <a:p>
            <a:pPr algn="ctr"/>
            <a:r>
              <a:rPr lang="fr-B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algn="ctr"/>
            <a:r>
              <a:rPr lang="fr-B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Réputation +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763688" y="4316903"/>
            <a:ext cx="1789272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B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Acte risqué </a:t>
            </a:r>
          </a:p>
          <a:p>
            <a:pPr algn="ctr"/>
            <a:r>
              <a:rPr lang="fr-B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algn="ctr"/>
            <a:r>
              <a:rPr lang="fr-B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Réputation -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799461" y="1940639"/>
            <a:ext cx="166263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stratégies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644778" y="1940639"/>
            <a:ext cx="214193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interventions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441835" y="2684526"/>
            <a:ext cx="2494594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B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Aider &amp; protéger </a:t>
            </a:r>
          </a:p>
          <a:p>
            <a:pPr algn="ctr"/>
            <a:r>
              <a:rPr lang="fr-B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algn="ctr"/>
            <a:r>
              <a:rPr lang="fr-B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attitude protectrice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477815" y="4316903"/>
            <a:ext cx="2443298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B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Recadrer </a:t>
            </a:r>
          </a:p>
          <a:p>
            <a:pPr algn="ctr"/>
            <a:r>
              <a:rPr lang="fr-B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algn="ctr"/>
            <a:r>
              <a:rPr lang="fr-B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attitude autoritaire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3995936" y="3212976"/>
            <a:ext cx="1008112" cy="288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Flèche droite 10"/>
          <p:cNvSpPr/>
          <p:nvPr/>
        </p:nvSpPr>
        <p:spPr>
          <a:xfrm>
            <a:off x="3995936" y="4797151"/>
            <a:ext cx="1008112" cy="28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Flèche droite 11"/>
          <p:cNvSpPr/>
          <p:nvPr/>
        </p:nvSpPr>
        <p:spPr>
          <a:xfrm>
            <a:off x="3995936" y="2075362"/>
            <a:ext cx="1008112" cy="28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55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/>
      <p:bldP spid="23" grpId="0"/>
      <p:bldP spid="24" grpId="0" animBg="1"/>
      <p:bldP spid="25" grpId="0" animBg="1"/>
      <p:bldP spid="4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75000"/>
                <a:lumOff val="25000"/>
              </a:schemeClr>
            </a:gs>
            <a:gs pos="45000">
              <a:schemeClr val="accent1">
                <a:tint val="44500"/>
                <a:satMod val="160000"/>
                <a:lumMod val="75000"/>
                <a:lumOff val="2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299695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La comparaison internationale :</a:t>
            </a:r>
          </a:p>
          <a:p>
            <a:pPr algn="ctr"/>
            <a:r>
              <a:rPr lang="fr-B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Belgique - Suisse </a:t>
            </a:r>
            <a:endParaRPr lang="fr-BE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35</a:t>
            </a:fld>
            <a:endParaRPr lang="fr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65618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1812032" cy="127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46" y="4797152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3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3108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La sélection et le conventionnement en Belgique</a:t>
            </a:r>
            <a:endParaRPr lang="fr-BE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412776"/>
            <a:ext cx="79208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Sélection des prestataires par appels à 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projets : </a:t>
            </a:r>
            <a:endParaRPr lang="fr-BE" altLang="fr-FR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Immense incertitude par rapport à la décision finale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Confiance ‘trust’ (côté SPE) et ‘confidence’ (côté opérateurs) 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orte autonomisation et faible </a:t>
            </a:r>
            <a:r>
              <a:rPr lang="fr-BE" alt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capacitation 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(niveau systémique, </a:t>
            </a:r>
            <a:r>
              <a:rPr lang="fr-BE" alt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sélection à huis 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clos, pas d’échange)</a:t>
            </a:r>
          </a:p>
          <a:p>
            <a:pPr marL="571500" lvl="1">
              <a:spcAft>
                <a:spcPts val="600"/>
              </a:spcAft>
            </a:pPr>
            <a:endParaRPr lang="fr-BE" altLang="fr-FR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Conventionnement avec les prestataires :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 trop tendu dans le lancement des partenariats (</a:t>
            </a:r>
            <a:r>
              <a:rPr lang="fr-BE" altLang="fr-FR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Forem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appel à projets trop lourd à gérer administrativement)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Plaintes possibles quand problèmes avec soutien des chargés de relations partenariales si décision injuste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Acceptation ou refus décision (non négociation/délibération)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36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24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3108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B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Le suivi des projets en Belgique</a:t>
            </a:r>
            <a:endParaRPr lang="fr-BE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268760"/>
            <a:ext cx="79208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Suivi des projets par une gestion trilatérale, individuelle et standardisée : 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Faible autonomisation (dédoublement lié à la </a:t>
            </a:r>
            <a:r>
              <a:rPr lang="fr-BE" altLang="fr-FR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trilatéralité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Forte familiarité entre agent et opérateur (‘cadeaux’)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Possibilité de s’exprimer et de négocier certains petits aspects du projet mais délibération absente </a:t>
            </a:r>
          </a:p>
          <a:p>
            <a:pPr marL="457200" indent="-342900">
              <a:spcAft>
                <a:spcPts val="600"/>
              </a:spcAft>
              <a:buFont typeface="Courier New" pitchFamily="49" charset="0"/>
              <a:buChar char="o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Suivi des projets par une gestion collective : 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orte autonomisation et très faible familiarité 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fr-BE" alt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 transmettre des informations’: expression mais absence négociation et délibération (pression par le groupe)</a:t>
            </a:r>
          </a:p>
          <a:p>
            <a:pPr marL="457200" indent="-342900">
              <a:spcAft>
                <a:spcPts val="600"/>
              </a:spcAft>
              <a:buFont typeface="Courier New" pitchFamily="49" charset="0"/>
              <a:buChar char="o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Apparition d’une épreuve donc ‘dés-autonomisation’</a:t>
            </a:r>
          </a:p>
          <a:p>
            <a:pPr marL="457200" indent="-342900">
              <a:spcAft>
                <a:spcPts val="600"/>
              </a:spcAft>
              <a:buFont typeface="Courier New" pitchFamily="49" charset="0"/>
              <a:buChar char="o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 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 épreuves : actes risqués (‘boycottage’) plutôt en Région wallonne</a:t>
            </a:r>
            <a:endParaRPr lang="fr-BE" altLang="fr-FR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82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3108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L’évaluation des projets et le renouvellement de la convention de partenariat en Belgique</a:t>
            </a:r>
            <a:endParaRPr lang="fr-BE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695286"/>
            <a:ext cx="8064896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spcAft>
                <a:spcPts val="600"/>
              </a:spcAft>
              <a:buFont typeface="Courier New" pitchFamily="49" charset="0"/>
              <a:buChar char="o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Évaluation de la prestation :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Présence d’actes risqués 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 mise </a:t>
            </a:r>
            <a:r>
              <a:rPr lang="fr-BE" alt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garde par les chargés de relations 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partenariales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Tente la négociation de certains résultats (partenariat moyennement </a:t>
            </a:r>
            <a:r>
              <a:rPr lang="fr-BE" altLang="fr-FR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capacitant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1500" lvl="1">
              <a:spcAft>
                <a:spcPts val="600"/>
              </a:spcAft>
            </a:pPr>
            <a:endParaRPr lang="fr-BE" altLang="fr-FR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42900">
              <a:spcAft>
                <a:spcPts val="600"/>
              </a:spcAft>
              <a:buFont typeface="Courier New" pitchFamily="49" charset="0"/>
              <a:buChar char="o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Renouvellement de la convention :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 d’appel à projets : fortement autonomisé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Faible degré de capacitation : non négociation/délibération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Étiquette </a:t>
            </a:r>
            <a:r>
              <a:rPr lang="fr-BE" altLang="fr-FR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réputationnelle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l’opérateur très importante</a:t>
            </a:r>
          </a:p>
          <a:p>
            <a:pPr marL="571500" lvl="1">
              <a:spcAft>
                <a:spcPts val="600"/>
              </a:spcAft>
            </a:pPr>
            <a:endParaRPr lang="fr-BE" altLang="fr-FR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42900">
              <a:spcAft>
                <a:spcPts val="600"/>
              </a:spcAft>
              <a:buFont typeface="Courier New" pitchFamily="49" charset="0"/>
              <a:buChar char="o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 </a:t>
            </a:r>
            <a:r>
              <a:rPr lang="fr-BE" alt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(très) asymétrique entre opérateur public et 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privé</a:t>
            </a:r>
            <a:endParaRPr lang="fr-BE" altLang="fr-FR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319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47664" y="429309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>
              <a:spcAft>
                <a:spcPts val="600"/>
              </a:spcAft>
            </a:pPr>
            <a:r>
              <a:rPr lang="fr-BE" alt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Pourquoi les opérateurs privés en Suisse ne recourent-ils pas à des stratégies risquées?</a:t>
            </a:r>
            <a:endParaRPr lang="fr-BE" altLang="fr-FR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39</a:t>
            </a:fld>
            <a:endParaRPr lang="fr-BE"/>
          </a:p>
        </p:txBody>
      </p:sp>
      <p:pic>
        <p:nvPicPr>
          <p:cNvPr id="6" name="Picture 4" descr="http://www.labo17.fr/images/ques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5086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9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43108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Évolution des politiques publiques d’emploi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1" y="1743199"/>
            <a:ext cx="2304254" cy="40011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B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Livre blanc</a:t>
            </a:r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139952" y="1415678"/>
            <a:ext cx="4752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question de l’emploi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Accent sur la formation professionnelle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des actions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683568" y="2682831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176464" y="436510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Constitution d’un champ de l’ISP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683568" y="3501008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83568" y="4941168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520" y="2708920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fr-B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Stratégie Européenne pour l’Emploi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1" y="4365104"/>
            <a:ext cx="3672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 Fonds Social  Européen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76464" y="28529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placement à l’accompagnement 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683568" y="4221088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1521" y="3676962"/>
            <a:ext cx="29523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fr-B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 181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76464" y="3645024"/>
            <a:ext cx="471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 du monopole public sur le placement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71600" y="5439141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Développement des marchés </a:t>
            </a:r>
            <a:r>
              <a:rPr lang="fr-B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publics et </a:t>
            </a:r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partenariats</a:t>
            </a:r>
          </a:p>
          <a:p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Logique « gestionnaire » </a:t>
            </a:r>
            <a:r>
              <a:rPr lang="fr-B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B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reporting</a:t>
            </a:r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B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B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èche vers le bas 18"/>
          <p:cNvSpPr/>
          <p:nvPr/>
        </p:nvSpPr>
        <p:spPr>
          <a:xfrm>
            <a:off x="3563888" y="5013176"/>
            <a:ext cx="1476164" cy="396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403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3" grpId="0"/>
      <p:bldP spid="14" grpId="0"/>
      <p:bldP spid="16" grpId="0"/>
      <p:bldP spid="17" grpId="0"/>
      <p:bldP spid="18" grpId="0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3108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La sélection et le conventionnement en Suisse</a:t>
            </a:r>
            <a:endParaRPr lang="fr-BE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1412776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Sélection des opérateurs : 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Confiance ‘trust’ (SPE et nouveaux opérateurs pour les financements) et ‘confidence’ (anciens opérateurs)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Appels à initiatives : </a:t>
            </a:r>
            <a:r>
              <a:rPr lang="fr-BE" altLang="fr-FR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-construction du projet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Forte autonomisation mais s’affaiblit rapidement (rencontre)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Capacitation  moyenne : expression</a:t>
            </a:r>
            <a:r>
              <a:rPr lang="fr-BE" alt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négociation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Délibération à huis clos au sein de l’OCE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endParaRPr lang="fr-BE" altLang="fr-FR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Conventionnement des opérateurs :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Négociation entre l’agent et l’opérateur des clauses du contrat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 nécessairement de rédaction de convention</a:t>
            </a:r>
          </a:p>
          <a:p>
            <a:pPr marL="4572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fr-BE" altLang="fr-FR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800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3108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Le suivi des projets en Suisse</a:t>
            </a:r>
            <a:endParaRPr lang="fr-BE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412776"/>
            <a:ext cx="79208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Suivi des projets par une gestion individuelle et sur mesure : 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Fluctuation  rapide de l’autonomisation  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Forte ou moins forte familiarité entre agent et opérateur 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Modularisation de type de suivi selon les besoins de l’opérateur et du projet, les méthodes de suivi privilégiées par les agents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Possibilité de s’exprimer, négocier et délibérer</a:t>
            </a:r>
          </a:p>
          <a:p>
            <a:pPr marL="571500" lvl="1">
              <a:spcAft>
                <a:spcPts val="600"/>
              </a:spcAft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342900">
              <a:spcAft>
                <a:spcPts val="600"/>
              </a:spcAft>
              <a:buFont typeface="Courier New" pitchFamily="49" charset="0"/>
              <a:buChar char="o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 moins asymétrique entre opérateur public et privé</a:t>
            </a:r>
          </a:p>
          <a:p>
            <a:pPr marL="114300">
              <a:spcAft>
                <a:spcPts val="600"/>
              </a:spcAft>
            </a:pPr>
            <a:endParaRPr lang="fr-BE" altLang="fr-FR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42900">
              <a:spcAft>
                <a:spcPts val="600"/>
              </a:spcAft>
              <a:buFont typeface="Courier New" pitchFamily="49" charset="0"/>
              <a:buChar char="o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Faces aux épreuves : actes tempérés</a:t>
            </a:r>
            <a:endParaRPr lang="fr-BE" altLang="fr-FR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41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710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3108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B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L’évaluation des projets et le renouvellement de la convention de partenariat en Suisse</a:t>
            </a:r>
            <a:endParaRPr lang="fr-BE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695286"/>
            <a:ext cx="806489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spcAft>
                <a:spcPts val="600"/>
              </a:spcAft>
              <a:buFont typeface="Courier New" pitchFamily="49" charset="0"/>
              <a:buChar char="o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Évaluation de la prestation :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Absence </a:t>
            </a:r>
            <a:r>
              <a:rPr lang="fr-BE" alt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d’actes risqués </a:t>
            </a:r>
            <a:endParaRPr lang="fr-BE" altLang="fr-FR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égociation des résultats (partenariat fortement </a:t>
            </a:r>
            <a:r>
              <a:rPr lang="fr-BE" altLang="fr-FR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capacitant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1500" lvl="1">
              <a:spcAft>
                <a:spcPts val="600"/>
              </a:spcAft>
            </a:pPr>
            <a:endParaRPr lang="fr-BE" altLang="fr-FR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42900">
              <a:spcAft>
                <a:spcPts val="600"/>
              </a:spcAft>
              <a:buFont typeface="Courier New" pitchFamily="49" charset="0"/>
              <a:buChar char="o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Renouvellement de la convention :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 d’appel à initiatives : faiblement autonomisé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 degré de capacitation : négociation/délibération</a:t>
            </a:r>
          </a:p>
          <a:p>
            <a:pPr marL="9144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Étiquette </a:t>
            </a:r>
            <a:r>
              <a:rPr lang="fr-BE" altLang="fr-FR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réputationnelle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l’opérateur importante</a:t>
            </a:r>
          </a:p>
          <a:p>
            <a:pPr marL="571500" lvl="1">
              <a:spcAft>
                <a:spcPts val="600"/>
              </a:spcAft>
            </a:pPr>
            <a:endParaRPr lang="fr-BE" altLang="fr-FR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42900">
              <a:spcAft>
                <a:spcPts val="600"/>
              </a:spcAft>
              <a:buFont typeface="Courier New" pitchFamily="49" charset="0"/>
              <a:buChar char="o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 moins </a:t>
            </a:r>
            <a:r>
              <a:rPr lang="fr-BE" alt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asymétrique entre opérateur public et 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privé</a:t>
            </a:r>
            <a:endParaRPr lang="fr-BE" altLang="fr-FR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42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694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43</a:t>
            </a:fld>
            <a:endParaRPr lang="fr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88840"/>
            <a:ext cx="7562103" cy="3848571"/>
          </a:xfrm>
          <a:prstGeom prst="rect">
            <a:avLst/>
          </a:prstGeom>
        </p:spPr>
      </p:pic>
      <p:sp>
        <p:nvSpPr>
          <p:cNvPr id="6" name="ZoneTexte 1"/>
          <p:cNvSpPr txBox="1"/>
          <p:nvPr/>
        </p:nvSpPr>
        <p:spPr>
          <a:xfrm>
            <a:off x="251520" y="26064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B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800" b="1" dirty="0"/>
              <a:t>Les modalités de gestion des partenariats </a:t>
            </a:r>
            <a:r>
              <a:rPr lang="fr-BE" sz="2800" b="1" dirty="0"/>
              <a:t>sur la matrice d’autonomisation et de capacitation du partenariat</a:t>
            </a:r>
            <a:endParaRPr lang="fr-BE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6228184" y="2276872"/>
            <a:ext cx="1368152" cy="792088"/>
            <a:chOff x="6084168" y="2276872"/>
            <a:chExt cx="1368152" cy="792088"/>
          </a:xfrm>
        </p:grpSpPr>
        <p:sp>
          <p:nvSpPr>
            <p:cNvPr id="4" name="Ellipse 3"/>
            <p:cNvSpPr/>
            <p:nvPr/>
          </p:nvSpPr>
          <p:spPr>
            <a:xfrm>
              <a:off x="6084168" y="2276872"/>
              <a:ext cx="1296144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6228184" y="2420888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b="1" dirty="0" smtClean="0"/>
                <a:t>OCE</a:t>
              </a:r>
              <a:endParaRPr lang="fr-BE" sz="2800" b="1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6206262" y="4653136"/>
            <a:ext cx="1678107" cy="936104"/>
            <a:chOff x="6084168" y="2276872"/>
            <a:chExt cx="1487209" cy="792088"/>
          </a:xfrm>
        </p:grpSpPr>
        <p:sp>
          <p:nvSpPr>
            <p:cNvPr id="9" name="Ellipse 8"/>
            <p:cNvSpPr/>
            <p:nvPr/>
          </p:nvSpPr>
          <p:spPr>
            <a:xfrm>
              <a:off x="6084168" y="2276872"/>
              <a:ext cx="1296144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103597" y="2420888"/>
              <a:ext cx="1467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b="1" dirty="0" err="1" smtClean="0"/>
                <a:t>Actiris</a:t>
              </a:r>
              <a:endParaRPr lang="fr-BE" sz="2800" b="1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093694" y="4643929"/>
            <a:ext cx="1678107" cy="936104"/>
            <a:chOff x="6084168" y="2276872"/>
            <a:chExt cx="1487209" cy="792088"/>
          </a:xfrm>
        </p:grpSpPr>
        <p:sp>
          <p:nvSpPr>
            <p:cNvPr id="12" name="Ellipse 11"/>
            <p:cNvSpPr/>
            <p:nvPr/>
          </p:nvSpPr>
          <p:spPr>
            <a:xfrm>
              <a:off x="6084168" y="2276872"/>
              <a:ext cx="1296144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103597" y="2420888"/>
              <a:ext cx="1467780" cy="442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b="1" dirty="0" err="1" smtClean="0"/>
                <a:t>Forem</a:t>
              </a:r>
              <a:endParaRPr lang="fr-BE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6237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75000"/>
                <a:lumOff val="25000"/>
              </a:schemeClr>
            </a:gs>
            <a:gs pos="45000">
              <a:schemeClr val="accent1">
                <a:tint val="44500"/>
                <a:satMod val="160000"/>
                <a:lumMod val="75000"/>
                <a:lumOff val="2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44</a:t>
            </a:fld>
            <a:endParaRPr lang="fr-B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74" y="1844824"/>
            <a:ext cx="6388786" cy="321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0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8864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fr-BE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1560" y="1196752"/>
            <a:ext cx="77048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alt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relation partenariale comme une articulation 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niveaux de confiance : interpersonnel, inter-organisationnel et systémique</a:t>
            </a:r>
          </a:p>
          <a:p>
            <a:pPr marL="4572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relation partenariale comme une articulation des </a:t>
            </a:r>
            <a:r>
              <a:rPr lang="fr-BE" alt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formes logiques de la 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confiance : sans garantie suffisante, le partenariat est vécu sous les formes du pari, défi et sacrifice générant de la méfiance chez un ou les deux partenaire(s)</a:t>
            </a:r>
            <a:endParaRPr lang="fr-BE" altLang="fr-FR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alt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circulation d’objets comme condition pour une relation partenariale de confiance </a:t>
            </a:r>
            <a:endParaRPr lang="fr-BE" altLang="fr-FR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Présence de stratégies banales (tempérées) et risquées, avec une intervention des agents en conséquence</a:t>
            </a:r>
          </a:p>
          <a:p>
            <a:pPr marL="4572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Hypothèse initiale nuancée : partenariats autonomisés et </a:t>
            </a:r>
            <a:r>
              <a:rPr lang="fr-BE" altLang="fr-FR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capacitants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partenariats non autonomisés et non </a:t>
            </a:r>
            <a:r>
              <a:rPr lang="fr-BE" altLang="fr-FR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capacitants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proportionnalité inversée des deux processus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45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056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1663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Recommandations</a:t>
            </a:r>
            <a:endParaRPr lang="fr-BE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528" y="1041985"/>
            <a:ext cx="8208912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alt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attention particulière doit être 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portée </a:t>
            </a:r>
            <a:r>
              <a:rPr lang="fr-BE" alt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la politique partenariale et à la gestion des 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partenariats car les modalités influencent la qualité de la relation en termes de confiance </a:t>
            </a:r>
          </a:p>
          <a:p>
            <a:pPr marL="4572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 des partenariats dans une logique trop gestionnaire (relation très asymétrique) donc réintroduire la dimension « qualitative/qualité » et espaces de négociation et délibération</a:t>
            </a:r>
          </a:p>
          <a:p>
            <a:pPr marL="4572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Petits marchés publics avec une mesure d’emploi/formation aident le SPE à tenir les délais (flux prévisionnel)</a:t>
            </a:r>
          </a:p>
          <a:p>
            <a:pPr marL="4572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Marchés publics distincts pour opérateurs </a:t>
            </a:r>
            <a:r>
              <a:rPr lang="fr-BE" altLang="fr-FR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non-marchands</a:t>
            </a: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marchands, afin d’éviter la concurrence</a:t>
            </a:r>
          </a:p>
          <a:p>
            <a:pPr marL="4572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Objets (= dispositifs de confiance) aident à la régulation de la relation partenariale en atténuant les actes risqués</a:t>
            </a:r>
          </a:p>
          <a:p>
            <a:pPr marL="4572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altLang="fr-F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Certains modèles de partenariat favorisent l’autonomisation et la capacitation des membres (appels à initiatives et accompagnement individualisé </a:t>
            </a:r>
            <a:r>
              <a:rPr lang="fr-BE" altLang="fr-FR" sz="2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 </a:t>
            </a:r>
            <a:r>
              <a:rPr lang="fr-BE" altLang="fr-FR" sz="2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mesure)</a:t>
            </a:r>
            <a:endParaRPr lang="fr-BE" altLang="fr-FR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46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43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75000"/>
                <a:lumOff val="25000"/>
              </a:schemeClr>
            </a:gs>
            <a:gs pos="45000">
              <a:schemeClr val="accent1">
                <a:tint val="44500"/>
                <a:satMod val="160000"/>
                <a:lumMod val="75000"/>
                <a:lumOff val="2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980728"/>
            <a:ext cx="6768752" cy="1080120"/>
          </a:xfrm>
        </p:spPr>
        <p:txBody>
          <a:bodyPr>
            <a:normAutofit/>
          </a:bodyPr>
          <a:lstStyle/>
          <a:p>
            <a:pPr algn="ctr"/>
            <a:r>
              <a:rPr lang="fr-B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Merci pour votre attention !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430016" y="3501008"/>
            <a:ext cx="4734272" cy="2369858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Pour joindre l’auteure, voir ses travaux de recherche et obtenir la version e-book, surfez sur :</a:t>
            </a:r>
          </a:p>
          <a:p>
            <a:r>
              <a:rPr lang="fr-BE" dirty="0">
                <a:solidFill>
                  <a:srgbClr val="002060"/>
                </a:solidFill>
                <a:hlinkClick r:id="rId2"/>
              </a:rPr>
              <a:t>http://www.ciriec.ulg.ac.be/</a:t>
            </a:r>
            <a:r>
              <a:rPr lang="fr-BE" dirty="0">
                <a:solidFill>
                  <a:srgbClr val="002060"/>
                </a:solidFill>
              </a:rPr>
              <a:t> </a:t>
            </a:r>
          </a:p>
          <a:p>
            <a:r>
              <a:rPr lang="fr-BE" dirty="0">
                <a:solidFill>
                  <a:srgbClr val="002060"/>
                </a:solidFill>
                <a:hlinkClick r:id="rId3"/>
              </a:rPr>
              <a:t>https://orbi.ulg.ac.be/</a:t>
            </a:r>
            <a:r>
              <a:rPr lang="fr-BE" dirty="0">
                <a:solidFill>
                  <a:srgbClr val="002060"/>
                </a:solidFill>
              </a:rPr>
              <a:t> </a:t>
            </a:r>
          </a:p>
          <a:p>
            <a:r>
              <a:rPr lang="fr-BE" dirty="0">
                <a:solidFill>
                  <a:srgbClr val="002060"/>
                </a:solidFill>
                <a:hlinkClick r:id="rId4"/>
              </a:rPr>
              <a:t>www.labos.ulg.ac.be/cris/</a:t>
            </a:r>
            <a:r>
              <a:rPr lang="fr-BE" dirty="0">
                <a:solidFill>
                  <a:srgbClr val="002060"/>
                </a:solidFill>
              </a:rPr>
              <a:t> </a:t>
            </a:r>
          </a:p>
          <a:p>
            <a:r>
              <a:rPr lang="fr-BE" dirty="0">
                <a:solidFill>
                  <a:srgbClr val="002060"/>
                </a:solidFill>
                <a:hlinkClick r:id="rId5"/>
              </a:rPr>
              <a:t>celineremy9@gmail.com</a:t>
            </a:r>
            <a:r>
              <a:rPr lang="fr-BE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47</a:t>
            </a:fld>
            <a:endParaRPr lang="fr-BE"/>
          </a:p>
        </p:txBody>
      </p:sp>
      <p:pic>
        <p:nvPicPr>
          <p:cNvPr id="8" name="Image 19" descr="Description : C:\Users\remy\Desktop\images_I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895" y="3573016"/>
            <a:ext cx="568449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20" descr="C:\Users\remy\Desktop\static_qr_code_without_log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37112"/>
            <a:ext cx="1296144" cy="1296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7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31349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Sommaire </a:t>
            </a:r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livre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51520" y="836712"/>
            <a:ext cx="8640960" cy="590465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BE" sz="1800" dirty="0" smtClean="0">
                <a:latin typeface="Times New Roman" pitchFamily="18" charset="0"/>
                <a:cs typeface="Times New Roman" pitchFamily="18" charset="0"/>
              </a:rPr>
              <a:t>Avant-propos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BE" sz="1800" dirty="0" smtClean="0">
                <a:latin typeface="Times New Roman" pitchFamily="18" charset="0"/>
                <a:cs typeface="Times New Roman" pitchFamily="18" charset="0"/>
              </a:rPr>
              <a:t>Introduction générale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BE" sz="1800" dirty="0" smtClean="0">
                <a:latin typeface="Times New Roman" pitchFamily="18" charset="0"/>
                <a:cs typeface="Times New Roman" pitchFamily="18" charset="0"/>
              </a:rPr>
              <a:t>Chapitre </a:t>
            </a:r>
            <a:r>
              <a:rPr lang="fr-BE" sz="1800" dirty="0">
                <a:latin typeface="Times New Roman" pitchFamily="18" charset="0"/>
                <a:cs typeface="Times New Roman" pitchFamily="18" charset="0"/>
              </a:rPr>
              <a:t>1 : Vers un </a:t>
            </a:r>
            <a:r>
              <a:rPr lang="fr-BE" sz="1800" b="1" dirty="0">
                <a:latin typeface="Times New Roman" pitchFamily="18" charset="0"/>
                <a:cs typeface="Times New Roman" pitchFamily="18" charset="0"/>
              </a:rPr>
              <a:t>modèle d’analyse </a:t>
            </a:r>
            <a:r>
              <a:rPr lang="fr-BE" sz="1800" dirty="0">
                <a:latin typeface="Times New Roman" pitchFamily="18" charset="0"/>
                <a:cs typeface="Times New Roman" pitchFamily="18" charset="0"/>
              </a:rPr>
              <a:t>de la relation partenariale	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BE" sz="1800" dirty="0">
                <a:latin typeface="Times New Roman" pitchFamily="18" charset="0"/>
                <a:cs typeface="Times New Roman" pitchFamily="18" charset="0"/>
              </a:rPr>
              <a:t>Chapitre 2 : La </a:t>
            </a:r>
            <a:r>
              <a:rPr lang="fr-BE" sz="1800" b="1" dirty="0">
                <a:latin typeface="Times New Roman" pitchFamily="18" charset="0"/>
                <a:cs typeface="Times New Roman" pitchFamily="18" charset="0"/>
              </a:rPr>
              <a:t>recherche au sein de SPE</a:t>
            </a:r>
            <a:r>
              <a:rPr lang="fr-BE" sz="1800" dirty="0">
                <a:latin typeface="Times New Roman" pitchFamily="18" charset="0"/>
                <a:cs typeface="Times New Roman" pitchFamily="18" charset="0"/>
              </a:rPr>
              <a:t>, une démarche « </a:t>
            </a:r>
            <a:r>
              <a:rPr lang="fr-BE" sz="1800" dirty="0" err="1">
                <a:latin typeface="Times New Roman" pitchFamily="18" charset="0"/>
                <a:cs typeface="Times New Roman" pitchFamily="18" charset="0"/>
              </a:rPr>
              <a:t>abductive</a:t>
            </a:r>
            <a:r>
              <a:rPr lang="fr-BE" sz="1800" dirty="0">
                <a:latin typeface="Times New Roman" pitchFamily="18" charset="0"/>
                <a:cs typeface="Times New Roman" pitchFamily="18" charset="0"/>
              </a:rPr>
              <a:t> »	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BE" sz="1800" dirty="0">
                <a:latin typeface="Times New Roman" pitchFamily="18" charset="0"/>
                <a:cs typeface="Times New Roman" pitchFamily="18" charset="0"/>
              </a:rPr>
              <a:t>Chapitre 3 : La </a:t>
            </a:r>
            <a:r>
              <a:rPr lang="fr-BE" sz="1800" b="1" dirty="0">
                <a:latin typeface="Times New Roman" pitchFamily="18" charset="0"/>
                <a:cs typeface="Times New Roman" pitchFamily="18" charset="0"/>
              </a:rPr>
              <a:t>sélection des opérateurs </a:t>
            </a:r>
            <a:r>
              <a:rPr lang="fr-BE" sz="1800" dirty="0">
                <a:latin typeface="Times New Roman" pitchFamily="18" charset="0"/>
                <a:cs typeface="Times New Roman" pitchFamily="18" charset="0"/>
              </a:rPr>
              <a:t>privés par les agents des SPE	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BE" sz="1800" dirty="0">
                <a:latin typeface="Times New Roman" pitchFamily="18" charset="0"/>
                <a:cs typeface="Times New Roman" pitchFamily="18" charset="0"/>
              </a:rPr>
              <a:t>Chapitre 4 : Le </a:t>
            </a:r>
            <a:r>
              <a:rPr lang="fr-BE" sz="1800" b="1" dirty="0">
                <a:latin typeface="Times New Roman" pitchFamily="18" charset="0"/>
                <a:cs typeface="Times New Roman" pitchFamily="18" charset="0"/>
              </a:rPr>
              <a:t>conventionnement</a:t>
            </a:r>
            <a:r>
              <a:rPr lang="fr-BE" sz="1800" dirty="0">
                <a:latin typeface="Times New Roman" pitchFamily="18" charset="0"/>
                <a:cs typeface="Times New Roman" pitchFamily="18" charset="0"/>
              </a:rPr>
              <a:t> entre le SPE et les opérateurs privés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BE" sz="1800" dirty="0">
                <a:latin typeface="Times New Roman" pitchFamily="18" charset="0"/>
                <a:cs typeface="Times New Roman" pitchFamily="18" charset="0"/>
              </a:rPr>
              <a:t>Chapitre 5 : Le </a:t>
            </a:r>
            <a:r>
              <a:rPr lang="fr-BE" sz="1800" b="1" dirty="0">
                <a:latin typeface="Times New Roman" pitchFamily="18" charset="0"/>
                <a:cs typeface="Times New Roman" pitchFamily="18" charset="0"/>
              </a:rPr>
              <a:t>suivi des projets </a:t>
            </a:r>
            <a:r>
              <a:rPr lang="fr-BE" sz="1800" dirty="0">
                <a:latin typeface="Times New Roman" pitchFamily="18" charset="0"/>
                <a:cs typeface="Times New Roman" pitchFamily="18" charset="0"/>
              </a:rPr>
              <a:t>par les agents des SPE	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BE" sz="1800" dirty="0">
                <a:latin typeface="Times New Roman" pitchFamily="18" charset="0"/>
                <a:cs typeface="Times New Roman" pitchFamily="18" charset="0"/>
              </a:rPr>
              <a:t>Chapitre 6 : L’</a:t>
            </a:r>
            <a:r>
              <a:rPr lang="fr-BE" sz="1800" b="1" dirty="0">
                <a:latin typeface="Times New Roman" pitchFamily="18" charset="0"/>
                <a:cs typeface="Times New Roman" pitchFamily="18" charset="0"/>
              </a:rPr>
              <a:t>évaluation des projets </a:t>
            </a:r>
            <a:r>
              <a:rPr lang="fr-BE" sz="1800" dirty="0">
                <a:latin typeface="Times New Roman" pitchFamily="18" charset="0"/>
                <a:cs typeface="Times New Roman" pitchFamily="18" charset="0"/>
              </a:rPr>
              <a:t>par les agents des SPE	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BE" sz="1800" dirty="0">
                <a:latin typeface="Times New Roman" pitchFamily="18" charset="0"/>
                <a:cs typeface="Times New Roman" pitchFamily="18" charset="0"/>
              </a:rPr>
              <a:t>Chapitre 7 : La </a:t>
            </a:r>
            <a:r>
              <a:rPr lang="fr-BE" sz="1800" b="1" dirty="0">
                <a:latin typeface="Times New Roman" pitchFamily="18" charset="0"/>
                <a:cs typeface="Times New Roman" pitchFamily="18" charset="0"/>
              </a:rPr>
              <a:t>circulation d’objets </a:t>
            </a:r>
            <a:r>
              <a:rPr lang="fr-BE" sz="1800" dirty="0">
                <a:latin typeface="Times New Roman" pitchFamily="18" charset="0"/>
                <a:cs typeface="Times New Roman" pitchFamily="18" charset="0"/>
              </a:rPr>
              <a:t>pour pérenniser le partenariat ?	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BE" sz="1800" dirty="0">
                <a:latin typeface="Times New Roman" pitchFamily="18" charset="0"/>
                <a:cs typeface="Times New Roman" pitchFamily="18" charset="0"/>
              </a:rPr>
              <a:t>Chapitre 8 : Les </a:t>
            </a:r>
            <a:r>
              <a:rPr lang="fr-BE" sz="1800" b="1" dirty="0">
                <a:latin typeface="Times New Roman" pitchFamily="18" charset="0"/>
                <a:cs typeface="Times New Roman" pitchFamily="18" charset="0"/>
              </a:rPr>
              <a:t>partenariats d’</a:t>
            </a:r>
            <a:r>
              <a:rPr lang="fr-BE" sz="1800" b="1" dirty="0" err="1">
                <a:latin typeface="Times New Roman" pitchFamily="18" charset="0"/>
                <a:cs typeface="Times New Roman" pitchFamily="18" charset="0"/>
              </a:rPr>
              <a:t>Actiris</a:t>
            </a:r>
            <a:r>
              <a:rPr lang="fr-BE" sz="1800" b="1" dirty="0">
                <a:latin typeface="Times New Roman" pitchFamily="18" charset="0"/>
                <a:cs typeface="Times New Roman" pitchFamily="18" charset="0"/>
              </a:rPr>
              <a:t> et du </a:t>
            </a:r>
            <a:r>
              <a:rPr lang="fr-BE" sz="1800" b="1" dirty="0" err="1">
                <a:latin typeface="Times New Roman" pitchFamily="18" charset="0"/>
                <a:cs typeface="Times New Roman" pitchFamily="18" charset="0"/>
              </a:rPr>
              <a:t>Forem</a:t>
            </a:r>
            <a:r>
              <a:rPr lang="fr-BE" sz="1800" dirty="0">
                <a:latin typeface="Times New Roman" pitchFamily="18" charset="0"/>
                <a:cs typeface="Times New Roman" pitchFamily="18" charset="0"/>
              </a:rPr>
              <a:t>, de l’autonomisation à la capacitation ?	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BE" sz="1800" dirty="0">
                <a:latin typeface="Times New Roman" pitchFamily="18" charset="0"/>
                <a:cs typeface="Times New Roman" pitchFamily="18" charset="0"/>
              </a:rPr>
              <a:t>Chapitre 9 : Le </a:t>
            </a:r>
            <a:r>
              <a:rPr lang="fr-BE" sz="1800" b="1" dirty="0">
                <a:latin typeface="Times New Roman" pitchFamily="18" charset="0"/>
                <a:cs typeface="Times New Roman" pitchFamily="18" charset="0"/>
              </a:rPr>
              <a:t>partenariat genevois</a:t>
            </a:r>
            <a:r>
              <a:rPr lang="fr-BE" sz="1800" dirty="0">
                <a:latin typeface="Times New Roman" pitchFamily="18" charset="0"/>
                <a:cs typeface="Times New Roman" pitchFamily="18" charset="0"/>
              </a:rPr>
              <a:t>, un modèle plus « </a:t>
            </a:r>
            <a:r>
              <a:rPr lang="fr-BE" sz="1800" dirty="0" err="1">
                <a:latin typeface="Times New Roman" pitchFamily="18" charset="0"/>
                <a:cs typeface="Times New Roman" pitchFamily="18" charset="0"/>
              </a:rPr>
              <a:t>capacitant</a:t>
            </a:r>
            <a:r>
              <a:rPr lang="fr-BE" sz="1800" dirty="0">
                <a:latin typeface="Times New Roman" pitchFamily="18" charset="0"/>
                <a:cs typeface="Times New Roman" pitchFamily="18" charset="0"/>
              </a:rPr>
              <a:t> » </a:t>
            </a:r>
            <a:r>
              <a:rPr lang="fr-BE" sz="1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BE" sz="1800" dirty="0" smtClean="0">
                <a:latin typeface="Times New Roman" pitchFamily="18" charset="0"/>
                <a:cs typeface="Times New Roman" pitchFamily="18" charset="0"/>
              </a:rPr>
              <a:t>Conclusion générales (conclusions et recommandations)</a:t>
            </a:r>
            <a:endParaRPr lang="fr-BE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48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216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75000"/>
                <a:lumOff val="25000"/>
              </a:schemeClr>
            </a:gs>
            <a:gs pos="45000">
              <a:schemeClr val="accent1">
                <a:tint val="44500"/>
                <a:satMod val="160000"/>
                <a:lumMod val="75000"/>
                <a:lumOff val="2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44624"/>
            <a:ext cx="6768752" cy="1080120"/>
          </a:xfrm>
        </p:spPr>
        <p:txBody>
          <a:bodyPr>
            <a:normAutofit/>
          </a:bodyPr>
          <a:lstStyle/>
          <a:p>
            <a:pPr algn="ctr"/>
            <a:r>
              <a:rPr lang="fr-B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une lecture rapide, quelques articles à consulter…</a:t>
            </a:r>
            <a:endParaRPr lang="fr-BE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411760" y="1340768"/>
            <a:ext cx="6408712" cy="518457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B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Remy, C. et Orianne, J.-F. (2013). « Les chargés des relations partenariales et ses clients: Significations et usages de la confiance », </a:t>
            </a:r>
            <a:r>
              <a:rPr lang="fr-BE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Revue européenne de droit social</a:t>
            </a:r>
            <a:r>
              <a:rPr lang="fr-B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 (3) : 67-98. </a:t>
            </a:r>
          </a:p>
          <a:p>
            <a:pPr algn="just"/>
            <a:r>
              <a:rPr lang="fr-B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Remy, C. (2015). « Le champ de l'accompagnement des demandeurs d'emploi est-il un marché ? », in </a:t>
            </a:r>
            <a:r>
              <a:rPr lang="fr-B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Galabov</a:t>
            </a:r>
            <a:r>
              <a:rPr lang="fr-B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A. et Rouet, G. </a:t>
            </a:r>
            <a:r>
              <a:rPr lang="fr-BE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Services publics, entreprises publiques: quelle place pour les citoyens ?</a:t>
            </a:r>
            <a:r>
              <a:rPr lang="fr-B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France: Harmattan, 81-100.</a:t>
            </a:r>
          </a:p>
          <a:p>
            <a:pPr algn="just"/>
            <a:r>
              <a:rPr lang="fr-B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Remy, C. (2015). « Les PPP comme nouveau mode de régulation du marché de l'emploi. À chaque modèle de partenariats ses stratégies », </a:t>
            </a:r>
            <a:r>
              <a:rPr lang="fr-BE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Loyola</a:t>
            </a:r>
            <a:r>
              <a:rPr lang="fr-B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1: 3-12.</a:t>
            </a:r>
          </a:p>
          <a:p>
            <a:pPr algn="just"/>
            <a:r>
              <a:rPr lang="fr-B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Remy, C. (2015). « La création de partenariats par les services publics de l’emploi belges et suisses: Quels sont les impacts du modèle de gestion du partenariat sur la collaboration ? », </a:t>
            </a:r>
            <a:r>
              <a:rPr lang="fr-BE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Politiques et management public</a:t>
            </a:r>
            <a:r>
              <a:rPr lang="fr-B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32(1) : 63-77.</a:t>
            </a:r>
          </a:p>
          <a:p>
            <a:pPr algn="just"/>
            <a:r>
              <a:rPr lang="fr-B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Remy, C. (à </a:t>
            </a:r>
            <a:r>
              <a:rPr lang="fr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paraître, 2017). </a:t>
            </a:r>
            <a:r>
              <a:rPr lang="fr-B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 Des ressources publiques pour les opérateurs privés d’emploi. Les coulisses de l’accompagnement des chômeurs en Belgique francophone », </a:t>
            </a:r>
            <a:r>
              <a:rPr lang="fr-BE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Pyramides.</a:t>
            </a:r>
            <a:endParaRPr lang="fr-B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Remy</a:t>
            </a:r>
            <a:r>
              <a:rPr lang="fr-B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C. et </a:t>
            </a:r>
            <a:r>
              <a:rPr lang="fr-B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Lavitry</a:t>
            </a:r>
            <a:r>
              <a:rPr lang="fr-B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L. (à </a:t>
            </a:r>
            <a:r>
              <a:rPr lang="fr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paraître, 2017). </a:t>
            </a:r>
            <a:r>
              <a:rPr lang="fr-B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 De la quantité de demandeurs d’emploi à la qualité de l’accompagnement. Des professionnels entre « esprit gestionnaire » et relation de service », </a:t>
            </a:r>
            <a:r>
              <a:rPr lang="fr-BE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Revue française de socio-économie</a:t>
            </a:r>
            <a:r>
              <a:rPr lang="fr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B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49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18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859216" cy="4873752"/>
          </a:xfrm>
        </p:spPr>
        <p:txBody>
          <a:bodyPr>
            <a:normAutofit lnSpcReduction="10000"/>
          </a:bodyPr>
          <a:lstStyle/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Étude des « partenariats </a:t>
            </a:r>
            <a:r>
              <a:rPr lang="fr-B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publics privés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» dans le champ de l’emploi </a:t>
            </a:r>
          </a:p>
          <a:p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Trois terrains de recherche (2011-2012)</a:t>
            </a:r>
          </a:p>
          <a:p>
            <a:pPr lvl="1"/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Deux SPE belges (Actiris et le Forem)</a:t>
            </a:r>
          </a:p>
          <a:p>
            <a:pPr lvl="1"/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SPE suisse (l’Office Cantonal pour l’Emploi)</a:t>
            </a:r>
          </a:p>
          <a:p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Approche qualitative </a:t>
            </a:r>
            <a:r>
              <a:rPr lang="fr-B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de réunions </a:t>
            </a:r>
          </a:p>
          <a:p>
            <a:pPr lvl="1"/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Entretiens semi-directifs (N=83) avec les agents des SPE et les opérateurs privés</a:t>
            </a:r>
          </a:p>
          <a:p>
            <a:pPr lvl="1"/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sur les « épreuves » de la collaboration</a:t>
            </a:r>
          </a:p>
          <a:p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5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971600" y="43108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Contexte et méthodologie de recherche</a:t>
            </a:r>
          </a:p>
        </p:txBody>
      </p:sp>
    </p:spTree>
    <p:extLst>
      <p:ext uri="{BB962C8B-B14F-4D97-AF65-F5344CB8AC3E}">
        <p14:creationId xmlns:p14="http://schemas.microsoft.com/office/powerpoint/2010/main" val="170167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580442"/>
              </p:ext>
            </p:extLst>
          </p:nvPr>
        </p:nvGraphicFramePr>
        <p:xfrm>
          <a:off x="395536" y="1484784"/>
          <a:ext cx="8316913" cy="396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890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2177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ACTIRIS</a:t>
                      </a:r>
                    </a:p>
                  </a:txBody>
                  <a:tcPr marL="91435" marR="91435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FOREM</a:t>
                      </a:r>
                    </a:p>
                  </a:txBody>
                  <a:tcPr marL="91435" marR="91435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OCE</a:t>
                      </a:r>
                    </a:p>
                  </a:txBody>
                  <a:tcPr marL="91435" marR="91435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827584" y="43108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Les services publics de l’emploi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772594"/>
              </p:ext>
            </p:extLst>
          </p:nvPr>
        </p:nvGraphicFramePr>
        <p:xfrm>
          <a:off x="395536" y="1844824"/>
          <a:ext cx="8316913" cy="428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890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8575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Région</a:t>
                      </a:r>
                      <a:r>
                        <a:rPr lang="fr-BE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ruxelloise</a:t>
                      </a:r>
                    </a:p>
                  </a:txBody>
                  <a:tcPr marL="91435" marR="91435" marT="45708" marB="457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Région wallonne</a:t>
                      </a:r>
                    </a:p>
                  </a:txBody>
                  <a:tcPr marL="91435" marR="91435" marT="45708" marB="457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Région genevoise</a:t>
                      </a:r>
                    </a:p>
                  </a:txBody>
                  <a:tcPr marL="91435" marR="91435" marT="45708" marB="457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24069"/>
              </p:ext>
            </p:extLst>
          </p:nvPr>
        </p:nvGraphicFramePr>
        <p:xfrm>
          <a:off x="395536" y="2286056"/>
          <a:ext cx="8316913" cy="701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890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7251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Uniquement compétence</a:t>
                      </a:r>
                      <a:r>
                        <a:rPr lang="fr-BE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emploi</a:t>
                      </a:r>
                      <a:endParaRPr lang="fr-BE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8" marB="457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Compétences emploi/formation</a:t>
                      </a:r>
                    </a:p>
                  </a:txBody>
                  <a:tcPr marL="91435" marR="91435" marT="45708" marB="457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Compétences emploi/formation</a:t>
                      </a:r>
                    </a:p>
                  </a:txBody>
                  <a:tcPr marL="91435" marR="91435" marT="45708" marB="457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315510"/>
              </p:ext>
            </p:extLst>
          </p:nvPr>
        </p:nvGraphicFramePr>
        <p:xfrm>
          <a:off x="395536" y="2996952"/>
          <a:ext cx="8316913" cy="701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890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8575">
                <a:tc>
                  <a:txBody>
                    <a:bodyPr/>
                    <a:lstStyle/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100.000 à 120.000 chômeurs</a:t>
                      </a:r>
                    </a:p>
                  </a:txBody>
                  <a:tcPr marL="91435" marR="91435" marT="45708" marB="457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200.000 à 250.000</a:t>
                      </a:r>
                      <a:r>
                        <a:rPr lang="fr-BE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chômeurs</a:t>
                      </a:r>
                      <a:endParaRPr lang="fr-BE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8" marB="457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17.000 chômeurs</a:t>
                      </a:r>
                    </a:p>
                  </a:txBody>
                  <a:tcPr marL="91435" marR="91435" marT="45708" marB="457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951620"/>
              </p:ext>
            </p:extLst>
          </p:nvPr>
        </p:nvGraphicFramePr>
        <p:xfrm>
          <a:off x="395536" y="3719328"/>
          <a:ext cx="8316913" cy="100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890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78758">
                <a:tc>
                  <a:txBody>
                    <a:bodyPr/>
                    <a:lstStyle/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 travailleurs</a:t>
                      </a: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=&gt; 18 antennes </a:t>
                      </a:r>
                    </a:p>
                  </a:txBody>
                  <a:tcPr marL="91435" marR="91435" marT="45708" marB="457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4.000 travailleurs</a:t>
                      </a: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=&gt; 11</a:t>
                      </a:r>
                      <a:r>
                        <a:rPr lang="fr-BE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Directions Régionales (mais 4 DT)</a:t>
                      </a:r>
                      <a:endParaRPr lang="fr-BE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8" marB="457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r>
                        <a:rPr lang="fr-BE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travailleurs</a:t>
                      </a:r>
                      <a:endParaRPr lang="fr-BE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=&gt; 0 antenne</a:t>
                      </a:r>
                    </a:p>
                  </a:txBody>
                  <a:tcPr marL="91435" marR="91435" marT="45708" marB="457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412168"/>
              </p:ext>
            </p:extLst>
          </p:nvPr>
        </p:nvGraphicFramePr>
        <p:xfrm>
          <a:off x="395536" y="4725144"/>
          <a:ext cx="8316913" cy="1615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890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12800">
                <a:tc>
                  <a:txBody>
                    <a:bodyPr/>
                    <a:lstStyle/>
                    <a:p>
                      <a:r>
                        <a:rPr lang="fr-BE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Partenariat :</a:t>
                      </a: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fr-BE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travailleurs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- 150 partenaires</a:t>
                      </a:r>
                      <a:r>
                        <a:rPr lang="fr-BE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BE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r>
                        <a:rPr lang="fr-BE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conventions</a:t>
                      </a:r>
                    </a:p>
                  </a:txBody>
                  <a:tcPr marL="91435" marR="91435" marT="45708" marB="457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Partenariat :</a:t>
                      </a: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- 140</a:t>
                      </a:r>
                      <a:r>
                        <a:rPr lang="fr-BE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travailleurs</a:t>
                      </a:r>
                      <a:endParaRPr lang="fr-BE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- 210 partenaires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- 425</a:t>
                      </a:r>
                      <a:r>
                        <a:rPr lang="fr-BE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conventions pour l’appel à projets</a:t>
                      </a:r>
                    </a:p>
                  </a:txBody>
                  <a:tcPr marL="91435" marR="91435" marT="45708" marB="457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Partenariat :</a:t>
                      </a: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- 17 travailleurs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- 70 partenaires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- 150 conventions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BE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8" marB="457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501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1663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B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modalités </a:t>
            </a:r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gestion des partenariats par les SPE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73356" y="1340768"/>
            <a:ext cx="1550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Forem</a:t>
            </a:r>
          </a:p>
        </p:txBody>
      </p:sp>
      <p:sp>
        <p:nvSpPr>
          <p:cNvPr id="6" name="Rectangle 5"/>
          <p:cNvSpPr/>
          <p:nvPr/>
        </p:nvSpPr>
        <p:spPr>
          <a:xfrm>
            <a:off x="4687213" y="1321604"/>
            <a:ext cx="1468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Actiris</a:t>
            </a:r>
          </a:p>
        </p:txBody>
      </p:sp>
      <p:sp>
        <p:nvSpPr>
          <p:cNvPr id="7" name="Rectangle 6"/>
          <p:cNvSpPr/>
          <p:nvPr/>
        </p:nvSpPr>
        <p:spPr>
          <a:xfrm>
            <a:off x="7010671" y="1340768"/>
            <a:ext cx="1305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4355976" y="1196752"/>
            <a:ext cx="0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660232" y="1196752"/>
            <a:ext cx="0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02159" y="2060848"/>
            <a:ext cx="13057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Appel à projets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79512" y="1844824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706415" y="2060848"/>
            <a:ext cx="13057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Appel à projets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90658" y="2060848"/>
            <a:ext cx="17137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Appel à initiatives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2051720" y="1196752"/>
            <a:ext cx="0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3501" y="1844824"/>
            <a:ext cx="20402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  création partenariat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695" y="3645024"/>
            <a:ext cx="20210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 gestion partenariat</a:t>
            </a:r>
          </a:p>
        </p:txBody>
      </p:sp>
      <p:cxnSp>
        <p:nvCxnSpPr>
          <p:cNvPr id="17" name="Connecteur droit 16"/>
          <p:cNvCxnSpPr/>
          <p:nvPr/>
        </p:nvCxnSpPr>
        <p:spPr>
          <a:xfrm>
            <a:off x="191069" y="3212976"/>
            <a:ext cx="8701411" cy="2501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339752" y="3318083"/>
            <a:ext cx="18362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Décision trilatérale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48809" y="3318083"/>
            <a:ext cx="1795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Décision bilatérale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81057" y="3318083"/>
            <a:ext cx="1795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Décision bilatérale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39752" y="4470211"/>
            <a:ext cx="18362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Suivi individuel</a:t>
            </a:r>
          </a:p>
          <a:p>
            <a:r>
              <a:rPr lang="fr-B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standardisé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61854" y="4470211"/>
            <a:ext cx="22548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Suivi individuel </a:t>
            </a:r>
            <a:endParaRPr lang="fr-B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 mesure</a:t>
            </a:r>
            <a:endParaRPr lang="fr-B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29606" y="4470211"/>
            <a:ext cx="1958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Suivi collectif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2123728" y="4365104"/>
            <a:ext cx="6705128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768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2" grpId="0"/>
      <p:bldP spid="13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43108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B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opérateurs privés de l’emploi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340768"/>
            <a:ext cx="7715200" cy="487375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Opérateurs privés non-marchands (90’)</a:t>
            </a:r>
          </a:p>
          <a:p>
            <a:pPr lvl="1"/>
            <a:r>
              <a:rPr lang="fr-BE" dirty="0"/>
              <a:t>Organismes d’insertion socioprofessionnelle</a:t>
            </a:r>
          </a:p>
          <a:p>
            <a:pPr lvl="1"/>
            <a:r>
              <a:rPr lang="fr-BE" dirty="0"/>
              <a:t>Entreprises de formation par le travail</a:t>
            </a:r>
          </a:p>
          <a:p>
            <a:pPr lvl="1"/>
            <a:r>
              <a:rPr lang="fr-BE" dirty="0"/>
              <a:t>Missions locales</a:t>
            </a:r>
          </a:p>
          <a:p>
            <a:pPr lvl="1"/>
            <a:r>
              <a:rPr lang="fr-BE" dirty="0"/>
              <a:t>A.S.B.L.</a:t>
            </a:r>
          </a:p>
          <a:p>
            <a:pPr lvl="1"/>
            <a:r>
              <a:rPr lang="fr-BE" dirty="0"/>
              <a:t>…</a:t>
            </a:r>
          </a:p>
          <a:p>
            <a:pPr lvl="1"/>
            <a:endParaRPr lang="fr-BE" dirty="0"/>
          </a:p>
          <a:p>
            <a:r>
              <a:rPr lang="fr-BE" dirty="0"/>
              <a:t>Opérateurs privés marchands (2000’)</a:t>
            </a:r>
          </a:p>
          <a:p>
            <a:pPr lvl="1"/>
            <a:r>
              <a:rPr lang="fr-BE" dirty="0"/>
              <a:t>Agences d’intérim et de placement</a:t>
            </a:r>
          </a:p>
          <a:p>
            <a:pPr lvl="1"/>
            <a:r>
              <a:rPr lang="fr-BE" dirty="0"/>
              <a:t>Sociétés privées à responsabilité limitée</a:t>
            </a:r>
          </a:p>
          <a:p>
            <a:pPr lvl="1"/>
            <a:r>
              <a:rPr lang="fr-BE" dirty="0"/>
              <a:t>Sociétés anonymes</a:t>
            </a:r>
          </a:p>
          <a:p>
            <a:pPr lvl="1"/>
            <a:r>
              <a:rPr lang="fr-BE" dirty="0"/>
              <a:t>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02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853782" y="1364575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514350"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la collaboration se construit-elle entre les SPE et les opérateurs privés?</a:t>
            </a:r>
          </a:p>
        </p:txBody>
      </p:sp>
      <p:pic>
        <p:nvPicPr>
          <p:cNvPr id="6" name="Picture 2" descr="C:\Users\Céline\Pictures\Partenariat\white-computer-keyboard-with-green-question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395933"/>
            <a:ext cx="1738165" cy="130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53782" y="3020759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514350">
              <a:spcAft>
                <a:spcPts val="1200"/>
              </a:spcAft>
              <a:buFont typeface="+mj-lt"/>
              <a:buAutoNum type="arabicPeriod" startAt="2"/>
              <a:defRPr/>
            </a:pP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la collaboration est-elle vécue par les membres du partenariat?</a:t>
            </a:r>
          </a:p>
        </p:txBody>
      </p:sp>
      <p:sp>
        <p:nvSpPr>
          <p:cNvPr id="8" name="Rectangle 7"/>
          <p:cNvSpPr/>
          <p:nvPr/>
        </p:nvSpPr>
        <p:spPr>
          <a:xfrm>
            <a:off x="2925790" y="4779149"/>
            <a:ext cx="5318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514350">
              <a:spcAft>
                <a:spcPts val="1200"/>
              </a:spcAft>
              <a:buFont typeface="+mj-lt"/>
              <a:buAutoNum type="arabicPeriod" startAt="3"/>
              <a:defRPr/>
            </a:pP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produit la collaboration en termes de confiance, </a:t>
            </a:r>
            <a:r>
              <a:rPr lang="fr-B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d’autonomisation </a:t>
            </a:r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de capacitation?</a:t>
            </a:r>
          </a:p>
        </p:txBody>
      </p:sp>
      <p:pic>
        <p:nvPicPr>
          <p:cNvPr id="9" name="Picture 2" descr="C:\Users\Céline\Pictures\Partenariat\white-computer-keyboard-with-green-question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50" y="3052117"/>
            <a:ext cx="1738165" cy="130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Céline\Pictures\Partenariat\white-computer-keyboard-with-green-question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17664"/>
            <a:ext cx="1738165" cy="130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827584" y="43108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6  . </a:t>
            </a:r>
            <a:r>
              <a:rPr lang="fr-B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Trois questions de recherche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20E4-ECF9-49CA-811D-55223AF0CB5D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763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14118</TotalTime>
  <Words>1788</Words>
  <Application>Microsoft Office PowerPoint</Application>
  <PresentationFormat>Affichage à l'écran (4:3)</PresentationFormat>
  <Paragraphs>440</Paragraphs>
  <Slides>49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1" baseType="lpstr">
      <vt:lpstr>Oriel</vt:lpstr>
      <vt:lpstr>Document</vt:lpstr>
      <vt:lpstr>Des Partenariats Publics Privés pour l’insertion des demandeurs d’emploi :  une question de confiance ? (2016, CIRIEC, Belgique)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 !</vt:lpstr>
      <vt:lpstr>Présentation PowerPoint</vt:lpstr>
      <vt:lpstr>Pour une lecture rapide, quelques articles à consulter…</vt:lpstr>
    </vt:vector>
  </TitlesOfParts>
  <Company>Université de Liège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</dc:creator>
  <cp:lastModifiedBy>Remy Céline</cp:lastModifiedBy>
  <cp:revision>214</cp:revision>
  <cp:lastPrinted>2015-05-12T12:11:00Z</cp:lastPrinted>
  <dcterms:created xsi:type="dcterms:W3CDTF">2015-01-28T09:08:36Z</dcterms:created>
  <dcterms:modified xsi:type="dcterms:W3CDTF">2017-05-12T07:22:48Z</dcterms:modified>
</cp:coreProperties>
</file>