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0"/>
  </p:notesMasterIdLst>
  <p:sldIdLst>
    <p:sldId id="256" r:id="rId2"/>
    <p:sldId id="257" r:id="rId3"/>
    <p:sldId id="258" r:id="rId4"/>
    <p:sldId id="284" r:id="rId5"/>
    <p:sldId id="263" r:id="rId6"/>
    <p:sldId id="264" r:id="rId7"/>
    <p:sldId id="265" r:id="rId8"/>
    <p:sldId id="267" r:id="rId9"/>
    <p:sldId id="270" r:id="rId10"/>
    <p:sldId id="266" r:id="rId11"/>
    <p:sldId id="271" r:id="rId12"/>
    <p:sldId id="278" r:id="rId13"/>
    <p:sldId id="283" r:id="rId14"/>
    <p:sldId id="281" r:id="rId15"/>
    <p:sldId id="282" r:id="rId16"/>
    <p:sldId id="286" r:id="rId17"/>
    <p:sldId id="285" r:id="rId18"/>
    <p:sldId id="287" r:id="rId19"/>
    <p:sldId id="261" r:id="rId20"/>
    <p:sldId id="290" r:id="rId21"/>
    <p:sldId id="291" r:id="rId22"/>
    <p:sldId id="292" r:id="rId23"/>
    <p:sldId id="293" r:id="rId24"/>
    <p:sldId id="294" r:id="rId25"/>
    <p:sldId id="297" r:id="rId26"/>
    <p:sldId id="296" r:id="rId27"/>
    <p:sldId id="269" r:id="rId28"/>
    <p:sldId id="298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CC00"/>
    <a:srgbClr val="92D050"/>
    <a:srgbClr val="0099CC"/>
    <a:srgbClr val="000000"/>
    <a:srgbClr val="FF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715" autoAdjust="0"/>
  </p:normalViewPr>
  <p:slideViewPr>
    <p:cSldViewPr>
      <p:cViewPr varScale="1">
        <p:scale>
          <a:sx n="58" d="100"/>
          <a:sy n="5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7AD50-4E1C-4A30-BE15-7F7A4436D5D3}" type="datetimeFigureOut">
              <a:rPr lang="fr-BE" smtClean="0"/>
              <a:t>01-02-17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CD2CF-B621-4A00-BFE2-012FC7FB61D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483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Inputs</a:t>
            </a:r>
            <a:r>
              <a:rPr lang="fr-BE" baseline="0" dirty="0" smtClean="0"/>
              <a:t> </a:t>
            </a:r>
            <a:r>
              <a:rPr lang="fr-BE" dirty="0" smtClean="0"/>
              <a:t>= tous les choix (contraints ou non) faits en amont de la mise en œuvre effective du ou des service(s) IDESS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D2CF-B621-4A00-BFE2-012FC7FB61D0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56072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 smtClean="0"/>
              <a:t>Précisions</a:t>
            </a:r>
            <a:r>
              <a:rPr lang="fr-BE" baseline="0" dirty="0" smtClean="0"/>
              <a:t> sur les stratégies de réduction du déficit: </a:t>
            </a:r>
            <a:endParaRPr lang="fr-BE" dirty="0" smtClean="0"/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BE" dirty="0" smtClean="0"/>
              <a:t>Réorganisation</a:t>
            </a:r>
            <a:r>
              <a:rPr lang="fr-BE" baseline="0" dirty="0" smtClean="0"/>
              <a:t> du travail </a:t>
            </a:r>
            <a:r>
              <a:rPr lang="fr-BE" dirty="0" smtClean="0"/>
              <a:t>(économies d’échelle : organisation du travail par quartiers, transports de personnes en groupe),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BE" dirty="0" smtClean="0"/>
              <a:t>Facturation (utilisation des machines, évacuation des déchets et encombrants, kilomètres parcourus en dehors de la commune</a:t>
            </a:r>
            <a:r>
              <a:rPr lang="fr-BE" dirty="0" smtClean="0"/>
              <a:t>,…)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D2CF-B621-4A00-BFE2-012FC7FB61D0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96342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Les SFS ne reçoivent presque qu’aucune ressources</a:t>
            </a:r>
            <a:r>
              <a:rPr lang="fr-BE" baseline="0" dirty="0" smtClean="0"/>
              <a:t> externes – normal, puisqu’elles doivent être rentables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D2CF-B621-4A00-BFE2-012FC7FB61D0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6150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i="1" dirty="0" smtClean="0"/>
              <a:t>Extrait concernant la logique d’ISP: « Je pense que le décret se voulait fort optimiste en visant la réinsertion de travailleurs précarisés après une période de travail à l'IDESS… en réalité, nous travaillons d'abord et surtout à une réinsertion sociale... les personnes qui bénéficient de nos postes SINE (ou autre) sont bien loin de l'insertion-professionnelle ‘rêvée’ par le décret. </a:t>
            </a:r>
            <a:r>
              <a:rPr lang="fr-BE" sz="1200" i="1" dirty="0" smtClean="0"/>
              <a:t>»</a:t>
            </a:r>
            <a:endParaRPr lang="fr-BE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D2CF-B621-4A00-BFE2-012FC7FB61D0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3273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 smtClean="0"/>
              <a:t>Job</a:t>
            </a:r>
            <a:r>
              <a:rPr lang="fr-BE" baseline="0" dirty="0" smtClean="0"/>
              <a:t> coaching : </a:t>
            </a:r>
            <a:r>
              <a:rPr lang="fr-BE" dirty="0" smtClean="0"/>
              <a:t>cela passe par des rencontres et des évaluations régulières du travailleur afin de percevoir les changements positifs (ou non) de la réinsertion, selon des critères propres au travailleur et à ses objectifs. </a:t>
            </a: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D2CF-B621-4A00-BFE2-012FC7FB61D0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88004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dirty="0" smtClean="0"/>
              <a:t>Pour atteindre</a:t>
            </a:r>
            <a:r>
              <a:rPr lang="fr-BE" sz="1200" baseline="0" dirty="0" smtClean="0"/>
              <a:t> « l’idéal » IDESS </a:t>
            </a:r>
            <a:r>
              <a:rPr lang="fr-BE" sz="1200" baseline="0" dirty="0" smtClean="0"/>
              <a:t>en termes de finalités (</a:t>
            </a:r>
            <a:r>
              <a:rPr lang="fr-BE" sz="1200" baseline="0" dirty="0" err="1" smtClean="0"/>
              <a:t>cf</a:t>
            </a:r>
            <a:r>
              <a:rPr lang="fr-BE" sz="1200" baseline="0" dirty="0" smtClean="0"/>
              <a:t> </a:t>
            </a:r>
            <a:r>
              <a:rPr lang="fr-BE" sz="1200" baseline="0" dirty="0" err="1" smtClean="0"/>
              <a:t>idess</a:t>
            </a:r>
            <a:r>
              <a:rPr lang="fr-BE" sz="1200" baseline="0" dirty="0" smtClean="0"/>
              <a:t> jaunes) : </a:t>
            </a:r>
            <a:r>
              <a:rPr lang="fr-BE" sz="1200" dirty="0" smtClean="0"/>
              <a:t>il est nécessaire d’augmenter sensiblement le nombre de travailleurs de terrain d’une part, et le nombre d’Art. 60 d’autre part. </a:t>
            </a: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D2CF-B621-4A00-BFE2-012FC7FB61D0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9358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47F01-223E-4EBD-8923-9544CF84F35F}" type="datetimeFigureOut">
              <a:rPr lang="fr-BE" smtClean="0"/>
              <a:t>01-02-17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5791-286D-46B5-9DFD-C499AF741841}" type="slidenum">
              <a:rPr lang="fr-BE" smtClean="0"/>
              <a:t>‹#›</a:t>
            </a:fld>
            <a:endParaRPr lang="fr-BE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47F01-223E-4EBD-8923-9544CF84F35F}" type="datetimeFigureOut">
              <a:rPr lang="fr-BE" smtClean="0"/>
              <a:t>01-02-17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5791-286D-46B5-9DFD-C499AF741841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47F01-223E-4EBD-8923-9544CF84F35F}" type="datetimeFigureOut">
              <a:rPr lang="fr-BE" smtClean="0"/>
              <a:t>01-02-17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5791-286D-46B5-9DFD-C499AF741841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47F01-223E-4EBD-8923-9544CF84F35F}" type="datetimeFigureOut">
              <a:rPr lang="fr-BE" smtClean="0"/>
              <a:t>01-02-17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5791-286D-46B5-9DFD-C499AF741841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47F01-223E-4EBD-8923-9544CF84F35F}" type="datetimeFigureOut">
              <a:rPr lang="fr-BE" smtClean="0"/>
              <a:t>01-02-17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5791-286D-46B5-9DFD-C499AF741841}" type="slidenum">
              <a:rPr lang="fr-BE" smtClean="0"/>
              <a:t>‹#›</a:t>
            </a:fld>
            <a:endParaRPr lang="fr-BE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47F01-223E-4EBD-8923-9544CF84F35F}" type="datetimeFigureOut">
              <a:rPr lang="fr-BE" smtClean="0"/>
              <a:t>01-02-17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5791-286D-46B5-9DFD-C499AF741841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47F01-223E-4EBD-8923-9544CF84F35F}" type="datetimeFigureOut">
              <a:rPr lang="fr-BE" smtClean="0"/>
              <a:t>01-02-17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5791-286D-46B5-9DFD-C499AF741841}" type="slidenum">
              <a:rPr lang="fr-BE" smtClean="0"/>
              <a:t>‹#›</a:t>
            </a:fld>
            <a:endParaRPr lang="fr-BE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47F01-223E-4EBD-8923-9544CF84F35F}" type="datetimeFigureOut">
              <a:rPr lang="fr-BE" smtClean="0"/>
              <a:t>01-02-17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5791-286D-46B5-9DFD-C499AF741841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47F01-223E-4EBD-8923-9544CF84F35F}" type="datetimeFigureOut">
              <a:rPr lang="fr-BE" smtClean="0"/>
              <a:t>01-02-17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5791-286D-46B5-9DFD-C499AF741841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47F01-223E-4EBD-8923-9544CF84F35F}" type="datetimeFigureOut">
              <a:rPr lang="fr-BE" smtClean="0"/>
              <a:t>01-02-17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5791-286D-46B5-9DFD-C499AF741841}" type="slidenum">
              <a:rPr lang="fr-BE" smtClean="0"/>
              <a:t>‹#›</a:t>
            </a:fld>
            <a:endParaRPr lang="fr-BE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47F01-223E-4EBD-8923-9544CF84F35F}" type="datetimeFigureOut">
              <a:rPr lang="fr-BE" smtClean="0"/>
              <a:t>01-02-17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5791-286D-46B5-9DFD-C499AF741841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0E47F01-223E-4EBD-8923-9544CF84F35F}" type="datetimeFigureOut">
              <a:rPr lang="fr-BE" smtClean="0"/>
              <a:t>01-02-17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B3C5791-286D-46B5-9DFD-C499AF741841}" type="slidenum">
              <a:rPr lang="fr-BE" smtClean="0"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perrine.vanmeerbeek@ulg.ac.b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8206680" cy="1927225"/>
          </a:xfrm>
        </p:spPr>
        <p:txBody>
          <a:bodyPr>
            <a:normAutofit/>
          </a:bodyPr>
          <a:lstStyle/>
          <a:p>
            <a:r>
              <a:rPr lang="fr-BE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 est l’impact des IDESS? Impacts </a:t>
            </a:r>
            <a:r>
              <a:rPr lang="fr-BE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sociaux, logiques d’action et modèles-types</a:t>
            </a:r>
            <a:endParaRPr lang="fr-BE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558608" cy="1752600"/>
          </a:xfrm>
        </p:spPr>
        <p:txBody>
          <a:bodyPr>
            <a:noAutofit/>
          </a:bodyPr>
          <a:lstStyle/>
          <a:p>
            <a:r>
              <a:rPr lang="fr-BE" sz="2000" b="1" dirty="0" smtClean="0">
                <a:solidFill>
                  <a:schemeClr val="bg1">
                    <a:lumMod val="50000"/>
                  </a:schemeClr>
                </a:solidFill>
              </a:rPr>
              <a:t>Perrine VANMEERBEEK, </a:t>
            </a:r>
            <a:r>
              <a:rPr lang="fr-BE" sz="2000" b="1" dirty="0" err="1" smtClean="0">
                <a:solidFill>
                  <a:schemeClr val="bg1">
                    <a:lumMod val="50000"/>
                  </a:schemeClr>
                </a:solidFill>
              </a:rPr>
              <a:t>ULg</a:t>
            </a:r>
            <a:r>
              <a:rPr lang="fr-BE" sz="2000" b="1" dirty="0" smtClean="0">
                <a:solidFill>
                  <a:schemeClr val="bg1">
                    <a:lumMod val="50000"/>
                  </a:schemeClr>
                </a:solidFill>
              </a:rPr>
              <a:t>-Spiral</a:t>
            </a:r>
            <a:endParaRPr lang="fr-BE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90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Profil des travailleurs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arenBoth"/>
            </a:pPr>
            <a:r>
              <a:rPr lang="fr-BE" b="1" dirty="0" smtClean="0"/>
              <a:t>Les travailleurs sur le terrain </a:t>
            </a:r>
            <a:r>
              <a:rPr lang="fr-BE" dirty="0" smtClean="0"/>
              <a:t>:  </a:t>
            </a:r>
          </a:p>
          <a:p>
            <a:pPr lvl="1"/>
            <a:r>
              <a:rPr lang="fr-BE" dirty="0" smtClean="0"/>
              <a:t>Les Art. 60 ou </a:t>
            </a:r>
            <a:r>
              <a:rPr lang="fr-B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 travailleurs non-expérimentés</a:t>
            </a:r>
            <a:r>
              <a:rPr lang="fr-BE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fr-B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»</a:t>
            </a:r>
          </a:p>
          <a:p>
            <a:pPr lvl="1"/>
            <a:r>
              <a:rPr lang="fr-BE" dirty="0" smtClean="0"/>
              <a:t>Les SINE et/ou anciens APE ou </a:t>
            </a:r>
            <a:r>
              <a:rPr lang="fr-BE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 travailleurs expérimentés » </a:t>
            </a:r>
            <a:r>
              <a:rPr lang="fr-BE" dirty="0" smtClean="0"/>
              <a:t>(majorité CDI)</a:t>
            </a:r>
          </a:p>
          <a:p>
            <a:pPr lvl="2"/>
            <a:r>
              <a:rPr lang="fr-BE" dirty="0" smtClean="0"/>
              <a:t>Note: travailleurs </a:t>
            </a:r>
            <a:r>
              <a:rPr lang="fr-BE" dirty="0"/>
              <a:t>de terrain APE = avant décret IDESS</a:t>
            </a:r>
          </a:p>
          <a:p>
            <a:pPr marL="457200" indent="-457200">
              <a:buAutoNum type="arabicParenBoth"/>
            </a:pPr>
            <a:r>
              <a:rPr lang="fr-BE" b="1" dirty="0" smtClean="0"/>
              <a:t>Les encadrants </a:t>
            </a:r>
            <a:r>
              <a:rPr lang="fr-BE" dirty="0" smtClean="0"/>
              <a:t>(contrats APE ou externes à l’IDESS) : </a:t>
            </a:r>
          </a:p>
          <a:p>
            <a:pPr lvl="1"/>
            <a:r>
              <a:rPr lang="fr-BE" dirty="0" smtClean="0"/>
              <a:t>Les </a:t>
            </a:r>
            <a:r>
              <a:rPr lang="fr-BE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encadrants sociaux</a:t>
            </a:r>
          </a:p>
          <a:p>
            <a:pPr lvl="2"/>
            <a:r>
              <a:rPr lang="fr-BE" dirty="0" smtClean="0"/>
              <a:t>Aide dans le projet professionnel, le choix de formations, la résolution de problèmes psychosociaux</a:t>
            </a:r>
          </a:p>
          <a:p>
            <a:pPr lvl="2"/>
            <a:r>
              <a:rPr lang="fr-BE" dirty="0" smtClean="0"/>
              <a:t>Assistant social (CPAS), éducateur, accompagnateur </a:t>
            </a:r>
            <a:r>
              <a:rPr lang="fr-BE" dirty="0"/>
              <a:t>social </a:t>
            </a:r>
            <a:r>
              <a:rPr lang="fr-BE" dirty="0" smtClean="0"/>
              <a:t>(EI)</a:t>
            </a:r>
          </a:p>
          <a:p>
            <a:pPr lvl="1"/>
            <a:r>
              <a:rPr lang="fr-BE" dirty="0" smtClean="0"/>
              <a:t>Les </a:t>
            </a:r>
            <a:r>
              <a:rPr lang="fr-BE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encadrants administratifs</a:t>
            </a:r>
          </a:p>
          <a:p>
            <a:pPr lvl="2"/>
            <a:r>
              <a:rPr lang="fr-BE" dirty="0" smtClean="0"/>
              <a:t>Gestion quotidienne : facturation, prise de rdv</a:t>
            </a:r>
          </a:p>
          <a:p>
            <a:pPr lvl="1"/>
            <a:r>
              <a:rPr lang="fr-BE" dirty="0" smtClean="0"/>
              <a:t>Les </a:t>
            </a:r>
            <a:r>
              <a:rPr lang="fr-BE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encadrants techniques</a:t>
            </a:r>
            <a:r>
              <a:rPr lang="fr-BE" dirty="0">
                <a:solidFill>
                  <a:schemeClr val="tx2"/>
                </a:solidFill>
              </a:rPr>
              <a:t> </a:t>
            </a:r>
            <a:r>
              <a:rPr lang="fr-BE" dirty="0"/>
              <a:t>et/ou pédagogiques </a:t>
            </a:r>
            <a:r>
              <a:rPr lang="fr-BE" dirty="0" smtClean="0"/>
              <a:t>(« chef de chantier », « contremaitre »)</a:t>
            </a:r>
          </a:p>
          <a:p>
            <a:pPr lvl="2"/>
            <a:r>
              <a:rPr lang="fr-BE" dirty="0" smtClean="0"/>
              <a:t>Apprentissage technique du métier (comment </a:t>
            </a:r>
            <a:r>
              <a:rPr lang="fr-BE" dirty="0"/>
              <a:t>carreler, comment peindre une pièce </a:t>
            </a:r>
            <a:r>
              <a:rPr lang="fr-BE" dirty="0" smtClean="0"/>
              <a:t>convenablement,..)</a:t>
            </a:r>
          </a:p>
          <a:p>
            <a:r>
              <a:rPr lang="fr-BE" dirty="0" smtClean="0"/>
              <a:t>Note: 3 critères permettent de distinguer des « types » d’IDESS: </a:t>
            </a:r>
          </a:p>
          <a:p>
            <a:pPr marL="731520" lvl="1" indent="-457200">
              <a:buAutoNum type="arabicParenBoth"/>
            </a:pPr>
            <a:r>
              <a:rPr lang="fr-BE" dirty="0"/>
              <a:t>Nombre total de travailleurs (encadrants + travailleurs de terrain)</a:t>
            </a:r>
          </a:p>
          <a:p>
            <a:pPr marL="731520" lvl="1" indent="-457200">
              <a:buAutoNum type="arabicParenBoth"/>
            </a:pPr>
            <a:r>
              <a:rPr lang="fr-BE" dirty="0"/>
              <a:t>Nombre d’encadrants</a:t>
            </a:r>
          </a:p>
          <a:p>
            <a:pPr marL="731520" lvl="1" indent="-457200">
              <a:buAutoNum type="arabicParenBoth"/>
            </a:pPr>
            <a:r>
              <a:rPr lang="fr-BE" dirty="0"/>
              <a:t>Type de travailleurs sur le </a:t>
            </a:r>
            <a:r>
              <a:rPr lang="fr-BE" dirty="0" smtClean="0"/>
              <a:t>terrain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9171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Profil des travailleurs / profil IDESS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BE" b="1" dirty="0" smtClean="0"/>
              <a:t>4 tailles d’IDESS</a:t>
            </a:r>
            <a:r>
              <a:rPr lang="fr-BE" dirty="0" smtClean="0"/>
              <a:t>: </a:t>
            </a:r>
          </a:p>
          <a:p>
            <a:pPr lvl="1"/>
            <a:r>
              <a:rPr lang="fr-BE" dirty="0"/>
              <a:t>L</a:t>
            </a:r>
            <a:r>
              <a:rPr lang="fr-BE" dirty="0" smtClean="0"/>
              <a:t>es </a:t>
            </a:r>
            <a:r>
              <a:rPr lang="fr-BE" dirty="0"/>
              <a:t>petites IDESS, composées de [0-5] </a:t>
            </a:r>
            <a:r>
              <a:rPr lang="fr-BE" dirty="0" smtClean="0"/>
              <a:t>travailleurs au total</a:t>
            </a:r>
            <a:endParaRPr lang="fr-BE" dirty="0"/>
          </a:p>
          <a:p>
            <a:pPr lvl="1"/>
            <a:r>
              <a:rPr lang="fr-BE" dirty="0"/>
              <a:t>Les moyennes IDESS, composées de [6-10] </a:t>
            </a:r>
            <a:r>
              <a:rPr lang="fr-BE" dirty="0" smtClean="0"/>
              <a:t>travailleurs au total</a:t>
            </a:r>
            <a:endParaRPr lang="fr-BE" dirty="0"/>
          </a:p>
          <a:p>
            <a:pPr lvl="1"/>
            <a:r>
              <a:rPr lang="fr-BE" dirty="0"/>
              <a:t>Les grandes IDESS, composées de [11-20] </a:t>
            </a:r>
            <a:r>
              <a:rPr lang="fr-BE" dirty="0" smtClean="0"/>
              <a:t>travailleurs au total</a:t>
            </a:r>
            <a:endParaRPr lang="fr-BE" dirty="0"/>
          </a:p>
          <a:p>
            <a:pPr lvl="1"/>
            <a:r>
              <a:rPr lang="fr-BE" dirty="0"/>
              <a:t>Les très grandes IDESS, composées de [21-70] </a:t>
            </a:r>
            <a:r>
              <a:rPr lang="fr-BE" dirty="0" smtClean="0"/>
              <a:t>travailleurs au total</a:t>
            </a:r>
            <a:endParaRPr lang="fr-BE" dirty="0"/>
          </a:p>
          <a:p>
            <a:r>
              <a:rPr lang="fr-BE" b="1" dirty="0"/>
              <a:t>Quatre niveaux d’encadrement</a:t>
            </a:r>
            <a:r>
              <a:rPr lang="fr-BE" dirty="0" smtClean="0"/>
              <a:t>: </a:t>
            </a:r>
          </a:p>
          <a:p>
            <a:pPr lvl="1"/>
            <a:r>
              <a:rPr lang="fr-BE" dirty="0" smtClean="0"/>
              <a:t>Encadrement </a:t>
            </a:r>
            <a:r>
              <a:rPr lang="fr-BE" dirty="0"/>
              <a:t>de base </a:t>
            </a:r>
            <a:r>
              <a:rPr lang="fr-BE" dirty="0" smtClean="0"/>
              <a:t>(moins </a:t>
            </a:r>
            <a:r>
              <a:rPr lang="fr-BE" dirty="0"/>
              <a:t>d’1 </a:t>
            </a:r>
            <a:r>
              <a:rPr lang="fr-BE" dirty="0" smtClean="0"/>
              <a:t>ETP)</a:t>
            </a:r>
            <a:r>
              <a:rPr lang="fr-BE" dirty="0"/>
              <a:t> ;</a:t>
            </a:r>
          </a:p>
          <a:p>
            <a:pPr lvl="1"/>
            <a:r>
              <a:rPr lang="fr-BE" dirty="0"/>
              <a:t>Encadrement moyen </a:t>
            </a:r>
            <a:r>
              <a:rPr lang="fr-BE" dirty="0" smtClean="0"/>
              <a:t>(maximum </a:t>
            </a:r>
            <a:r>
              <a:rPr lang="fr-BE" dirty="0"/>
              <a:t>2 </a:t>
            </a:r>
            <a:r>
              <a:rPr lang="fr-BE" dirty="0" smtClean="0"/>
              <a:t>ETP)</a:t>
            </a:r>
            <a:r>
              <a:rPr lang="fr-BE" dirty="0"/>
              <a:t> ;</a:t>
            </a:r>
          </a:p>
          <a:p>
            <a:pPr lvl="1"/>
            <a:r>
              <a:rPr lang="fr-BE" dirty="0"/>
              <a:t>Encadrement </a:t>
            </a:r>
            <a:r>
              <a:rPr lang="fr-BE" dirty="0" smtClean="0"/>
              <a:t>important (maximum </a:t>
            </a:r>
            <a:r>
              <a:rPr lang="fr-BE" dirty="0"/>
              <a:t>3 </a:t>
            </a:r>
            <a:r>
              <a:rPr lang="fr-BE" dirty="0" smtClean="0"/>
              <a:t>ETP)</a:t>
            </a:r>
            <a:r>
              <a:rPr lang="fr-BE" dirty="0"/>
              <a:t> ;</a:t>
            </a:r>
          </a:p>
          <a:p>
            <a:pPr lvl="1"/>
            <a:r>
              <a:rPr lang="fr-BE" dirty="0"/>
              <a:t>Encadrement très </a:t>
            </a:r>
            <a:r>
              <a:rPr lang="fr-BE" dirty="0" smtClean="0"/>
              <a:t>important (plus </a:t>
            </a:r>
            <a:r>
              <a:rPr lang="fr-BE" dirty="0"/>
              <a:t>de 3 </a:t>
            </a:r>
            <a:r>
              <a:rPr lang="fr-BE" dirty="0" smtClean="0"/>
              <a:t>ETP) </a:t>
            </a:r>
            <a:endParaRPr lang="fr-BE" dirty="0"/>
          </a:p>
          <a:p>
            <a:r>
              <a:rPr lang="fr-BE" b="1" dirty="0"/>
              <a:t>Trois types d’équipes de travailleurs sur le terrain</a:t>
            </a:r>
            <a:r>
              <a:rPr lang="fr-BE" dirty="0" smtClean="0"/>
              <a:t>: </a:t>
            </a:r>
          </a:p>
          <a:p>
            <a:pPr lvl="1"/>
            <a:r>
              <a:rPr lang="fr-BE" dirty="0" smtClean="0"/>
              <a:t>Grande </a:t>
            </a:r>
            <a:r>
              <a:rPr lang="fr-BE" dirty="0"/>
              <a:t>majorité des travailleurs sont expérimentés ; </a:t>
            </a:r>
          </a:p>
          <a:p>
            <a:pPr lvl="1"/>
            <a:r>
              <a:rPr lang="fr-BE" dirty="0" smtClean="0"/>
              <a:t>Grande </a:t>
            </a:r>
            <a:r>
              <a:rPr lang="fr-BE" dirty="0"/>
              <a:t>majorité des travailleurs sont des Art. 60 </a:t>
            </a:r>
            <a:r>
              <a:rPr lang="fr-BE" dirty="0" smtClean="0"/>
              <a:t>;</a:t>
            </a:r>
          </a:p>
          <a:p>
            <a:pPr lvl="1"/>
            <a:r>
              <a:rPr lang="fr-BE" dirty="0" smtClean="0"/>
              <a:t>Égalité entre travailleurs expérimentés et non-expérimentés</a:t>
            </a:r>
          </a:p>
          <a:p>
            <a:pPr marL="274320" lvl="1" indent="0">
              <a:buNone/>
            </a:pPr>
            <a:endParaRPr lang="fr-BE" dirty="0" smtClean="0"/>
          </a:p>
          <a:p>
            <a:pPr>
              <a:buFont typeface="Wingdings" pitchFamily="2" charset="2"/>
              <a:buChar char="è"/>
            </a:pPr>
            <a:r>
              <a:rPr lang="fr-BE" b="1" dirty="0" smtClean="0">
                <a:sym typeface="Wingdings" panose="05000000000000000000" pitchFamily="2" charset="2"/>
              </a:rPr>
              <a:t>Plus la taille de l’IDESS augmente, plus l’encadrement est fort</a:t>
            </a:r>
          </a:p>
          <a:p>
            <a:pPr>
              <a:buFont typeface="Wingdings" pitchFamily="2" charset="2"/>
              <a:buChar char="è"/>
            </a:pPr>
            <a:r>
              <a:rPr lang="fr-BE" b="1" dirty="0" smtClean="0">
                <a:sym typeface="Wingdings" panose="05000000000000000000" pitchFamily="2" charset="2"/>
              </a:rPr>
              <a:t>Le type de travailleurs sur le terrain varie fortement selon la taille de l’IDESS</a:t>
            </a:r>
          </a:p>
          <a:p>
            <a:pPr lvl="1"/>
            <a:r>
              <a:rPr lang="fr-BE" dirty="0" smtClean="0">
                <a:sym typeface="Wingdings" panose="05000000000000000000" pitchFamily="2" charset="2"/>
              </a:rPr>
              <a:t>Petites IDESS : principalement des travailleurs expérimentés, contrats stables</a:t>
            </a:r>
          </a:p>
          <a:p>
            <a:pPr lvl="1"/>
            <a:r>
              <a:rPr lang="fr-BE" dirty="0" smtClean="0">
                <a:sym typeface="Wingdings" panose="05000000000000000000" pitchFamily="2" charset="2"/>
              </a:rPr>
              <a:t>Très grandes </a:t>
            </a:r>
            <a:r>
              <a:rPr lang="fr-BE" dirty="0" smtClean="0"/>
              <a:t>IDESS :  majorité de travailleurs non-expérimentés (Art. 60) </a:t>
            </a:r>
          </a:p>
          <a:p>
            <a:pPr lvl="1"/>
            <a:r>
              <a:rPr lang="fr-BE" dirty="0" smtClean="0"/>
              <a:t>Moyennes et grandes IDESS : équilibre entre travailleurs expérimentés et Art</a:t>
            </a:r>
            <a:r>
              <a:rPr lang="fr-BE" dirty="0"/>
              <a:t>. </a:t>
            </a:r>
            <a:r>
              <a:rPr lang="fr-BE" dirty="0" smtClean="0"/>
              <a:t>60 + accent fort sur l’encadrement technique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176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Lees ressources (inputs) des IDESS</a:t>
            </a:r>
            <a:endParaRPr lang="fr-BE" dirty="0"/>
          </a:p>
        </p:txBody>
      </p:sp>
      <p:grpSp>
        <p:nvGrpSpPr>
          <p:cNvPr id="49" name="Group 48"/>
          <p:cNvGrpSpPr/>
          <p:nvPr/>
        </p:nvGrpSpPr>
        <p:grpSpPr>
          <a:xfrm>
            <a:off x="107504" y="1484784"/>
            <a:ext cx="8712968" cy="3984589"/>
            <a:chOff x="734012" y="1720138"/>
            <a:chExt cx="6718308" cy="3653078"/>
          </a:xfrm>
        </p:grpSpPr>
        <p:grpSp>
          <p:nvGrpSpPr>
            <p:cNvPr id="4" name="Group 3"/>
            <p:cNvGrpSpPr/>
            <p:nvPr/>
          </p:nvGrpSpPr>
          <p:grpSpPr>
            <a:xfrm>
              <a:off x="1310076" y="1720138"/>
              <a:ext cx="2935820" cy="324000"/>
              <a:chOff x="504051" y="72008"/>
              <a:chExt cx="2042802" cy="946546"/>
            </a:xfrm>
            <a:solidFill>
              <a:srgbClr val="215968">
                <a:alpha val="80000"/>
              </a:srgbClr>
            </a:solidFill>
          </p:grpSpPr>
          <p:sp>
            <p:nvSpPr>
              <p:cNvPr id="5" name="Rounded Rectangle 4"/>
              <p:cNvSpPr/>
              <p:nvPr/>
            </p:nvSpPr>
            <p:spPr>
              <a:xfrm>
                <a:off x="504051" y="72008"/>
                <a:ext cx="2042802" cy="946546"/>
              </a:xfrm>
              <a:prstGeom prst="roundRect">
                <a:avLst>
                  <a:gd name="adj" fmla="val 10000"/>
                </a:avLst>
              </a:prstGeom>
              <a:grpFill/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Rounded Rectangle 4"/>
              <p:cNvSpPr/>
              <p:nvPr/>
            </p:nvSpPr>
            <p:spPr>
              <a:xfrm>
                <a:off x="531774" y="99731"/>
                <a:ext cx="1987356" cy="891100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BE" sz="1050" b="1" kern="1200" dirty="0" smtClean="0">
                    <a:latin typeface="Arial Narrow" panose="020B0606020202030204" pitchFamily="34" charset="0"/>
                    <a:cs typeface="Arial" panose="020B0604020202020204" pitchFamily="34" charset="0"/>
                  </a:rPr>
                  <a:t>IDESS 100% indépendante (ASBL ou EI)</a:t>
                </a:r>
                <a:endParaRPr lang="fr-BE" sz="1050" b="1" kern="1200" dirty="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553063" y="1720138"/>
              <a:ext cx="2899256" cy="324000"/>
              <a:chOff x="2952331" y="72011"/>
              <a:chExt cx="1838889" cy="946546"/>
            </a:xfrm>
            <a:solidFill>
              <a:srgbClr val="215968">
                <a:alpha val="80000"/>
              </a:srgbClr>
            </a:solidFill>
          </p:grpSpPr>
          <p:sp>
            <p:nvSpPr>
              <p:cNvPr id="8" name="Rounded Rectangle 7"/>
              <p:cNvSpPr/>
              <p:nvPr/>
            </p:nvSpPr>
            <p:spPr>
              <a:xfrm>
                <a:off x="2952331" y="72011"/>
                <a:ext cx="1838889" cy="946546"/>
              </a:xfrm>
              <a:prstGeom prst="roundRect">
                <a:avLst>
                  <a:gd name="adj" fmla="val 10000"/>
                </a:avLst>
              </a:prstGeom>
              <a:grpFill/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Rounded Rectangle 4"/>
              <p:cNvSpPr/>
              <p:nvPr/>
            </p:nvSpPr>
            <p:spPr>
              <a:xfrm>
                <a:off x="2980054" y="99734"/>
                <a:ext cx="1783443" cy="891100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BE" sz="1050" b="1" kern="1200" dirty="0" smtClean="0">
                    <a:latin typeface="Arial Narrow" panose="020B0606020202030204" pitchFamily="34" charset="0"/>
                    <a:cs typeface="Arial" panose="020B0604020202020204" pitchFamily="34" charset="0"/>
                  </a:rPr>
                  <a:t>IDESS adossée à un CPAS / ASBL / EI /  EFT</a:t>
                </a:r>
                <a:endParaRPr lang="fr-BE" sz="1050" b="1" kern="1200" dirty="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285044" y="2584234"/>
              <a:ext cx="855169" cy="586949"/>
              <a:chOff x="1433" y="1050726"/>
              <a:chExt cx="1518938" cy="946546"/>
            </a:xfrm>
            <a:solidFill>
              <a:srgbClr val="215968">
                <a:alpha val="80000"/>
              </a:srgbClr>
            </a:solidFill>
          </p:grpSpPr>
          <p:sp>
            <p:nvSpPr>
              <p:cNvPr id="11" name="Rounded Rectangle 10"/>
              <p:cNvSpPr/>
              <p:nvPr/>
            </p:nvSpPr>
            <p:spPr>
              <a:xfrm>
                <a:off x="1433" y="1050726"/>
                <a:ext cx="1518938" cy="946546"/>
              </a:xfrm>
              <a:prstGeom prst="roundRect">
                <a:avLst>
                  <a:gd name="adj" fmla="val 10000"/>
                </a:avLst>
              </a:prstGeom>
              <a:grpFill/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Rounded Rectangle 4"/>
              <p:cNvSpPr/>
              <p:nvPr/>
            </p:nvSpPr>
            <p:spPr>
              <a:xfrm>
                <a:off x="29156" y="1078449"/>
                <a:ext cx="1463492" cy="891100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lvl="0" algn="ctr" defTabSz="400050"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BE" sz="1050" b="1" kern="1200" dirty="0" smtClean="0">
                    <a:latin typeface="Arial Narrow" panose="020B0606020202030204" pitchFamily="34" charset="0"/>
                    <a:cs typeface="Arial" panose="020B0604020202020204" pitchFamily="34" charset="0"/>
                  </a:rPr>
                  <a:t>Impératif de rentabilité</a:t>
                </a:r>
                <a:endParaRPr lang="fr-BE" sz="1050" b="1" kern="1200" dirty="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246180" y="2584234"/>
              <a:ext cx="1887866" cy="586949"/>
              <a:chOff x="1433" y="1050726"/>
              <a:chExt cx="1518938" cy="946546"/>
            </a:xfrm>
            <a:solidFill>
              <a:srgbClr val="215968">
                <a:alpha val="80000"/>
              </a:srgbClr>
            </a:solidFill>
          </p:grpSpPr>
          <p:sp>
            <p:nvSpPr>
              <p:cNvPr id="14" name="Rounded Rectangle 13"/>
              <p:cNvSpPr/>
              <p:nvPr/>
            </p:nvSpPr>
            <p:spPr>
              <a:xfrm>
                <a:off x="1433" y="1050726"/>
                <a:ext cx="1518938" cy="946546"/>
              </a:xfrm>
              <a:prstGeom prst="roundRect">
                <a:avLst>
                  <a:gd name="adj" fmla="val 10000"/>
                </a:avLst>
              </a:prstGeom>
              <a:grpFill/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ounded Rectangle 4"/>
              <p:cNvSpPr/>
              <p:nvPr/>
            </p:nvSpPr>
            <p:spPr>
              <a:xfrm>
                <a:off x="29156" y="1078449"/>
                <a:ext cx="1463492" cy="891100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lvl="0" algn="ctr" defTabSz="400050"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BE" sz="1050" b="1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La structure adjacente impose une rentabilité à l’IDESS 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247425" y="2584234"/>
              <a:ext cx="1924795" cy="586949"/>
              <a:chOff x="65134" y="1050726"/>
              <a:chExt cx="1455237" cy="946546"/>
            </a:xfrm>
            <a:solidFill>
              <a:srgbClr val="215968">
                <a:alpha val="80000"/>
              </a:srgbClr>
            </a:solidFill>
          </p:grpSpPr>
          <p:sp>
            <p:nvSpPr>
              <p:cNvPr id="17" name="Rounded Rectangle 16"/>
              <p:cNvSpPr/>
              <p:nvPr/>
            </p:nvSpPr>
            <p:spPr>
              <a:xfrm>
                <a:off x="65134" y="1050726"/>
                <a:ext cx="1455237" cy="946546"/>
              </a:xfrm>
              <a:prstGeom prst="roundRect">
                <a:avLst>
                  <a:gd name="adj" fmla="val 10000"/>
                </a:avLst>
              </a:prstGeom>
              <a:grpFill/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Rounded Rectangle 4"/>
              <p:cNvSpPr/>
              <p:nvPr/>
            </p:nvSpPr>
            <p:spPr>
              <a:xfrm>
                <a:off x="94196" y="1078449"/>
                <a:ext cx="1398452" cy="891100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lvl="0" algn="ctr" defTabSz="400050"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BE" sz="1050" b="1" dirty="0" smtClean="0">
                    <a:latin typeface="Arial Narrow" panose="020B0606020202030204" pitchFamily="34" charset="0"/>
                    <a:cs typeface="Arial" panose="020B0604020202020204" pitchFamily="34" charset="0"/>
                  </a:rPr>
                  <a:t>Gestion efficace, mais pas dans un objectif de rentabilité</a:t>
                </a:r>
                <a:endParaRPr lang="fr-BE" sz="1050" b="1" dirty="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272370" y="2584234"/>
              <a:ext cx="1179949" cy="586949"/>
              <a:chOff x="1433" y="1050726"/>
              <a:chExt cx="1518938" cy="946546"/>
            </a:xfrm>
            <a:solidFill>
              <a:srgbClr val="215968">
                <a:alpha val="80000"/>
              </a:srgbClr>
            </a:solidFill>
          </p:grpSpPr>
          <p:sp>
            <p:nvSpPr>
              <p:cNvPr id="20" name="Rounded Rectangle 19"/>
              <p:cNvSpPr/>
              <p:nvPr/>
            </p:nvSpPr>
            <p:spPr>
              <a:xfrm>
                <a:off x="1433" y="1050726"/>
                <a:ext cx="1518938" cy="946546"/>
              </a:xfrm>
              <a:prstGeom prst="roundRect">
                <a:avLst>
                  <a:gd name="adj" fmla="val 10000"/>
                </a:avLst>
              </a:prstGeom>
              <a:grpFill/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Rounded Rectangle 4"/>
              <p:cNvSpPr/>
              <p:nvPr/>
            </p:nvSpPr>
            <p:spPr>
              <a:xfrm>
                <a:off x="120270" y="1078449"/>
                <a:ext cx="1372379" cy="891100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algn="ctr" defTabSz="400050"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BE" sz="1050" b="1" dirty="0" smtClean="0">
                    <a:latin typeface="Arial Narrow" panose="020B0606020202030204" pitchFamily="34" charset="0"/>
                    <a:cs typeface="Arial" panose="020B0604020202020204" pitchFamily="34" charset="0"/>
                  </a:rPr>
                  <a:t>Pas d’impératif de rentabilité</a:t>
                </a:r>
                <a:endParaRPr lang="fr-BE" sz="1050" b="1" dirty="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2" name="Straight Arrow Connector 21"/>
            <p:cNvCxnSpPr>
              <a:stCxn id="8" idx="2"/>
              <a:endCxn id="17" idx="0"/>
            </p:cNvCxnSpPr>
            <p:nvPr/>
          </p:nvCxnSpPr>
          <p:spPr>
            <a:xfrm flipH="1">
              <a:off x="5209823" y="2044138"/>
              <a:ext cx="792868" cy="540096"/>
            </a:xfrm>
            <a:prstGeom prst="straightConnector1">
              <a:avLst/>
            </a:prstGeom>
            <a:ln w="1905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8" idx="2"/>
              <a:endCxn id="20" idx="0"/>
            </p:cNvCxnSpPr>
            <p:nvPr/>
          </p:nvCxnSpPr>
          <p:spPr>
            <a:xfrm>
              <a:off x="6002691" y="2044138"/>
              <a:ext cx="859654" cy="540096"/>
            </a:xfrm>
            <a:prstGeom prst="straightConnector1">
              <a:avLst/>
            </a:prstGeom>
            <a:ln w="1905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8" idx="2"/>
              <a:endCxn id="14" idx="0"/>
            </p:cNvCxnSpPr>
            <p:nvPr/>
          </p:nvCxnSpPr>
          <p:spPr>
            <a:xfrm flipH="1">
              <a:off x="3190113" y="2044138"/>
              <a:ext cx="2812578" cy="540096"/>
            </a:xfrm>
            <a:prstGeom prst="straightConnector1">
              <a:avLst/>
            </a:prstGeom>
            <a:ln w="1905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5" idx="2"/>
              <a:endCxn id="11" idx="0"/>
            </p:cNvCxnSpPr>
            <p:nvPr/>
          </p:nvCxnSpPr>
          <p:spPr>
            <a:xfrm flipH="1">
              <a:off x="1712629" y="2044138"/>
              <a:ext cx="1065357" cy="540096"/>
            </a:xfrm>
            <a:prstGeom prst="straightConnector1">
              <a:avLst/>
            </a:prstGeom>
            <a:ln w="1905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462204" y="3331644"/>
              <a:ext cx="970229" cy="289441"/>
            </a:xfrm>
            <a:prstGeom prst="roundRect">
              <a:avLst/>
            </a:prstGeom>
            <a:solidFill>
              <a:srgbClr val="215968">
                <a:alpha val="80000"/>
              </a:srgbClr>
            </a:solidFill>
            <a:ln w="19050">
              <a:solidFill>
                <a:srgbClr val="215968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05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Pas de déficit</a:t>
              </a:r>
              <a:r>
                <a:rPr lang="fr-BE" sz="105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endParaRPr lang="fr-BE" sz="105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63169" y="3331645"/>
              <a:ext cx="3272384" cy="289441"/>
            </a:xfrm>
            <a:prstGeom prst="roundRect">
              <a:avLst/>
            </a:prstGeom>
            <a:solidFill>
              <a:srgbClr val="215968">
                <a:alpha val="80000"/>
              </a:srgbClr>
            </a:solidFill>
            <a:ln w="19050">
              <a:solidFill>
                <a:srgbClr val="215968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05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Déficit structurel (structure adjacente éponge le déficit)</a:t>
              </a:r>
            </a:p>
          </p:txBody>
        </p:sp>
        <p:cxnSp>
          <p:nvCxnSpPr>
            <p:cNvPr id="28" name="Elbow Connector 27"/>
            <p:cNvCxnSpPr>
              <a:stCxn id="11" idx="2"/>
              <a:endCxn id="26" idx="0"/>
            </p:cNvCxnSpPr>
            <p:nvPr/>
          </p:nvCxnSpPr>
          <p:spPr>
            <a:xfrm rot="16200000" flipH="1">
              <a:off x="2249744" y="2634068"/>
              <a:ext cx="160461" cy="123469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>
              <a:stCxn id="14" idx="2"/>
              <a:endCxn id="26" idx="0"/>
            </p:cNvCxnSpPr>
            <p:nvPr/>
          </p:nvCxnSpPr>
          <p:spPr>
            <a:xfrm rot="5400000">
              <a:off x="2988486" y="3130016"/>
              <a:ext cx="160461" cy="24279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/>
            <p:cNvCxnSpPr>
              <a:stCxn id="17" idx="2"/>
              <a:endCxn id="27" idx="0"/>
            </p:cNvCxnSpPr>
            <p:nvPr/>
          </p:nvCxnSpPr>
          <p:spPr>
            <a:xfrm rot="16200000" flipH="1">
              <a:off x="5424361" y="2956645"/>
              <a:ext cx="160462" cy="58953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30"/>
            <p:cNvCxnSpPr>
              <a:stCxn id="21" idx="2"/>
              <a:endCxn id="27" idx="0"/>
            </p:cNvCxnSpPr>
            <p:nvPr/>
          </p:nvCxnSpPr>
          <p:spPr>
            <a:xfrm rot="5400000">
              <a:off x="6259722" y="2693631"/>
              <a:ext cx="177653" cy="109837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526100" y="4200348"/>
              <a:ext cx="2601744" cy="289441"/>
            </a:xfrm>
            <a:prstGeom prst="roundRect">
              <a:avLst/>
            </a:prstGeom>
            <a:solidFill>
              <a:srgbClr val="E40AA6">
                <a:alpha val="69804"/>
              </a:srgbClr>
            </a:solidFill>
            <a:ln w="19050">
              <a:solidFill>
                <a:srgbClr val="215968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05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Logique d’équilibre budgétaire</a:t>
              </a:r>
              <a:endParaRPr lang="fr-BE" sz="105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3" name="Straight Arrow Connector 32"/>
            <p:cNvCxnSpPr>
              <a:endCxn id="32" idx="0"/>
            </p:cNvCxnSpPr>
            <p:nvPr/>
          </p:nvCxnSpPr>
          <p:spPr>
            <a:xfrm>
              <a:off x="2826331" y="3621086"/>
              <a:ext cx="641" cy="579262"/>
            </a:xfrm>
            <a:prstGeom prst="straightConnector1">
              <a:avLst/>
            </a:prstGeom>
            <a:ln w="19050">
              <a:solidFill>
                <a:srgbClr val="E40AA6">
                  <a:alpha val="89804"/>
                </a:srgb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Left Brace 33"/>
            <p:cNvSpPr/>
            <p:nvPr/>
          </p:nvSpPr>
          <p:spPr>
            <a:xfrm>
              <a:off x="1022044" y="1864155"/>
              <a:ext cx="142719" cy="3509061"/>
            </a:xfrm>
            <a:prstGeom prst="leftBrace">
              <a:avLst/>
            </a:prstGeom>
            <a:ln w="19050">
              <a:solidFill>
                <a:srgbClr val="2159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 sz="1050" b="1">
                <a:latin typeface="Arial Narrow" panose="020B060602020203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34012" y="3088290"/>
              <a:ext cx="346249" cy="165618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fr-BE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Inputs</a:t>
              </a:r>
              <a:endParaRPr lang="fr-BE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951522" y="2137722"/>
              <a:ext cx="3500798" cy="280928"/>
            </a:xfrm>
            <a:prstGeom prst="roundRect">
              <a:avLst/>
            </a:prstGeom>
            <a:solidFill>
              <a:srgbClr val="215968">
                <a:alpha val="80000"/>
              </a:srgbClr>
            </a:solidFill>
            <a:ln w="19050">
              <a:solidFill>
                <a:srgbClr val="215968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BE" sz="105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Mise à disposition de ressources humaines et matérielles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40496" y="3975790"/>
              <a:ext cx="3090260" cy="213571"/>
            </a:xfrm>
            <a:prstGeom prst="roundRect">
              <a:avLst/>
            </a:prstGeom>
            <a:solidFill>
              <a:srgbClr val="215968">
                <a:alpha val="80000"/>
              </a:srgbClr>
            </a:solidFill>
            <a:ln w="19050">
              <a:solidFill>
                <a:srgbClr val="215968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BE" sz="105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Stratégies mises en place pour réduire – voire supprimer – le </a:t>
              </a:r>
              <a:r>
                <a:rPr lang="fr-BE" sz="105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déficit</a:t>
              </a:r>
              <a:endParaRPr lang="fr-BE" sz="105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8" name="Elbow Connector 37"/>
            <p:cNvCxnSpPr>
              <a:stCxn id="27" idx="1"/>
            </p:cNvCxnSpPr>
            <p:nvPr/>
          </p:nvCxnSpPr>
          <p:spPr>
            <a:xfrm rot="10800000" flipV="1">
              <a:off x="4043487" y="3476366"/>
              <a:ext cx="119683" cy="606210"/>
            </a:xfrm>
            <a:prstGeom prst="bentConnector2">
              <a:avLst/>
            </a:prstGeom>
            <a:ln w="19050">
              <a:solidFill>
                <a:srgbClr val="215968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454092" y="4856640"/>
              <a:ext cx="1372239" cy="396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rgbClr val="215968"/>
              </a:solidFill>
            </a:ln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algn="ctr">
                <a:defRPr sz="12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fr-BE" sz="1050" b="1" dirty="0" smtClean="0">
                  <a:latin typeface="Arial Narrow" panose="020B0606020202030204" pitchFamily="34" charset="0"/>
                </a:rPr>
                <a:t>Petite IDESS </a:t>
              </a:r>
            </a:p>
            <a:p>
              <a:r>
                <a:rPr lang="fr-BE" sz="1050" b="1" dirty="0" smtClean="0">
                  <a:latin typeface="Arial Narrow" panose="020B0606020202030204" pitchFamily="34" charset="0"/>
                </a:rPr>
                <a:t>[0-5] travailleurs</a:t>
              </a:r>
              <a:endParaRPr lang="fr-BE" sz="1050" b="1" dirty="0">
                <a:latin typeface="Arial Narrow" panose="020B060602020203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966260" y="4856640"/>
              <a:ext cx="1397073" cy="396000"/>
            </a:xfrm>
            <a:prstGeom prst="roundRect">
              <a:avLst/>
            </a:prstGeom>
            <a:solidFill>
              <a:srgbClr val="6CE43C"/>
            </a:solidFill>
            <a:ln w="19050">
              <a:solidFill>
                <a:srgbClr val="215968"/>
              </a:solidFill>
            </a:ln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algn="ctr">
                <a:defRPr sz="12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fr-BE" sz="1050" b="1" dirty="0" smtClean="0">
                  <a:latin typeface="Arial Narrow" panose="020B0606020202030204" pitchFamily="34" charset="0"/>
                </a:rPr>
                <a:t>Moyenne IDESS</a:t>
              </a:r>
            </a:p>
            <a:p>
              <a:r>
                <a:rPr lang="fr-BE" sz="1050" b="1" dirty="0" smtClean="0">
                  <a:latin typeface="Arial Narrow" panose="020B0606020202030204" pitchFamily="34" charset="0"/>
                </a:rPr>
                <a:t>[6-10] travailleurs</a:t>
              </a:r>
              <a:endParaRPr lang="fr-BE" sz="1050" b="1" dirty="0">
                <a:latin typeface="Arial Narrow" panose="020B060602020203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50436" y="4856640"/>
              <a:ext cx="1380246" cy="396000"/>
            </a:xfrm>
            <a:prstGeom prst="roundRect">
              <a:avLst/>
            </a:prstGeom>
            <a:solidFill>
              <a:srgbClr val="FFCF01"/>
            </a:solidFill>
            <a:ln w="19050">
              <a:solidFill>
                <a:srgbClr val="215968"/>
              </a:solidFill>
            </a:ln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algn="ctr">
                <a:defRPr sz="12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fr-BE" sz="1050" b="1" dirty="0" smtClean="0">
                  <a:latin typeface="Arial Narrow" panose="020B0606020202030204" pitchFamily="34" charset="0"/>
                </a:rPr>
                <a:t>Grande IDESS</a:t>
              </a:r>
            </a:p>
            <a:p>
              <a:r>
                <a:rPr lang="fr-BE" sz="1050" b="1" dirty="0" smtClean="0">
                  <a:latin typeface="Arial Narrow" panose="020B0606020202030204" pitchFamily="34" charset="0"/>
                </a:rPr>
                <a:t>[11-20] travailleurs</a:t>
              </a:r>
              <a:endParaRPr lang="fr-BE" sz="1050" b="1" dirty="0">
                <a:latin typeface="Arial Narrow" panose="020B060602020203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062604" y="4856640"/>
              <a:ext cx="1360285" cy="396000"/>
            </a:xfrm>
            <a:prstGeom prst="roundRect">
              <a:avLst/>
            </a:prstGeom>
            <a:solidFill>
              <a:srgbClr val="C00000"/>
            </a:solidFill>
            <a:ln w="19050">
              <a:solidFill>
                <a:srgbClr val="215968"/>
              </a:solidFill>
            </a:ln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algn="ctr">
                <a:defRPr sz="12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fr-BE" sz="1050" b="1" dirty="0" smtClean="0">
                  <a:latin typeface="Arial Narrow" panose="020B0606020202030204" pitchFamily="34" charset="0"/>
                </a:rPr>
                <a:t>Très grande IDESS </a:t>
              </a:r>
            </a:p>
            <a:p>
              <a:r>
                <a:rPr lang="fr-BE" sz="1050" b="1" dirty="0" smtClean="0">
                  <a:latin typeface="Arial Narrow" panose="020B0606020202030204" pitchFamily="34" charset="0"/>
                </a:rPr>
                <a:t>[21 et +] travailleurs</a:t>
              </a:r>
              <a:endParaRPr lang="fr-BE" sz="1050" b="1" dirty="0">
                <a:latin typeface="Arial Narrow" panose="020B0606020202030204" pitchFamily="34" charset="0"/>
              </a:endParaRPr>
            </a:p>
          </p:txBody>
        </p:sp>
        <p:cxnSp>
          <p:nvCxnSpPr>
            <p:cNvPr id="43" name="Straight Arrow Connector 42"/>
            <p:cNvCxnSpPr>
              <a:stCxn id="41" idx="0"/>
              <a:endCxn id="32" idx="2"/>
            </p:cNvCxnSpPr>
            <p:nvPr/>
          </p:nvCxnSpPr>
          <p:spPr>
            <a:xfrm flipH="1" flipV="1">
              <a:off x="2826972" y="4489789"/>
              <a:ext cx="2413587" cy="366851"/>
            </a:xfrm>
            <a:prstGeom prst="straightConnector1">
              <a:avLst/>
            </a:prstGeom>
            <a:ln>
              <a:solidFill>
                <a:srgbClr val="FFCF0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9" idx="0"/>
              <a:endCxn id="32" idx="2"/>
            </p:cNvCxnSpPr>
            <p:nvPr/>
          </p:nvCxnSpPr>
          <p:spPr>
            <a:xfrm flipV="1">
              <a:off x="2140212" y="4489789"/>
              <a:ext cx="686760" cy="366851"/>
            </a:xfrm>
            <a:prstGeom prst="straightConnector1">
              <a:avLst/>
            </a:prstGeom>
            <a:ln w="12700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0" idx="0"/>
              <a:endCxn id="32" idx="2"/>
            </p:cNvCxnSpPr>
            <p:nvPr/>
          </p:nvCxnSpPr>
          <p:spPr>
            <a:xfrm flipH="1" flipV="1">
              <a:off x="2826972" y="4489789"/>
              <a:ext cx="837825" cy="366851"/>
            </a:xfrm>
            <a:prstGeom prst="straightConnector1">
              <a:avLst/>
            </a:prstGeom>
            <a:ln w="12700">
              <a:solidFill>
                <a:srgbClr val="92D05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2" idx="0"/>
              <a:endCxn id="32" idx="2"/>
            </p:cNvCxnSpPr>
            <p:nvPr/>
          </p:nvCxnSpPr>
          <p:spPr>
            <a:xfrm flipH="1" flipV="1">
              <a:off x="2826972" y="4489789"/>
              <a:ext cx="3915775" cy="366851"/>
            </a:xfrm>
            <a:prstGeom prst="straightConnector1">
              <a:avLst/>
            </a:prstGeom>
            <a:ln w="19050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46"/>
            <p:cNvCxnSpPr>
              <a:stCxn id="26" idx="3"/>
              <a:endCxn id="37" idx="1"/>
            </p:cNvCxnSpPr>
            <p:nvPr/>
          </p:nvCxnSpPr>
          <p:spPr>
            <a:xfrm>
              <a:off x="3432433" y="3476365"/>
              <a:ext cx="908063" cy="606210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21596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47"/>
            <p:cNvCxnSpPr>
              <a:stCxn id="17" idx="2"/>
              <a:endCxn id="32" idx="0"/>
            </p:cNvCxnSpPr>
            <p:nvPr/>
          </p:nvCxnSpPr>
          <p:spPr>
            <a:xfrm rot="5400000">
              <a:off x="3503816" y="2494340"/>
              <a:ext cx="1029165" cy="2382851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E40AA6">
                  <a:alpha val="89804"/>
                </a:srgb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305034" y="5837202"/>
            <a:ext cx="8587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>
                <a:sym typeface="Wingdings" panose="05000000000000000000" pitchFamily="2" charset="2"/>
              </a:rPr>
              <a:t> Impact des inputs sur la logique (ou non) de ren</a:t>
            </a:r>
            <a:r>
              <a:rPr lang="fr-BE" sz="2000" b="1" dirty="0" smtClean="0"/>
              <a:t>tabilité de l’IDESS et le nombre de travailleurs dans l’IDESS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98742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Les ressources des IDESS: </a:t>
            </a:r>
            <a:br>
              <a:rPr lang="fr-BE" dirty="0" smtClean="0"/>
            </a:br>
            <a:r>
              <a:rPr lang="fr-BE" dirty="0" smtClean="0"/>
              <a:t>déficit structurel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fr-BE" dirty="0" smtClean="0"/>
              <a:t>¾ des IDESS sont en déficit</a:t>
            </a:r>
          </a:p>
          <a:p>
            <a:pPr lvl="1">
              <a:lnSpc>
                <a:spcPct val="110000"/>
              </a:lnSpc>
            </a:pPr>
            <a:r>
              <a:rPr lang="fr-BE" dirty="0" smtClean="0"/>
              <a:t>Exception des SFS</a:t>
            </a:r>
          </a:p>
          <a:p>
            <a:pPr lvl="2">
              <a:lnSpc>
                <a:spcPct val="110000"/>
              </a:lnSpc>
            </a:pPr>
            <a:r>
              <a:rPr lang="fr-BE" dirty="0" smtClean="0"/>
              <a:t>Note: un </a:t>
            </a:r>
            <a:r>
              <a:rPr lang="fr-BE" i="1" dirty="0" err="1" smtClean="0"/>
              <a:t>core</a:t>
            </a:r>
            <a:r>
              <a:rPr lang="fr-BE" i="1" dirty="0" smtClean="0"/>
              <a:t> business </a:t>
            </a:r>
            <a:r>
              <a:rPr lang="fr-BE" dirty="0" smtClean="0"/>
              <a:t>dans les SFS</a:t>
            </a:r>
          </a:p>
          <a:p>
            <a:pPr lvl="1">
              <a:lnSpc>
                <a:spcPct val="110000"/>
              </a:lnSpc>
            </a:pPr>
            <a:r>
              <a:rPr lang="fr-BE" dirty="0" smtClean="0"/>
              <a:t>Explication : philosophie double de l’IDESS</a:t>
            </a:r>
          </a:p>
          <a:p>
            <a:pPr>
              <a:lnSpc>
                <a:spcPct val="110000"/>
              </a:lnSpc>
            </a:pPr>
            <a:r>
              <a:rPr lang="fr-BE" sz="2500" dirty="0"/>
              <a:t>1/6</a:t>
            </a:r>
            <a:r>
              <a:rPr lang="fr-BE" dirty="0" smtClean="0"/>
              <a:t> des </a:t>
            </a:r>
            <a:r>
              <a:rPr lang="fr-BE" dirty="0"/>
              <a:t>IDESS est totalement </a:t>
            </a:r>
            <a:r>
              <a:rPr lang="fr-BE" dirty="0" smtClean="0"/>
              <a:t>indépendante</a:t>
            </a:r>
          </a:p>
          <a:p>
            <a:pPr>
              <a:lnSpc>
                <a:spcPct val="110000"/>
              </a:lnSpc>
            </a:pPr>
            <a:r>
              <a:rPr lang="fr-BE" dirty="0" smtClean="0"/>
              <a:t>1/3 des </a:t>
            </a:r>
            <a:r>
              <a:rPr lang="fr-BE" dirty="0"/>
              <a:t>IDESS ne disposent d’aucune ressource </a:t>
            </a:r>
            <a:r>
              <a:rPr lang="fr-BE" dirty="0" smtClean="0"/>
              <a:t>extérieure</a:t>
            </a:r>
          </a:p>
          <a:p>
            <a:pPr lvl="1">
              <a:lnSpc>
                <a:spcPct val="110000"/>
              </a:lnSpc>
            </a:pPr>
            <a:r>
              <a:rPr lang="fr-BE" dirty="0" smtClean="0"/>
              <a:t>au-delà </a:t>
            </a:r>
            <a:r>
              <a:rPr lang="fr-BE" dirty="0"/>
              <a:t>des subsides régionaux, du soutien à l’emploi et du revenu généré par les services </a:t>
            </a:r>
            <a:r>
              <a:rPr lang="fr-BE" dirty="0" smtClean="0"/>
              <a:t>prestés</a:t>
            </a:r>
            <a:endParaRPr lang="fr-BE" dirty="0"/>
          </a:p>
          <a:p>
            <a:pPr>
              <a:lnSpc>
                <a:spcPct val="110000"/>
              </a:lnSpc>
            </a:pPr>
            <a:r>
              <a:rPr lang="fr-BE" dirty="0" smtClean="0"/>
              <a:t>Ressources extérieures : </a:t>
            </a:r>
          </a:p>
          <a:p>
            <a:pPr lvl="1">
              <a:lnSpc>
                <a:spcPct val="110000"/>
              </a:lnSpc>
            </a:pPr>
            <a:r>
              <a:rPr lang="fr-BE" dirty="0" smtClean="0"/>
              <a:t>ressources humaines</a:t>
            </a:r>
            <a:r>
              <a:rPr lang="fr-BE" dirty="0"/>
              <a:t>, matérielles, ou </a:t>
            </a:r>
            <a:r>
              <a:rPr lang="fr-BE" dirty="0" smtClean="0"/>
              <a:t>financières.(de la structure à laquelle l’IDESS est adossée, ou non) </a:t>
            </a:r>
            <a:endParaRPr lang="fr-BE" dirty="0"/>
          </a:p>
          <a:p>
            <a:pPr>
              <a:lnSpc>
                <a:spcPct val="110000"/>
              </a:lnSpc>
            </a:pPr>
            <a:r>
              <a:rPr lang="fr-BE" dirty="0" smtClean="0"/>
              <a:t>Stratégies </a:t>
            </a:r>
            <a:r>
              <a:rPr lang="fr-BE" dirty="0"/>
              <a:t>pour réduire le déficit </a:t>
            </a:r>
            <a:r>
              <a:rPr lang="fr-BE" dirty="0" smtClean="0"/>
              <a:t>:</a:t>
            </a:r>
          </a:p>
          <a:p>
            <a:pPr lvl="1">
              <a:lnSpc>
                <a:spcPct val="110000"/>
              </a:lnSpc>
            </a:pPr>
            <a:r>
              <a:rPr lang="fr-BE" dirty="0" smtClean="0"/>
              <a:t>recherche </a:t>
            </a:r>
            <a:r>
              <a:rPr lang="fr-BE" dirty="0"/>
              <a:t>de financements extérieurs pour l’achat de matériel, </a:t>
            </a:r>
            <a:endParaRPr lang="fr-BE" dirty="0" smtClean="0"/>
          </a:p>
          <a:p>
            <a:pPr lvl="1">
              <a:lnSpc>
                <a:spcPct val="110000"/>
              </a:lnSpc>
            </a:pPr>
            <a:r>
              <a:rPr lang="fr-BE" dirty="0" smtClean="0"/>
              <a:t>réorganisation </a:t>
            </a:r>
            <a:r>
              <a:rPr lang="fr-BE" dirty="0"/>
              <a:t>du travail pour éviter les dépenses </a:t>
            </a:r>
            <a:r>
              <a:rPr lang="fr-BE" dirty="0" smtClean="0"/>
              <a:t>superflues</a:t>
            </a:r>
          </a:p>
          <a:p>
            <a:pPr lvl="1">
              <a:lnSpc>
                <a:spcPct val="110000"/>
              </a:lnSpc>
            </a:pPr>
            <a:r>
              <a:rPr lang="fr-BE" dirty="0" smtClean="0"/>
              <a:t>facturation </a:t>
            </a:r>
            <a:r>
              <a:rPr lang="fr-BE" dirty="0"/>
              <a:t>d’une série de services </a:t>
            </a:r>
            <a:r>
              <a:rPr lang="fr-BE" dirty="0" smtClean="0"/>
              <a:t>annexes</a:t>
            </a:r>
          </a:p>
          <a:p>
            <a:pPr lvl="1">
              <a:lnSpc>
                <a:spcPct val="110000"/>
              </a:lnSpc>
            </a:pPr>
            <a:r>
              <a:rPr lang="fr-BE" dirty="0" smtClean="0"/>
              <a:t>création </a:t>
            </a:r>
            <a:r>
              <a:rPr lang="fr-BE" dirty="0"/>
              <a:t>de </a:t>
            </a:r>
            <a:r>
              <a:rPr lang="fr-BE" dirty="0" smtClean="0"/>
              <a:t>partenariats</a:t>
            </a:r>
            <a:r>
              <a:rPr lang="fr-BE" dirty="0"/>
              <a:t> </a:t>
            </a:r>
            <a:r>
              <a:rPr lang="fr-BE" dirty="0" smtClean="0"/>
              <a:t>(avec des acteurs publics ou de l’économie sociale)</a:t>
            </a:r>
          </a:p>
          <a:p>
            <a:pPr lvl="1">
              <a:lnSpc>
                <a:spcPct val="110000"/>
              </a:lnSpc>
            </a:pPr>
            <a:r>
              <a:rPr lang="fr-BE" dirty="0" smtClean="0"/>
              <a:t>engagement </a:t>
            </a:r>
            <a:r>
              <a:rPr lang="fr-BE" dirty="0"/>
              <a:t>de plus d’Art. 60 pour réduire les charges </a:t>
            </a:r>
            <a:r>
              <a:rPr lang="fr-BE" dirty="0" smtClean="0"/>
              <a:t>salariales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9062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27784" y="1484784"/>
            <a:ext cx="6012160" cy="2736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Les ressources des IDESS:</a:t>
            </a:r>
            <a:br>
              <a:rPr lang="fr-BE" dirty="0" smtClean="0"/>
            </a:br>
            <a:r>
              <a:rPr lang="fr-BE" dirty="0" smtClean="0"/>
              <a:t>ressources externes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314600" cy="4876800"/>
          </a:xfrm>
        </p:spPr>
        <p:txBody>
          <a:bodyPr>
            <a:normAutofit/>
          </a:bodyPr>
          <a:lstStyle/>
          <a:p>
            <a:r>
              <a:rPr lang="fr-BE" dirty="0" smtClean="0"/>
              <a:t>Ressources externes des CPAS</a:t>
            </a:r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r>
              <a:rPr lang="fr-BE" dirty="0" smtClean="0"/>
              <a:t>Ressources externes des ASBL</a:t>
            </a:r>
          </a:p>
        </p:txBody>
      </p:sp>
      <p:pic>
        <p:nvPicPr>
          <p:cNvPr id="5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91006" y="4077072"/>
            <a:ext cx="5085715" cy="226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0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Les ressources (inputs) des IDESS: </a:t>
            </a:r>
            <a:br>
              <a:rPr lang="fr-BE" dirty="0" smtClean="0"/>
            </a:br>
            <a:r>
              <a:rPr lang="fr-BE" dirty="0" smtClean="0"/>
              <a:t>collaborations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896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fr-BE" dirty="0" smtClean="0"/>
              <a:t>Non-sens de créer des partenariats avec le secteur privé</a:t>
            </a:r>
          </a:p>
          <a:p>
            <a:pPr lvl="1">
              <a:lnSpc>
                <a:spcPct val="110000"/>
              </a:lnSpc>
            </a:pPr>
            <a:r>
              <a:rPr lang="fr-BE" b="1" dirty="0" smtClean="0"/>
              <a:t>Complémentarité</a:t>
            </a:r>
            <a:r>
              <a:rPr lang="fr-BE" dirty="0" smtClean="0"/>
              <a:t> </a:t>
            </a:r>
            <a:r>
              <a:rPr lang="fr-BE" dirty="0"/>
              <a:t>et non concurrence (déloyale) avec les entreprises privées </a:t>
            </a:r>
          </a:p>
          <a:p>
            <a:pPr lvl="2">
              <a:lnSpc>
                <a:spcPct val="110000"/>
              </a:lnSpc>
            </a:pPr>
            <a:r>
              <a:rPr lang="fr-BE" dirty="0" smtClean="0"/>
              <a:t>Pas d’alternatives sans les IDESS (carence secteur traditionnel ; public précarisé)</a:t>
            </a:r>
          </a:p>
          <a:p>
            <a:pPr lvl="2">
              <a:lnSpc>
                <a:spcPct val="110000"/>
              </a:lnSpc>
            </a:pPr>
            <a:r>
              <a:rPr lang="fr-BE" dirty="0" smtClean="0"/>
              <a:t>Indépendants </a:t>
            </a:r>
            <a:r>
              <a:rPr lang="fr-BE" dirty="0"/>
              <a:t>ne sont pas intéressés par le type de travaux que réalisent les </a:t>
            </a:r>
            <a:r>
              <a:rPr lang="fr-BE" dirty="0" smtClean="0"/>
              <a:t>IDESS</a:t>
            </a:r>
          </a:p>
          <a:p>
            <a:pPr lvl="1">
              <a:lnSpc>
                <a:spcPct val="110000"/>
              </a:lnSpc>
            </a:pPr>
            <a:r>
              <a:rPr lang="fr-BE" dirty="0" smtClean="0"/>
              <a:t>Quelques conventions tout de même signées. Mais problèmes : </a:t>
            </a:r>
          </a:p>
          <a:p>
            <a:pPr lvl="2">
              <a:lnSpc>
                <a:spcPct val="110000"/>
              </a:lnSpc>
            </a:pPr>
            <a:r>
              <a:rPr lang="fr-BE" dirty="0" smtClean="0"/>
              <a:t>Responsabilité de l’IDESS si bénéficiaire/client a des soucis avec l’entreprise privée? </a:t>
            </a:r>
          </a:p>
          <a:p>
            <a:pPr lvl="2">
              <a:lnSpc>
                <a:spcPct val="110000"/>
              </a:lnSpc>
            </a:pPr>
            <a:r>
              <a:rPr lang="fr-BE" dirty="0" smtClean="0"/>
              <a:t>Pourquoi  renseigner une entreprise plutôt qu’une autre, si plusieurs conventions signées? &gt;&lt; laisser un choix trop grand à un bénéficiaire peut être angoissant</a:t>
            </a:r>
          </a:p>
          <a:p>
            <a:pPr>
              <a:lnSpc>
                <a:spcPct val="110000"/>
              </a:lnSpc>
            </a:pPr>
            <a:r>
              <a:rPr lang="fr-BE" dirty="0" smtClean="0"/>
              <a:t>Autres collaborations (pas nécessairement formalisées)</a:t>
            </a:r>
          </a:p>
          <a:p>
            <a:pPr lvl="1">
              <a:lnSpc>
                <a:spcPct val="110000"/>
              </a:lnSpc>
            </a:pPr>
            <a:r>
              <a:rPr lang="fr-BE" dirty="0" smtClean="0"/>
              <a:t>Avec </a:t>
            </a:r>
            <a:r>
              <a:rPr lang="fr-BE" dirty="0"/>
              <a:t>d’autres services </a:t>
            </a:r>
            <a:r>
              <a:rPr lang="fr-BE" dirty="0" smtClean="0"/>
              <a:t>locaux qui </a:t>
            </a:r>
            <a:r>
              <a:rPr lang="fr-BE" dirty="0"/>
              <a:t>proposent le même type </a:t>
            </a:r>
            <a:r>
              <a:rPr lang="fr-BE" dirty="0" smtClean="0"/>
              <a:t>d’activités (Ex: ALE)</a:t>
            </a:r>
          </a:p>
          <a:p>
            <a:pPr lvl="1">
              <a:lnSpc>
                <a:spcPct val="110000"/>
              </a:lnSpc>
            </a:pPr>
            <a:r>
              <a:rPr lang="fr-BE" dirty="0" smtClean="0"/>
              <a:t>Avec des </a:t>
            </a:r>
            <a:r>
              <a:rPr lang="fr-BE" dirty="0"/>
              <a:t>centres de formation, des EFT, des écoles de promotion sociale </a:t>
            </a:r>
            <a:endParaRPr lang="fr-BE" dirty="0" smtClean="0"/>
          </a:p>
          <a:p>
            <a:pPr lvl="1">
              <a:lnSpc>
                <a:spcPct val="110000"/>
              </a:lnSpc>
            </a:pPr>
            <a:r>
              <a:rPr lang="fr-BE" dirty="0" smtClean="0"/>
              <a:t>Avec </a:t>
            </a:r>
            <a:r>
              <a:rPr lang="fr-BE" dirty="0"/>
              <a:t>les autres CPAS pour la mise à l’emploi des Art. 60, </a:t>
            </a:r>
            <a:endParaRPr lang="fr-BE" dirty="0" smtClean="0"/>
          </a:p>
          <a:p>
            <a:pPr lvl="1">
              <a:lnSpc>
                <a:spcPct val="110000"/>
              </a:lnSpc>
            </a:pPr>
            <a:r>
              <a:rPr lang="fr-BE" dirty="0" smtClean="0"/>
              <a:t>Transport social: partenariats </a:t>
            </a:r>
            <a:r>
              <a:rPr lang="fr-BE" dirty="0"/>
              <a:t>avec des hôpitaux, </a:t>
            </a:r>
            <a:r>
              <a:rPr lang="fr-BE" dirty="0" smtClean="0"/>
              <a:t>MR </a:t>
            </a:r>
            <a:r>
              <a:rPr lang="fr-BE" dirty="0"/>
              <a:t>et </a:t>
            </a:r>
            <a:r>
              <a:rPr lang="fr-BE" dirty="0" smtClean="0"/>
              <a:t>MRS, etc.</a:t>
            </a:r>
          </a:p>
          <a:p>
            <a:pPr>
              <a:lnSpc>
                <a:spcPct val="110000"/>
              </a:lnSpc>
            </a:pPr>
            <a:r>
              <a:rPr lang="fr-BE" dirty="0" smtClean="0"/>
              <a:t>SFS : peu/pas de partenariats (sauf mise à disposition Art.60.)</a:t>
            </a:r>
          </a:p>
        </p:txBody>
      </p:sp>
    </p:spTree>
    <p:extLst>
      <p:ext uri="{BB962C8B-B14F-4D97-AF65-F5344CB8AC3E}">
        <p14:creationId xmlns:p14="http://schemas.microsoft.com/office/powerpoint/2010/main" val="31330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Logiques d’action et finalités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600200"/>
                <a:ext cx="8136904" cy="506916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fr-BE" u="sng" dirty="0"/>
                  <a:t>Trois logiques d’action existent</a:t>
                </a:r>
                <a:r>
                  <a:rPr lang="fr-BE" dirty="0"/>
                  <a:t>: </a:t>
                </a:r>
              </a:p>
              <a:p>
                <a:r>
                  <a:rPr lang="fr-BE" dirty="0"/>
                  <a:t>Deux logiques « philosophiques »</a:t>
                </a:r>
              </a:p>
              <a:p>
                <a:pPr lvl="1"/>
                <a:r>
                  <a:rPr lang="fr-BE" sz="21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Logique d’aide et de service de proximité à la population (n°1)</a:t>
                </a:r>
              </a:p>
              <a:p>
                <a:pPr lvl="2"/>
                <a:r>
                  <a:rPr lang="fr-BE" dirty="0"/>
                  <a:t>Maintien à domicile des personnes âgées et / ou </a:t>
                </a:r>
                <a:r>
                  <a:rPr lang="fr-BE" dirty="0" smtClean="0"/>
                  <a:t>handicapées</a:t>
                </a:r>
              </a:p>
              <a:p>
                <a:pPr lvl="3"/>
                <a:r>
                  <a:rPr lang="fr-BE" dirty="0" smtClean="0"/>
                  <a:t>Autonomie, bien-être à domicile, lutte contre l’isolement social</a:t>
                </a:r>
                <a:endParaRPr lang="fr-BE" dirty="0"/>
              </a:p>
              <a:p>
                <a:pPr lvl="2"/>
                <a:r>
                  <a:rPr lang="fr-BE" dirty="0"/>
                  <a:t>Aide aux personnes précarisées </a:t>
                </a:r>
                <a:r>
                  <a:rPr lang="fr-BE" dirty="0" smtClean="0"/>
                  <a:t>économiquement</a:t>
                </a:r>
              </a:p>
              <a:p>
                <a:pPr lvl="3"/>
                <a:r>
                  <a:rPr lang="fr-BE" dirty="0" smtClean="0"/>
                  <a:t>Tarif démocratique, lutte contre l’insalubrité, achat de biens et services de première nécessité</a:t>
                </a:r>
                <a:endParaRPr lang="fr-BE" dirty="0"/>
              </a:p>
              <a:p>
                <a:pPr lvl="1"/>
                <a:r>
                  <a:rPr lang="fr-BE" sz="21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Logique d’insertion socioprofessionnelle (n°2)</a:t>
                </a:r>
              </a:p>
              <a:p>
                <a:pPr lvl="2"/>
                <a:r>
                  <a:rPr lang="fr-BE" sz="1900" dirty="0"/>
                  <a:t>À </a:t>
                </a:r>
                <a:r>
                  <a:rPr lang="fr-BE" sz="1900" dirty="0" smtClean="0"/>
                  <a:t>CT : accent </a:t>
                </a:r>
                <a:r>
                  <a:rPr lang="fr-BE" sz="1900" dirty="0"/>
                  <a:t>sur </a:t>
                </a:r>
                <a:r>
                  <a:rPr lang="fr-BE" sz="1900" dirty="0" smtClean="0"/>
                  <a:t>compétences </a:t>
                </a:r>
                <a:r>
                  <a:rPr lang="fr-BE" sz="1900" dirty="0"/>
                  <a:t>sociales, </a:t>
                </a:r>
                <a:r>
                  <a:rPr lang="fr-BE" sz="1900" dirty="0" smtClean="0"/>
                  <a:t>expérience professionnelle</a:t>
                </a:r>
              </a:p>
              <a:p>
                <a:pPr lvl="2"/>
                <a:r>
                  <a:rPr lang="fr-BE" sz="1900" dirty="0" smtClean="0"/>
                  <a:t>À LT : pérennisation </a:t>
                </a:r>
                <a:r>
                  <a:rPr lang="fr-BE" sz="1900" dirty="0"/>
                  <a:t>des travailleurs dans </a:t>
                </a:r>
                <a:r>
                  <a:rPr lang="fr-BE" sz="1900" dirty="0" smtClean="0"/>
                  <a:t>l’IDESS</a:t>
                </a:r>
              </a:p>
              <a:p>
                <a:pPr lvl="3"/>
                <a:r>
                  <a:rPr lang="fr-BE" dirty="0"/>
                  <a:t>IDESS </a:t>
                </a:r>
                <a14:m>
                  <m:oMath xmlns:m="http://schemas.openxmlformats.org/officeDocument/2006/math">
                    <m:r>
                      <a:rPr lang="fr-BE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fr-BE" dirty="0"/>
                  <a:t> tremplin vers le secteur </a:t>
                </a:r>
                <a:r>
                  <a:rPr lang="fr-BE" dirty="0" smtClean="0"/>
                  <a:t>privé (uniquement petits </a:t>
                </a:r>
                <a:r>
                  <a:rPr lang="fr-BE" dirty="0"/>
                  <a:t>travaux en </a:t>
                </a:r>
                <a:r>
                  <a:rPr lang="fr-BE" dirty="0" smtClean="0"/>
                  <a:t>IDESS)</a:t>
                </a:r>
                <a:endParaRPr lang="fr-BE" dirty="0"/>
              </a:p>
              <a:p>
                <a:r>
                  <a:rPr lang="fr-BE" dirty="0" smtClean="0"/>
                  <a:t>Une logique « conditionnelle »</a:t>
                </a:r>
              </a:p>
              <a:p>
                <a:pPr lvl="1"/>
                <a:r>
                  <a:rPr lang="fr-BE" sz="21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Logique de croissance et d’équilibre budgétaire (n°3)</a:t>
                </a:r>
              </a:p>
              <a:p>
                <a:pPr lvl="2"/>
                <a:r>
                  <a:rPr lang="fr-BE" dirty="0" smtClean="0"/>
                  <a:t>Survie de la structure, condition de </a:t>
                </a:r>
                <a:r>
                  <a:rPr lang="fr-BE" dirty="0"/>
                  <a:t>mise en place des </a:t>
                </a:r>
                <a:r>
                  <a:rPr lang="fr-BE" dirty="0" smtClean="0"/>
                  <a:t>2 autres logiques, bonne </a:t>
                </a:r>
                <a:r>
                  <a:rPr lang="fr-BE" dirty="0"/>
                  <a:t>gestion </a:t>
                </a:r>
                <a:r>
                  <a:rPr lang="fr-BE" dirty="0" smtClean="0"/>
                  <a:t>nécessaire</a:t>
                </a:r>
              </a:p>
              <a:p>
                <a:pPr lvl="2"/>
                <a:r>
                  <a:rPr lang="fr-BE" b="1" dirty="0" smtClean="0">
                    <a:solidFill>
                      <a:srgbClr val="FFCC00"/>
                    </a:solidFill>
                  </a:rPr>
                  <a:t>Conseil: réfléchir au préalable si l’IDESS doit être rentable ou non, et si oui, comment gérer les investissements</a:t>
                </a:r>
                <a:endParaRPr lang="fr-BE" b="1" dirty="0">
                  <a:solidFill>
                    <a:srgbClr val="FFCC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600200"/>
                <a:ext cx="8136904" cy="5069160"/>
              </a:xfrm>
              <a:blipFill rotWithShape="1">
                <a:blip r:embed="rId3"/>
                <a:stretch>
                  <a:fillRect l="-975" t="-1925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69" y="5805264"/>
            <a:ext cx="354771" cy="49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1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Logiques d’action et finalités (2)</a:t>
            </a:r>
            <a:endParaRPr lang="fr-BE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132856"/>
            <a:ext cx="6264696" cy="3528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1628800"/>
            <a:ext cx="77768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200" i="1" dirty="0" smtClean="0"/>
              <a:t>« Quelle est LA logique principale dans votre IDESS ? »</a:t>
            </a:r>
            <a:endParaRPr lang="fr-BE" sz="2200" i="1" dirty="0"/>
          </a:p>
        </p:txBody>
      </p:sp>
      <p:sp>
        <p:nvSpPr>
          <p:cNvPr id="6" name="Rectangle 5"/>
          <p:cNvSpPr/>
          <p:nvPr/>
        </p:nvSpPr>
        <p:spPr>
          <a:xfrm>
            <a:off x="539552" y="5683895"/>
            <a:ext cx="8064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è"/>
            </a:pPr>
            <a:r>
              <a:rPr lang="fr-BE" sz="2200" b="1" dirty="0" smtClean="0"/>
              <a:t>Logique d’aide sociale est au moins une des logiques principales dans 2/3 des IDESS</a:t>
            </a:r>
          </a:p>
        </p:txBody>
      </p:sp>
    </p:spTree>
    <p:extLst>
      <p:ext uri="{BB962C8B-B14F-4D97-AF65-F5344CB8AC3E}">
        <p14:creationId xmlns:p14="http://schemas.microsoft.com/office/powerpoint/2010/main" val="92207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Logiques d’action et finalité (2)</a:t>
            </a:r>
            <a:br>
              <a:rPr lang="fr-BE" dirty="0" smtClean="0"/>
            </a:br>
            <a:r>
              <a:rPr lang="fr-BE" dirty="0" smtClean="0"/>
              <a:t>critères d’une ISP réussie 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8544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fr-BE" sz="2000" dirty="0" smtClean="0"/>
              <a:t>Bon suivi </a:t>
            </a:r>
            <a:r>
              <a:rPr lang="fr-BE" sz="2000" dirty="0"/>
              <a:t>des travailleurs tout au long de leur parcours </a:t>
            </a:r>
            <a:r>
              <a:rPr lang="fr-BE" sz="2000" dirty="0" smtClean="0"/>
              <a:t>d’insertion </a:t>
            </a:r>
            <a:endParaRPr lang="fr-BE" sz="2000" dirty="0"/>
          </a:p>
          <a:p>
            <a:pPr lvl="0"/>
            <a:r>
              <a:rPr lang="fr-BE" sz="2000" dirty="0" smtClean="0"/>
              <a:t>Épanouissement </a:t>
            </a:r>
            <a:r>
              <a:rPr lang="fr-BE" sz="2000" dirty="0"/>
              <a:t>dans le travail </a:t>
            </a:r>
            <a:r>
              <a:rPr lang="fr-BE" sz="2000" dirty="0" smtClean="0"/>
              <a:t>(et motivation)</a:t>
            </a:r>
            <a:endParaRPr lang="fr-BE" sz="2000" dirty="0"/>
          </a:p>
          <a:p>
            <a:pPr lvl="0"/>
            <a:r>
              <a:rPr lang="fr-BE" sz="2000" dirty="0" smtClean="0"/>
              <a:t>Acquisition </a:t>
            </a:r>
            <a:r>
              <a:rPr lang="fr-BE" sz="2000" dirty="0"/>
              <a:t>de compétences </a:t>
            </a:r>
            <a:r>
              <a:rPr lang="fr-BE" sz="2000" dirty="0" smtClean="0"/>
              <a:t>valorisables</a:t>
            </a:r>
          </a:p>
          <a:p>
            <a:pPr lvl="1"/>
            <a:r>
              <a:rPr lang="fr-BE" sz="1800" dirty="0" smtClean="0"/>
              <a:t>cela </a:t>
            </a:r>
            <a:r>
              <a:rPr lang="fr-BE" sz="1800" dirty="0"/>
              <a:t>va de la ponctualité et la régularité à l’acquisition de compétences </a:t>
            </a:r>
            <a:r>
              <a:rPr lang="fr-BE" sz="1800" dirty="0" smtClean="0"/>
              <a:t>techniques</a:t>
            </a:r>
            <a:endParaRPr lang="fr-BE" sz="1800" dirty="0"/>
          </a:p>
          <a:p>
            <a:pPr lvl="0"/>
            <a:r>
              <a:rPr lang="fr-BE" sz="2000" dirty="0" smtClean="0"/>
              <a:t>Définition </a:t>
            </a:r>
            <a:r>
              <a:rPr lang="fr-BE" sz="2000" dirty="0"/>
              <a:t>ou </a:t>
            </a:r>
            <a:r>
              <a:rPr lang="fr-BE" sz="2000" dirty="0" smtClean="0"/>
              <a:t>concrétisation </a:t>
            </a:r>
            <a:r>
              <a:rPr lang="fr-BE" sz="2000" dirty="0"/>
              <a:t>d’un projet professionnel pour l’après-IDESS</a:t>
            </a:r>
          </a:p>
          <a:p>
            <a:r>
              <a:rPr lang="fr-BE" sz="2000" dirty="0" smtClean="0"/>
              <a:t>(</a:t>
            </a:r>
            <a:r>
              <a:rPr lang="fr-BE" sz="2000" dirty="0" err="1" smtClean="0"/>
              <a:t>Re</a:t>
            </a:r>
            <a:r>
              <a:rPr lang="fr-BE" sz="2000" dirty="0" smtClean="0"/>
              <a:t>)faire </a:t>
            </a:r>
            <a:r>
              <a:rPr lang="fr-BE" sz="2000" dirty="0"/>
              <a:t>des projets de vie à long </a:t>
            </a:r>
            <a:r>
              <a:rPr lang="fr-BE" sz="2000" dirty="0" smtClean="0"/>
              <a:t>terme</a:t>
            </a:r>
          </a:p>
          <a:p>
            <a:r>
              <a:rPr lang="fr-BE" sz="2000" dirty="0" smtClean="0"/>
              <a:t>Intégration </a:t>
            </a:r>
            <a:r>
              <a:rPr lang="fr-BE" sz="2000" dirty="0"/>
              <a:t>dans une équipe de travail et le travail en </a:t>
            </a:r>
            <a:r>
              <a:rPr lang="fr-BE" sz="2000" dirty="0" smtClean="0"/>
              <a:t>équipe</a:t>
            </a:r>
          </a:p>
          <a:p>
            <a:r>
              <a:rPr lang="fr-BE" sz="2000" dirty="0" smtClean="0"/>
              <a:t>Trouver </a:t>
            </a:r>
            <a:r>
              <a:rPr lang="fr-BE" sz="2000" dirty="0"/>
              <a:t>un emploi </a:t>
            </a:r>
            <a:r>
              <a:rPr lang="fr-BE" sz="2000" dirty="0" smtClean="0"/>
              <a:t>stable</a:t>
            </a:r>
          </a:p>
          <a:p>
            <a:r>
              <a:rPr lang="fr-BE" sz="2000" dirty="0" smtClean="0"/>
              <a:t>Pouvoir respecter </a:t>
            </a:r>
            <a:r>
              <a:rPr lang="fr-BE" sz="2000" dirty="0"/>
              <a:t>un règlement de </a:t>
            </a:r>
            <a:r>
              <a:rPr lang="fr-BE" sz="2000" dirty="0" smtClean="0"/>
              <a:t>travail </a:t>
            </a:r>
            <a:endParaRPr lang="fr-BE" sz="2000" dirty="0"/>
          </a:p>
          <a:p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175439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4 modèles d’IDESS</a:t>
            </a:r>
            <a:endParaRPr lang="fr-BE" dirty="0"/>
          </a:p>
        </p:txBody>
      </p:sp>
      <p:pic>
        <p:nvPicPr>
          <p:cNvPr id="4" name="Image 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712968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847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>
                <a:solidFill>
                  <a:schemeClr val="tx2"/>
                </a:solidFill>
              </a:rPr>
              <a:t>Contexte de la recherche</a:t>
            </a:r>
            <a:endParaRPr lang="fr-BE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 smtClean="0"/>
              <a:t>Financement par la Région Wallonne</a:t>
            </a:r>
          </a:p>
          <a:p>
            <a:r>
              <a:rPr lang="fr-BE" dirty="0" smtClean="0"/>
              <a:t>Analyse de l’impact social et du coût des IDESS</a:t>
            </a:r>
          </a:p>
          <a:p>
            <a:pPr lvl="1"/>
            <a:r>
              <a:rPr lang="fr-BE" dirty="0" smtClean="0"/>
              <a:t>But: évaluer </a:t>
            </a:r>
            <a:r>
              <a:rPr lang="fr-FR" dirty="0" smtClean="0"/>
              <a:t>les externalités positives, les retours que génèrent les IDESS sur leur environnement (commune, travailleurs, bénéficiaires)</a:t>
            </a:r>
          </a:p>
          <a:p>
            <a:r>
              <a:rPr lang="fr-BE" dirty="0" smtClean="0"/>
              <a:t>Méthodologie </a:t>
            </a:r>
          </a:p>
          <a:p>
            <a:pPr lvl="1"/>
            <a:r>
              <a:rPr lang="fr-BE" dirty="0" smtClean="0"/>
              <a:t>12 études de cas d’IDESS en activité (1 journée / IDESS)</a:t>
            </a:r>
          </a:p>
          <a:p>
            <a:pPr lvl="2"/>
            <a:r>
              <a:rPr lang="fr-BE" dirty="0" smtClean="0"/>
              <a:t>Rencontre avec tous les acteurs de terrain: directeur, responsable administratif, encadrants sociaux, encadrants techniques, travailleurs en réinsertion, clients/bénéficiaires,…</a:t>
            </a:r>
          </a:p>
          <a:p>
            <a:pPr lvl="1"/>
            <a:r>
              <a:rPr lang="fr-BE" dirty="0" smtClean="0"/>
              <a:t>2 études de cas d’IDESS clôturées</a:t>
            </a:r>
          </a:p>
          <a:p>
            <a:pPr lvl="1"/>
            <a:r>
              <a:rPr lang="fr-BE" dirty="0" smtClean="0"/>
              <a:t>Rencontre avec 2 inspectrices de la RW</a:t>
            </a:r>
          </a:p>
          <a:p>
            <a:pPr lvl="1"/>
            <a:r>
              <a:rPr lang="fr-BE" dirty="0" smtClean="0"/>
              <a:t>Participation à une matinée des IDESS (question des partenariats)</a:t>
            </a:r>
          </a:p>
          <a:p>
            <a:pPr lvl="1"/>
            <a:r>
              <a:rPr lang="fr-BE" dirty="0" smtClean="0"/>
              <a:t>Enquête en ligne (Mesydel) en deux tours (</a:t>
            </a:r>
            <a:r>
              <a:rPr lang="fr-BE" smtClean="0"/>
              <a:t>méthode </a:t>
            </a:r>
            <a:r>
              <a:rPr lang="fr-BE" smtClean="0"/>
              <a:t>Delphi)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4771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581430"/>
              </p:ext>
            </p:extLst>
          </p:nvPr>
        </p:nvGraphicFramePr>
        <p:xfrm>
          <a:off x="107505" y="688180"/>
          <a:ext cx="8928991" cy="56931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0327"/>
                <a:gridCol w="1907166"/>
                <a:gridCol w="1907166"/>
                <a:gridCol w="1907166"/>
                <a:gridCol w="1907166"/>
              </a:tblGrid>
              <a:tr h="855050">
                <a:tc>
                  <a:txBody>
                    <a:bodyPr/>
                    <a:lstStyle/>
                    <a:p>
                      <a:endParaRPr lang="fr-BE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1" dirty="0" smtClean="0"/>
                        <a:t>IDESS</a:t>
                      </a:r>
                      <a:r>
                        <a:rPr lang="fr-BE" sz="1400" b="1" baseline="0" dirty="0" smtClean="0"/>
                        <a:t> bleue</a:t>
                      </a:r>
                    </a:p>
                    <a:p>
                      <a:r>
                        <a:rPr lang="fr-BE" sz="1400" b="1" baseline="0" dirty="0" smtClean="0"/>
                        <a:t>« services »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1" dirty="0" smtClean="0"/>
                        <a:t>IDESS verte</a:t>
                      </a:r>
                    </a:p>
                    <a:p>
                      <a:r>
                        <a:rPr lang="fr-BE" sz="1400" b="1" dirty="0" smtClean="0"/>
                        <a:t>« services et ISP »</a:t>
                      </a:r>
                      <a:endParaRPr lang="fr-BE" sz="14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1" dirty="0" smtClean="0"/>
                        <a:t>IDESS jaune</a:t>
                      </a:r>
                    </a:p>
                    <a:p>
                      <a:r>
                        <a:rPr lang="fr-BE" sz="1400" b="1" dirty="0" smtClean="0"/>
                        <a:t>« services</a:t>
                      </a:r>
                      <a:r>
                        <a:rPr lang="fr-BE" sz="1400" b="1" baseline="0" dirty="0" smtClean="0"/>
                        <a:t> et compagnonnage »</a:t>
                      </a:r>
                      <a:endParaRPr lang="fr-BE" sz="14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1" dirty="0" smtClean="0"/>
                        <a:t>IDESS rouge</a:t>
                      </a:r>
                    </a:p>
                    <a:p>
                      <a:r>
                        <a:rPr lang="fr-BE" sz="1400" b="1" dirty="0" smtClean="0"/>
                        <a:t>« mise à l’emploi »</a:t>
                      </a:r>
                      <a:endParaRPr lang="fr-BE" sz="14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50196"/>
                      </a:srgbClr>
                    </a:solidFill>
                  </a:tcPr>
                </a:tc>
              </a:tr>
              <a:tr h="887085"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Accent</a:t>
                      </a:r>
                      <a:r>
                        <a:rPr lang="fr-BE" sz="1400" baseline="0" dirty="0" smtClean="0"/>
                        <a:t> sur ? </a:t>
                      </a:r>
                      <a:endParaRPr lang="fr-BE" sz="14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Qualité du service </a:t>
                      </a:r>
                      <a:r>
                        <a:rPr lang="fr-BE" sz="1400" b="1" dirty="0" smtClean="0"/>
                        <a:t>d’aide</a:t>
                      </a:r>
                      <a:r>
                        <a:rPr lang="fr-BE" sz="1400" dirty="0" smtClean="0"/>
                        <a:t> aux personnes précaires</a:t>
                      </a:r>
                      <a:endParaRPr lang="fr-BE" sz="14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99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Aide aux personnes précaires et ISP de quelques Art.60</a:t>
                      </a:r>
                      <a:endParaRPr lang="fr-BE" sz="14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Aide</a:t>
                      </a:r>
                      <a:r>
                        <a:rPr lang="fr-BE" sz="1400" baseline="0" dirty="0" smtClean="0"/>
                        <a:t> aux personnes précaires et ISP.</a:t>
                      </a:r>
                    </a:p>
                    <a:p>
                      <a:r>
                        <a:rPr lang="fr-BE" sz="1400" b="1" baseline="0" dirty="0" smtClean="0"/>
                        <a:t>c</a:t>
                      </a:r>
                      <a:r>
                        <a:rPr lang="fr-BE" sz="1400" b="1" dirty="0" smtClean="0"/>
                        <a:t>ompagnonnage</a:t>
                      </a:r>
                      <a:endParaRPr lang="fr-BE" sz="14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kern="1200" baseline="0" dirty="0" smtClean="0"/>
                        <a:t>Accent fort sur l’ISP des Art. 60 </a:t>
                      </a:r>
                      <a:r>
                        <a:rPr lang="fr-BE" sz="1400" kern="1200" baseline="0" dirty="0" smtClean="0">
                          <a:sym typeface="Wingdings" panose="05000000000000000000" pitchFamily="2" charset="2"/>
                        </a:rPr>
                        <a:t> gros turnover</a:t>
                      </a:r>
                      <a:endParaRPr lang="fr-BE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>
                        <a:alpha val="50196"/>
                      </a:srgbClr>
                    </a:solidFill>
                  </a:tcPr>
                </a:tc>
              </a:tr>
              <a:tr h="556177"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Nombre total</a:t>
                      </a:r>
                      <a:r>
                        <a:rPr lang="fr-BE" sz="1400" baseline="0" dirty="0" smtClean="0"/>
                        <a:t> de travailleurs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b="1" dirty="0" smtClean="0"/>
                        <a:t>&lt;</a:t>
                      </a:r>
                      <a:r>
                        <a:rPr lang="fr-BE" sz="1400" b="1" baseline="0" dirty="0" smtClean="0"/>
                        <a:t> 5 travailleurs</a:t>
                      </a:r>
                      <a:endParaRPr lang="fr-BE" sz="1400" b="1" dirty="0"/>
                    </a:p>
                  </a:txBody>
                  <a:tcPr>
                    <a:solidFill>
                      <a:srgbClr val="0099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1" dirty="0" smtClean="0"/>
                        <a:t>6</a:t>
                      </a:r>
                      <a:r>
                        <a:rPr lang="fr-BE" sz="1400" b="1" baseline="0" dirty="0" smtClean="0"/>
                        <a:t> </a:t>
                      </a:r>
                      <a:r>
                        <a:rPr lang="fr-BE" sz="1400" b="1" dirty="0" smtClean="0"/>
                        <a:t>à 10 travailleurs</a:t>
                      </a:r>
                      <a:endParaRPr lang="fr-BE" sz="1400" b="1" dirty="0"/>
                    </a:p>
                  </a:txBody>
                  <a:tcP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1" dirty="0" smtClean="0"/>
                        <a:t>6 à 20 travailleurs</a:t>
                      </a:r>
                      <a:endParaRPr lang="fr-BE" sz="1400" b="1" dirty="0"/>
                    </a:p>
                  </a:txBody>
                  <a:tcPr>
                    <a:solidFill>
                      <a:srgbClr val="FFCC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1" dirty="0" smtClean="0"/>
                        <a:t>21</a:t>
                      </a:r>
                      <a:r>
                        <a:rPr lang="fr-BE" sz="1400" b="1" baseline="0" dirty="0" smtClean="0"/>
                        <a:t> travailleurs et +</a:t>
                      </a:r>
                      <a:endParaRPr lang="fr-BE" sz="1400" b="1" dirty="0"/>
                    </a:p>
                  </a:txBody>
                  <a:tcPr>
                    <a:solidFill>
                      <a:srgbClr val="C00000">
                        <a:alpha val="50196"/>
                      </a:srgbClr>
                    </a:solidFill>
                  </a:tcPr>
                </a:tc>
              </a:tr>
              <a:tr h="1014205"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Profil</a:t>
                      </a:r>
                      <a:r>
                        <a:rPr lang="fr-BE" sz="1400" baseline="0" dirty="0" smtClean="0"/>
                        <a:t> des travailleurs sur le terrain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/>
                        <a:t>80-100% </a:t>
                      </a:r>
                      <a:r>
                        <a:rPr lang="fr-BE" sz="1400" b="1" dirty="0" smtClean="0"/>
                        <a:t>travailleurs expérimentés</a:t>
                      </a:r>
                      <a:endParaRPr lang="fr-BE" sz="1400" b="1" dirty="0"/>
                    </a:p>
                  </a:txBody>
                  <a:tcPr>
                    <a:solidFill>
                      <a:srgbClr val="0099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/>
                        <a:t>Environ </a:t>
                      </a:r>
                      <a:r>
                        <a:rPr lang="fr-BE" sz="1400" b="1" dirty="0" smtClean="0"/>
                        <a:t>65%</a:t>
                      </a:r>
                      <a:r>
                        <a:rPr lang="fr-BE" sz="1400" b="1" baseline="0" dirty="0" smtClean="0"/>
                        <a:t> travailleurs </a:t>
                      </a:r>
                      <a:r>
                        <a:rPr lang="fr-BE" sz="1400" b="1" dirty="0" smtClean="0"/>
                        <a:t>expérimentés </a:t>
                      </a:r>
                      <a:r>
                        <a:rPr lang="fr-BE" sz="1400" baseline="0" dirty="0" smtClean="0"/>
                        <a:t>- 35%</a:t>
                      </a:r>
                      <a:r>
                        <a:rPr lang="fr-BE" sz="1400" dirty="0" smtClean="0"/>
                        <a:t> Art. 60</a:t>
                      </a:r>
                      <a:endParaRPr lang="fr-BE" sz="1400" dirty="0"/>
                    </a:p>
                  </a:txBody>
                  <a:tcP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/>
                        <a:t>Environ </a:t>
                      </a:r>
                      <a:r>
                        <a:rPr lang="fr-BE" sz="1400" b="1" dirty="0" smtClean="0"/>
                        <a:t>65% Art. 60</a:t>
                      </a:r>
                      <a:r>
                        <a:rPr lang="fr-BE" sz="1400" dirty="0" smtClean="0"/>
                        <a:t> -- 35 % travailleurs expérimentés</a:t>
                      </a:r>
                      <a:endParaRPr lang="fr-BE" sz="1400" dirty="0"/>
                    </a:p>
                  </a:txBody>
                  <a:tcPr>
                    <a:solidFill>
                      <a:srgbClr val="FFCC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kern="1200" dirty="0" smtClean="0">
                          <a:effectLst/>
                        </a:rPr>
                        <a:t>Environ</a:t>
                      </a:r>
                      <a:r>
                        <a:rPr lang="fr-BE" sz="1400" kern="1200" baseline="0" dirty="0" smtClean="0">
                          <a:effectLst/>
                        </a:rPr>
                        <a:t> </a:t>
                      </a:r>
                      <a:r>
                        <a:rPr lang="fr-BE" sz="1400" b="1" kern="1200" baseline="0" dirty="0" smtClean="0">
                          <a:effectLst/>
                        </a:rPr>
                        <a:t>80% </a:t>
                      </a:r>
                      <a:r>
                        <a:rPr lang="fr-BE" sz="1400" b="1" kern="1200" dirty="0" smtClean="0">
                          <a:effectLst/>
                        </a:rPr>
                        <a:t>d’Art. 60 </a:t>
                      </a:r>
                      <a:r>
                        <a:rPr lang="fr-BE" sz="1400" kern="1200" dirty="0" smtClean="0">
                          <a:effectLst/>
                        </a:rPr>
                        <a:t>- 20 % travailleurs expérimentés</a:t>
                      </a:r>
                      <a:endParaRPr lang="fr-BE" sz="1400" dirty="0"/>
                    </a:p>
                  </a:txBody>
                  <a:tcPr>
                    <a:solidFill>
                      <a:srgbClr val="C00000">
                        <a:alpha val="50196"/>
                      </a:srgbClr>
                    </a:solidFill>
                  </a:tcPr>
                </a:tc>
              </a:tr>
              <a:tr h="1093484"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Logique(s) d’action principale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Aide et service de proximité (100%)</a:t>
                      </a:r>
                    </a:p>
                  </a:txBody>
                  <a:tcPr>
                    <a:solidFill>
                      <a:srgbClr val="0099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/>
                        <a:t>Soit l’aide sociale (63%), soit l’ISP (44%)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/>
                        <a:t>Rentabilité</a:t>
                      </a:r>
                      <a:r>
                        <a:rPr lang="fr-BE" sz="1400" baseline="0" dirty="0" smtClean="0"/>
                        <a:t> éco (38%)</a:t>
                      </a:r>
                      <a:endParaRPr lang="fr-BE" sz="1400" dirty="0"/>
                    </a:p>
                  </a:txBody>
                  <a:tcP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/>
                        <a:t>Aide sociale (89%) et ISP (78%) prioritaires</a:t>
                      </a:r>
                      <a:r>
                        <a:rPr lang="fr-BE" sz="1400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/>
                        <a:t>= </a:t>
                      </a:r>
                      <a:r>
                        <a:rPr lang="fr-BE" sz="1400" b="1" dirty="0" smtClean="0"/>
                        <a:t>idéal théorique du décret IDESS</a:t>
                      </a:r>
                      <a:endParaRPr lang="fr-BE" sz="1400" b="1" dirty="0"/>
                    </a:p>
                  </a:txBody>
                  <a:tcPr>
                    <a:solidFill>
                      <a:srgbClr val="FFCC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kern="1200" dirty="0" smtClean="0">
                          <a:effectLst/>
                        </a:rPr>
                        <a:t>Les</a:t>
                      </a:r>
                      <a:r>
                        <a:rPr lang="fr-BE" sz="1400" kern="1200" baseline="0" dirty="0" smtClean="0">
                          <a:effectLst/>
                        </a:rPr>
                        <a:t> </a:t>
                      </a:r>
                      <a:r>
                        <a:rPr lang="fr-BE" sz="1400" b="1" kern="1200" baseline="0" dirty="0" smtClean="0">
                          <a:effectLst/>
                        </a:rPr>
                        <a:t>3</a:t>
                      </a:r>
                      <a:r>
                        <a:rPr lang="fr-BE" sz="1400" b="1" kern="1200" dirty="0" smtClean="0">
                          <a:effectLst/>
                        </a:rPr>
                        <a:t> logiques</a:t>
                      </a:r>
                      <a:r>
                        <a:rPr lang="fr-BE" sz="1400" b="1" kern="1200" baseline="0" dirty="0" smtClean="0">
                          <a:effectLst/>
                        </a:rPr>
                        <a:t> </a:t>
                      </a:r>
                      <a:r>
                        <a:rPr lang="fr-BE" sz="1400" kern="1200" baseline="0" dirty="0" smtClean="0">
                          <a:effectLst/>
                        </a:rPr>
                        <a:t>: aide sociale (100%), ISP (71%), rentabilité éco (57%)</a:t>
                      </a:r>
                      <a:endParaRPr lang="fr-BE" sz="1400" dirty="0"/>
                    </a:p>
                  </a:txBody>
                  <a:tcPr>
                    <a:solidFill>
                      <a:srgbClr val="C00000">
                        <a:alpha val="50196"/>
                      </a:srgbClr>
                    </a:solidFill>
                  </a:tcPr>
                </a:tc>
              </a:tr>
              <a:tr h="1287148"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Type de structure juridique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b="1" dirty="0" smtClean="0"/>
                        <a:t>ASBL</a:t>
                      </a:r>
                      <a:r>
                        <a:rPr lang="fr-BE" sz="1400" dirty="0" smtClean="0"/>
                        <a:t> surreprésentées, CPAS</a:t>
                      </a:r>
                      <a:r>
                        <a:rPr lang="fr-BE" sz="1400" baseline="0" dirty="0" smtClean="0"/>
                        <a:t> sous-représentés</a:t>
                      </a:r>
                      <a:endParaRPr lang="fr-BE" sz="1400" dirty="0"/>
                    </a:p>
                  </a:txBody>
                  <a:tcPr>
                    <a:solidFill>
                      <a:srgbClr val="0099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/>
                        <a:t>CPAS et SFS </a:t>
                      </a:r>
                      <a:r>
                        <a:rPr lang="fr-BE" sz="1400" dirty="0" smtClean="0"/>
                        <a:t>très représentés ;</a:t>
                      </a:r>
                      <a:r>
                        <a:rPr lang="fr-BE" sz="1400" baseline="0" dirty="0" smtClean="0"/>
                        <a:t> </a:t>
                      </a:r>
                      <a:r>
                        <a:rPr lang="fr-BE" sz="1400" dirty="0" smtClean="0"/>
                        <a:t>ASBL </a:t>
                      </a:r>
                      <a:r>
                        <a:rPr lang="fr-BE" sz="1400" dirty="0" smtClean="0"/>
                        <a:t>sous-représentées</a:t>
                      </a:r>
                    </a:p>
                  </a:txBody>
                  <a:tcP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/>
                        <a:t>CPAS surreprésentés</a:t>
                      </a:r>
                      <a:endParaRPr lang="fr-BE" sz="1400" dirty="0"/>
                    </a:p>
                  </a:txBody>
                  <a:tcPr>
                    <a:solidFill>
                      <a:srgbClr val="FFCC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1" kern="1200" dirty="0" smtClean="0">
                          <a:effectLst/>
                        </a:rPr>
                        <a:t>CPAS</a:t>
                      </a:r>
                      <a:r>
                        <a:rPr lang="fr-BE" sz="1400" kern="1200" dirty="0" smtClean="0">
                          <a:effectLst/>
                        </a:rPr>
                        <a:t> très surreprésentés;</a:t>
                      </a:r>
                      <a:r>
                        <a:rPr lang="fr-BE" sz="1400" kern="1200" baseline="0" dirty="0" smtClean="0">
                          <a:effectLst/>
                        </a:rPr>
                        <a:t> </a:t>
                      </a:r>
                      <a:r>
                        <a:rPr lang="fr-BE" sz="1400" kern="1200" dirty="0" smtClean="0">
                          <a:effectLst/>
                        </a:rPr>
                        <a:t>ASBL légèrement surreprésentées;</a:t>
                      </a:r>
                      <a:r>
                        <a:rPr lang="fr-BE" sz="1400" kern="1200" baseline="0" dirty="0" smtClean="0">
                          <a:effectLst/>
                        </a:rPr>
                        <a:t> a</a:t>
                      </a:r>
                      <a:r>
                        <a:rPr lang="fr-BE" sz="1400" kern="1200" dirty="0" smtClean="0">
                          <a:effectLst/>
                        </a:rPr>
                        <a:t>ucune SFS</a:t>
                      </a:r>
                      <a:endParaRPr lang="fr-BE" sz="1400" dirty="0"/>
                    </a:p>
                  </a:txBody>
                  <a:tcPr>
                    <a:solidFill>
                      <a:srgbClr val="C00000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03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Modèles et logiques d’action</a:t>
            </a:r>
            <a:endParaRPr lang="fr-BE" dirty="0"/>
          </a:p>
        </p:txBody>
      </p:sp>
      <p:grpSp>
        <p:nvGrpSpPr>
          <p:cNvPr id="27" name="Group 26"/>
          <p:cNvGrpSpPr/>
          <p:nvPr/>
        </p:nvGrpSpPr>
        <p:grpSpPr>
          <a:xfrm>
            <a:off x="395535" y="1844824"/>
            <a:ext cx="8352929" cy="3155032"/>
            <a:chOff x="1034031" y="2811457"/>
            <a:chExt cx="6274273" cy="1950818"/>
          </a:xfrm>
        </p:grpSpPr>
        <p:sp>
          <p:nvSpPr>
            <p:cNvPr id="4" name="TextBox 3"/>
            <p:cNvSpPr txBox="1"/>
            <p:nvPr/>
          </p:nvSpPr>
          <p:spPr>
            <a:xfrm>
              <a:off x="1411515" y="2811457"/>
              <a:ext cx="2601744" cy="219319"/>
            </a:xfrm>
            <a:prstGeom prst="roundRect">
              <a:avLst/>
            </a:prstGeom>
            <a:solidFill>
              <a:srgbClr val="E40AA6">
                <a:alpha val="69804"/>
              </a:srgbClr>
            </a:solidFill>
            <a:ln w="19050">
              <a:solidFill>
                <a:srgbClr val="215968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4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Logique d’équilibre budgétaire</a:t>
              </a:r>
              <a:endParaRPr lang="fr-BE" sz="14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11773" y="4507711"/>
              <a:ext cx="2532390" cy="219319"/>
            </a:xfrm>
            <a:prstGeom prst="roundRect">
              <a:avLst/>
            </a:prstGeom>
            <a:solidFill>
              <a:srgbClr val="E40AA6">
                <a:alpha val="69804"/>
              </a:srgbClr>
            </a:solidFill>
            <a:ln w="19050">
              <a:solidFill>
                <a:srgbClr val="E40AA6"/>
              </a:solidFill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2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fr-BE" sz="1400" b="1" dirty="0">
                  <a:latin typeface="Arial Narrow" panose="020B0606020202030204" pitchFamily="34" charset="0"/>
                </a:rPr>
                <a:t>Logique d’insertion socioprofessionnelle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07380" y="4507711"/>
              <a:ext cx="2588115" cy="219319"/>
            </a:xfrm>
            <a:prstGeom prst="roundRect">
              <a:avLst/>
            </a:prstGeom>
            <a:solidFill>
              <a:srgbClr val="E40AA6">
                <a:alpha val="69804"/>
              </a:srgbClr>
            </a:solidFill>
            <a:ln w="19050">
              <a:solidFill>
                <a:srgbClr val="E40AA6"/>
              </a:solidFill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2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fr-BE" sz="1400" b="1" dirty="0">
                  <a:latin typeface="Arial Narrow" panose="020B0606020202030204" pitchFamily="34" charset="0"/>
                </a:rPr>
                <a:t>Logique de service à la population</a:t>
              </a:r>
            </a:p>
          </p:txBody>
        </p:sp>
        <p:cxnSp>
          <p:nvCxnSpPr>
            <p:cNvPr id="7" name="Straight Arrow Connector 6"/>
            <p:cNvCxnSpPr>
              <a:stCxn id="6" idx="3"/>
              <a:endCxn id="5" idx="1"/>
            </p:cNvCxnSpPr>
            <p:nvPr/>
          </p:nvCxnSpPr>
          <p:spPr>
            <a:xfrm>
              <a:off x="3895495" y="4617371"/>
              <a:ext cx="816278" cy="0"/>
            </a:xfrm>
            <a:prstGeom prst="straightConnector1">
              <a:avLst/>
            </a:prstGeom>
            <a:ln w="28575">
              <a:solidFill>
                <a:srgbClr val="E40AA6">
                  <a:alpha val="69804"/>
                </a:srgb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339507" y="3479328"/>
              <a:ext cx="1372239" cy="37284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rgbClr val="215968"/>
              </a:solidFill>
            </a:ln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algn="ctr">
                <a:defRPr sz="12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fr-BE" sz="1400" b="1" dirty="0" smtClean="0">
                  <a:latin typeface="Arial Narrow" panose="020B0606020202030204" pitchFamily="34" charset="0"/>
                </a:rPr>
                <a:t>Petite IDESS </a:t>
              </a:r>
            </a:p>
            <a:p>
              <a:r>
                <a:rPr lang="fr-BE" sz="1400" b="1" dirty="0" smtClean="0">
                  <a:latin typeface="Arial Narrow" panose="020B0606020202030204" pitchFamily="34" charset="0"/>
                </a:rPr>
                <a:t>[0-5] travailleurs</a:t>
              </a:r>
              <a:endParaRPr lang="fr-BE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51675" y="3479328"/>
              <a:ext cx="1397073" cy="372843"/>
            </a:xfrm>
            <a:prstGeom prst="roundRect">
              <a:avLst/>
            </a:prstGeom>
            <a:solidFill>
              <a:srgbClr val="6CE43C"/>
            </a:solidFill>
            <a:ln w="19050">
              <a:solidFill>
                <a:srgbClr val="215968"/>
              </a:solidFill>
            </a:ln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algn="ctr">
                <a:defRPr sz="12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fr-BE" sz="1400" b="1" dirty="0" smtClean="0">
                  <a:latin typeface="Arial Narrow" panose="020B0606020202030204" pitchFamily="34" charset="0"/>
                </a:rPr>
                <a:t>Moyenne IDESS</a:t>
              </a:r>
            </a:p>
            <a:p>
              <a:r>
                <a:rPr lang="fr-BE" sz="1400" b="1" dirty="0" smtClean="0">
                  <a:latin typeface="Arial Narrow" panose="020B0606020202030204" pitchFamily="34" charset="0"/>
                </a:rPr>
                <a:t>[6-10] travailleurs</a:t>
              </a:r>
              <a:endParaRPr lang="fr-BE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35851" y="3479328"/>
              <a:ext cx="1380246" cy="372843"/>
            </a:xfrm>
            <a:prstGeom prst="roundRect">
              <a:avLst/>
            </a:prstGeom>
            <a:solidFill>
              <a:srgbClr val="FFCF01"/>
            </a:solidFill>
            <a:ln w="19050">
              <a:solidFill>
                <a:srgbClr val="215968"/>
              </a:solidFill>
            </a:ln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algn="ctr">
                <a:defRPr sz="12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fr-BE" sz="1400" b="1" dirty="0" smtClean="0">
                  <a:latin typeface="Arial Narrow" panose="020B0606020202030204" pitchFamily="34" charset="0"/>
                </a:rPr>
                <a:t>Grande IDESS</a:t>
              </a:r>
            </a:p>
            <a:p>
              <a:r>
                <a:rPr lang="fr-BE" sz="1400" b="1" dirty="0" smtClean="0">
                  <a:latin typeface="Arial Narrow" panose="020B0606020202030204" pitchFamily="34" charset="0"/>
                </a:rPr>
                <a:t>[11-20] travailleurs</a:t>
              </a:r>
              <a:endParaRPr lang="fr-BE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48019" y="3479328"/>
              <a:ext cx="1360285" cy="372843"/>
            </a:xfrm>
            <a:prstGeom prst="roundRect">
              <a:avLst/>
            </a:prstGeom>
            <a:solidFill>
              <a:srgbClr val="C00000"/>
            </a:solidFill>
            <a:ln w="19050">
              <a:solidFill>
                <a:srgbClr val="215968"/>
              </a:solidFill>
            </a:ln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algn="ctr">
                <a:defRPr sz="12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fr-BE" sz="1400" b="1" dirty="0" smtClean="0">
                  <a:latin typeface="Arial Narrow" panose="020B0606020202030204" pitchFamily="34" charset="0"/>
                </a:rPr>
                <a:t>Très grande IDESS </a:t>
              </a:r>
            </a:p>
            <a:p>
              <a:r>
                <a:rPr lang="fr-BE" sz="1400" b="1" dirty="0" smtClean="0">
                  <a:latin typeface="Arial Narrow" panose="020B0606020202030204" pitchFamily="34" charset="0"/>
                </a:rPr>
                <a:t>[21 et +] travailleurs</a:t>
              </a:r>
              <a:endParaRPr lang="fr-BE" sz="1400" b="1" dirty="0">
                <a:latin typeface="Arial Narrow" panose="020B0606020202030204" pitchFamily="34" charset="0"/>
              </a:endParaRPr>
            </a:p>
          </p:txBody>
        </p:sp>
        <p:cxnSp>
          <p:nvCxnSpPr>
            <p:cNvPr id="12" name="Straight Arrow Connector 11"/>
            <p:cNvCxnSpPr>
              <a:stCxn id="10" idx="0"/>
              <a:endCxn id="4" idx="2"/>
            </p:cNvCxnSpPr>
            <p:nvPr/>
          </p:nvCxnSpPr>
          <p:spPr>
            <a:xfrm flipH="1" flipV="1">
              <a:off x="2712387" y="3030776"/>
              <a:ext cx="2413587" cy="448552"/>
            </a:xfrm>
            <a:prstGeom prst="straightConnector1">
              <a:avLst/>
            </a:prstGeom>
            <a:ln>
              <a:solidFill>
                <a:srgbClr val="FFCF0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8" idx="0"/>
              <a:endCxn id="4" idx="2"/>
            </p:cNvCxnSpPr>
            <p:nvPr/>
          </p:nvCxnSpPr>
          <p:spPr>
            <a:xfrm flipV="1">
              <a:off x="2025627" y="3030776"/>
              <a:ext cx="686761" cy="448552"/>
            </a:xfrm>
            <a:prstGeom prst="straightConnector1">
              <a:avLst/>
            </a:prstGeom>
            <a:ln w="12700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2"/>
            </p:cNvCxnSpPr>
            <p:nvPr/>
          </p:nvCxnSpPr>
          <p:spPr>
            <a:xfrm>
              <a:off x="2025627" y="3852171"/>
              <a:ext cx="2656197" cy="655542"/>
            </a:xfrm>
            <a:prstGeom prst="straightConnector1">
              <a:avLst/>
            </a:prstGeom>
            <a:ln w="12700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9" idx="0"/>
              <a:endCxn id="4" idx="2"/>
            </p:cNvCxnSpPr>
            <p:nvPr/>
          </p:nvCxnSpPr>
          <p:spPr>
            <a:xfrm flipH="1" flipV="1">
              <a:off x="2712387" y="3030776"/>
              <a:ext cx="837825" cy="448552"/>
            </a:xfrm>
            <a:prstGeom prst="straightConnector1">
              <a:avLst/>
            </a:prstGeom>
            <a:ln w="12700">
              <a:solidFill>
                <a:srgbClr val="92D05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9" idx="2"/>
            </p:cNvCxnSpPr>
            <p:nvPr/>
          </p:nvCxnSpPr>
          <p:spPr>
            <a:xfrm>
              <a:off x="3550212" y="3852171"/>
              <a:ext cx="1837087" cy="655542"/>
            </a:xfrm>
            <a:prstGeom prst="straightConnector1">
              <a:avLst/>
            </a:prstGeom>
            <a:ln w="19050">
              <a:solidFill>
                <a:srgbClr val="92D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2"/>
              <a:endCxn id="5" idx="0"/>
            </p:cNvCxnSpPr>
            <p:nvPr/>
          </p:nvCxnSpPr>
          <p:spPr>
            <a:xfrm>
              <a:off x="5125974" y="3852171"/>
              <a:ext cx="851994" cy="655541"/>
            </a:xfrm>
            <a:prstGeom prst="straightConnector1">
              <a:avLst/>
            </a:prstGeom>
            <a:ln w="28575">
              <a:solidFill>
                <a:srgbClr val="FFCF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1" idx="2"/>
            </p:cNvCxnSpPr>
            <p:nvPr/>
          </p:nvCxnSpPr>
          <p:spPr>
            <a:xfrm flipH="1">
              <a:off x="6317933" y="3852171"/>
              <a:ext cx="310229" cy="65554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0"/>
              <a:endCxn id="4" idx="2"/>
            </p:cNvCxnSpPr>
            <p:nvPr/>
          </p:nvCxnSpPr>
          <p:spPr>
            <a:xfrm flipH="1" flipV="1">
              <a:off x="2712387" y="3030776"/>
              <a:ext cx="3915774" cy="448552"/>
            </a:xfrm>
            <a:prstGeom prst="straightConnector1">
              <a:avLst/>
            </a:prstGeom>
            <a:ln w="19050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1" idx="2"/>
            </p:cNvCxnSpPr>
            <p:nvPr/>
          </p:nvCxnSpPr>
          <p:spPr>
            <a:xfrm flipH="1">
              <a:off x="3836938" y="3852171"/>
              <a:ext cx="2791224" cy="65554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772" y="4557056"/>
              <a:ext cx="198072" cy="205219"/>
            </a:xfrm>
            <a:prstGeom prst="rect">
              <a:avLst/>
            </a:prstGeom>
          </p:spPr>
        </p:pic>
        <p:cxnSp>
          <p:nvCxnSpPr>
            <p:cNvPr id="22" name="Straight Arrow Connector 21"/>
            <p:cNvCxnSpPr>
              <a:stCxn id="8" idx="2"/>
            </p:cNvCxnSpPr>
            <p:nvPr/>
          </p:nvCxnSpPr>
          <p:spPr>
            <a:xfrm>
              <a:off x="2025627" y="3852171"/>
              <a:ext cx="1" cy="655542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9" idx="2"/>
              <a:endCxn id="6" idx="0"/>
            </p:cNvCxnSpPr>
            <p:nvPr/>
          </p:nvCxnSpPr>
          <p:spPr>
            <a:xfrm flipH="1">
              <a:off x="2601438" y="3852171"/>
              <a:ext cx="948774" cy="655541"/>
            </a:xfrm>
            <a:prstGeom prst="straightConnector1">
              <a:avLst/>
            </a:prstGeom>
            <a:ln w="19050">
              <a:solidFill>
                <a:srgbClr val="92D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>
              <a:stCxn id="4" idx="1"/>
              <a:endCxn id="6" idx="1"/>
            </p:cNvCxnSpPr>
            <p:nvPr/>
          </p:nvCxnSpPr>
          <p:spPr>
            <a:xfrm rot="10800000" flipV="1">
              <a:off x="1307381" y="2921116"/>
              <a:ext cx="104135" cy="1696254"/>
            </a:xfrm>
            <a:prstGeom prst="curvedConnector3">
              <a:avLst>
                <a:gd name="adj1" fmla="val 269272"/>
              </a:avLst>
            </a:prstGeom>
            <a:ln w="28575">
              <a:solidFill>
                <a:srgbClr val="E40AA6">
                  <a:alpha val="69804"/>
                </a:srgb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031" y="4147671"/>
              <a:ext cx="198072" cy="205219"/>
            </a:xfrm>
            <a:prstGeom prst="rect">
              <a:avLst/>
            </a:prstGeom>
          </p:spPr>
        </p:pic>
        <p:cxnSp>
          <p:nvCxnSpPr>
            <p:cNvPr id="26" name="Straight Arrow Connector 25"/>
            <p:cNvCxnSpPr>
              <a:stCxn id="10" idx="2"/>
            </p:cNvCxnSpPr>
            <p:nvPr/>
          </p:nvCxnSpPr>
          <p:spPr>
            <a:xfrm flipH="1">
              <a:off x="3317849" y="3852171"/>
              <a:ext cx="1808125" cy="655542"/>
            </a:xfrm>
            <a:prstGeom prst="straightConnector1">
              <a:avLst/>
            </a:prstGeom>
            <a:ln w="28575">
              <a:solidFill>
                <a:srgbClr val="FFCF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Down Arrow 27"/>
          <p:cNvSpPr/>
          <p:nvPr/>
        </p:nvSpPr>
        <p:spPr>
          <a:xfrm>
            <a:off x="2339752" y="5301208"/>
            <a:ext cx="4896544" cy="1340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chemeClr val="bg1"/>
                </a:solidFill>
              </a:rPr>
              <a:t>Impacts sociaux (voir slide suivant)</a:t>
            </a:r>
            <a:endParaRPr lang="fr-B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36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251520" y="172407"/>
            <a:ext cx="8568952" cy="6424946"/>
            <a:chOff x="656008" y="1556792"/>
            <a:chExt cx="6724304" cy="4850507"/>
          </a:xfrm>
        </p:grpSpPr>
        <p:sp>
          <p:nvSpPr>
            <p:cNvPr id="4" name="TextBox 3"/>
            <p:cNvSpPr txBox="1"/>
            <p:nvPr/>
          </p:nvSpPr>
          <p:spPr>
            <a:xfrm>
              <a:off x="4427984" y="1872811"/>
              <a:ext cx="1548000" cy="38561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6CE43C"/>
              </a:solidFill>
            </a:ln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algn="ctr">
                <a:defRPr sz="1100" b="1"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fr-BE" sz="12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B</a:t>
              </a:r>
            </a:p>
            <a:p>
              <a:endParaRPr lang="fr-BE" sz="1200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430611" y="1886504"/>
              <a:ext cx="802792" cy="359111"/>
            </a:xfrm>
            <a:prstGeom prst="roundRect">
              <a:avLst/>
            </a:prstGeom>
            <a:solidFill>
              <a:srgbClr val="6CE43C"/>
            </a:solidFill>
            <a:ln>
              <a:solidFill>
                <a:srgbClr val="6CE4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28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22642" y="2204864"/>
              <a:ext cx="1105341" cy="501295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050" b="1"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fr-BE" sz="1100" dirty="0" smtClean="0">
                  <a:solidFill>
                    <a:schemeClr val="bg1"/>
                  </a:solidFill>
                </a:rPr>
                <a:t>Accessibilité </a:t>
              </a:r>
              <a:r>
                <a:rPr lang="fr-BE" sz="1100" dirty="0">
                  <a:solidFill>
                    <a:schemeClr val="bg1"/>
                  </a:solidFill>
                </a:rPr>
                <a:t>des </a:t>
              </a:r>
              <a:r>
                <a:rPr lang="fr-BE" sz="1100" dirty="0" smtClean="0">
                  <a:solidFill>
                    <a:schemeClr val="bg1"/>
                  </a:solidFill>
                </a:rPr>
                <a:t> biens et services à prix démocratique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03906" y="1556792"/>
              <a:ext cx="2532390" cy="257075"/>
            </a:xfrm>
            <a:prstGeom prst="roundRect">
              <a:avLst/>
            </a:prstGeom>
            <a:solidFill>
              <a:srgbClr val="E40AA6">
                <a:alpha val="69804"/>
              </a:srgbClr>
            </a:solidFill>
            <a:ln w="19050">
              <a:solidFill>
                <a:srgbClr val="E40AA6"/>
              </a:solidFill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2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fr-BE" sz="1400" b="1" dirty="0">
                  <a:latin typeface="Arial Narrow" panose="020B0606020202030204" pitchFamily="34" charset="0"/>
                </a:rPr>
                <a:t>Logique d’insertion socioprofessionnelle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99513" y="1556792"/>
              <a:ext cx="2588115" cy="257075"/>
            </a:xfrm>
            <a:prstGeom prst="roundRect">
              <a:avLst/>
            </a:prstGeom>
            <a:solidFill>
              <a:srgbClr val="E40AA6">
                <a:alpha val="69804"/>
              </a:srgbClr>
            </a:solidFill>
            <a:ln w="19050">
              <a:solidFill>
                <a:srgbClr val="E40AA6"/>
              </a:solidFill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2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fr-BE" sz="1400" b="1" dirty="0">
                  <a:latin typeface="Arial Narrow" panose="020B0606020202030204" pitchFamily="34" charset="0"/>
                </a:rPr>
                <a:t>Logique de service à la population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01949" y="3056272"/>
              <a:ext cx="1308254" cy="35990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rgbClr val="6CE43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1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ISP </a:t>
              </a:r>
              <a:r>
                <a:rPr lang="fr-BE" sz="11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pérenne au sein de l’IDESS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13099" y="4257159"/>
              <a:ext cx="1320423" cy="359904"/>
            </a:xfrm>
            <a:prstGeom prst="roundRect">
              <a:avLst/>
            </a:prstGeom>
            <a:solidFill>
              <a:srgbClr val="FFCF01"/>
            </a:solidFill>
            <a:ln w="19050">
              <a:solidFill>
                <a:srgbClr val="C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BE" sz="11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IDESS comme tremplin vers un autre boulot</a:t>
              </a:r>
              <a:endParaRPr lang="fr-BE" sz="11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13099" y="3036280"/>
              <a:ext cx="1300002" cy="359904"/>
            </a:xfrm>
            <a:prstGeom prst="roundRect">
              <a:avLst/>
            </a:prstGeom>
            <a:solidFill>
              <a:srgbClr val="FFCF01"/>
            </a:solidFill>
            <a:ln w="19050">
              <a:solidFill>
                <a:srgbClr val="C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BE" sz="11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Acquisition de compétences sociales</a:t>
              </a:r>
              <a:endParaRPr lang="fr-BE" sz="11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01949" y="2348880"/>
              <a:ext cx="1308254" cy="50129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rgbClr val="6CE43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1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Acquisition de compétences sociales et techniques</a:t>
              </a:r>
              <a:endParaRPr lang="fr-BE" sz="11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37152" y="3236224"/>
              <a:ext cx="1501801" cy="359904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000" b="1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fr-BE" sz="1100" dirty="0"/>
                <a:t>Maintien à domicile / lutte contre </a:t>
              </a:r>
              <a:r>
                <a:rPr lang="fr-BE" sz="1100" dirty="0" smtClean="0"/>
                <a:t>placement institution</a:t>
              </a:r>
              <a:endParaRPr lang="fr-BE" sz="11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3568" y="5534123"/>
              <a:ext cx="6696744" cy="873176"/>
            </a:xfrm>
            <a:prstGeom prst="downArrow">
              <a:avLst>
                <a:gd name="adj1" fmla="val 38661"/>
                <a:gd name="adj2" fmla="val 49121"/>
              </a:avLst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1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Lutte contre l’isolement via création de lien social</a:t>
              </a:r>
            </a:p>
            <a:p>
              <a:pPr algn="ctr"/>
              <a:r>
                <a:rPr lang="fr-BE" sz="11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Lutte contre l’exclusion des plus précaires</a:t>
              </a:r>
            </a:p>
            <a:p>
              <a:pPr algn="ctr"/>
              <a:r>
                <a:rPr lang="fr-BE" sz="11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Soutien à l’écologie</a:t>
              </a:r>
            </a:p>
            <a:p>
              <a:pPr algn="ctr"/>
              <a:r>
                <a:rPr lang="fr-BE" sz="11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Lutte contre le travail au noir</a:t>
              </a:r>
            </a:p>
            <a:p>
              <a:pPr algn="ctr"/>
              <a:r>
                <a:rPr lang="fr-BE" sz="11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Réduction des coûts pour la collectivité</a:t>
              </a:r>
              <a:endParaRPr lang="fr-BE" sz="11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74901" y="2492896"/>
              <a:ext cx="1528947" cy="21851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000" b="1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fr-BE" sz="1100" dirty="0"/>
                <a:t>Mobilité des PMR</a:t>
              </a:r>
            </a:p>
          </p:txBody>
        </p:sp>
        <p:cxnSp>
          <p:nvCxnSpPr>
            <p:cNvPr id="16" name="Straight Arrow Connector 15"/>
            <p:cNvCxnSpPr>
              <a:stCxn id="8" idx="3"/>
              <a:endCxn id="7" idx="1"/>
            </p:cNvCxnSpPr>
            <p:nvPr/>
          </p:nvCxnSpPr>
          <p:spPr>
            <a:xfrm>
              <a:off x="3887628" y="1685330"/>
              <a:ext cx="816278" cy="0"/>
            </a:xfrm>
            <a:prstGeom prst="straightConnector1">
              <a:avLst/>
            </a:prstGeom>
            <a:ln w="28575">
              <a:solidFill>
                <a:srgbClr val="E40AA6">
                  <a:alpha val="69804"/>
                </a:srgb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905" y="1606137"/>
              <a:ext cx="198072" cy="20521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617975" y="1888337"/>
              <a:ext cx="1692000" cy="257075"/>
            </a:xfrm>
            <a:prstGeom prst="roundRect">
              <a:avLst/>
            </a:prstGeom>
            <a:noFill/>
            <a:ln w="19050">
              <a:solidFill>
                <a:srgbClr val="E40AA6"/>
              </a:solidFill>
            </a:ln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algn="ctr">
                <a:defRPr sz="1100" b="1"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fr-BE" sz="1400" dirty="0" smtClean="0"/>
                <a:t>Public visé: pers. précaires</a:t>
              </a:r>
              <a:endParaRPr lang="fr-BE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41460" y="1888337"/>
              <a:ext cx="1600610" cy="257075"/>
            </a:xfrm>
            <a:prstGeom prst="roundRect">
              <a:avLst/>
            </a:prstGeom>
            <a:noFill/>
            <a:ln w="19050">
              <a:solidFill>
                <a:srgbClr val="E40AA6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BE" sz="14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Public visé: pers. âgées</a:t>
              </a:r>
              <a:endParaRPr lang="fr-BE" sz="14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5533" y="3741813"/>
              <a:ext cx="792000" cy="231367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BE" sz="12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Jardinage</a:t>
              </a:r>
              <a:endParaRPr lang="fr-BE" sz="12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3656" y="3139994"/>
              <a:ext cx="792000" cy="231367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BE" sz="12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Bricolage</a:t>
              </a:r>
              <a:endParaRPr lang="fr-BE" sz="12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6130" y="2517676"/>
              <a:ext cx="792000" cy="231367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BE" sz="12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Taxi social</a:t>
              </a:r>
              <a:endParaRPr lang="fr-BE" sz="12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6008" y="4468996"/>
              <a:ext cx="792000" cy="231367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BE" sz="12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Magasin</a:t>
              </a:r>
              <a:endParaRPr lang="fr-BE" sz="12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3568" y="5036120"/>
              <a:ext cx="792000" cy="231367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BE" sz="12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Buanderie</a:t>
              </a:r>
              <a:endParaRPr lang="fr-BE" sz="12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Arrow Connector 24"/>
            <p:cNvCxnSpPr>
              <a:stCxn id="22" idx="3"/>
            </p:cNvCxnSpPr>
            <p:nvPr/>
          </p:nvCxnSpPr>
          <p:spPr>
            <a:xfrm>
              <a:off x="1478130" y="2633360"/>
              <a:ext cx="178571" cy="517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2" idx="3"/>
              <a:endCxn id="13" idx="1"/>
            </p:cNvCxnSpPr>
            <p:nvPr/>
          </p:nvCxnSpPr>
          <p:spPr>
            <a:xfrm>
              <a:off x="1478130" y="2633360"/>
              <a:ext cx="259022" cy="78281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1" idx="3"/>
              <a:endCxn id="13" idx="1"/>
            </p:cNvCxnSpPr>
            <p:nvPr/>
          </p:nvCxnSpPr>
          <p:spPr>
            <a:xfrm>
              <a:off x="1475657" y="3255678"/>
              <a:ext cx="261495" cy="16049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0" idx="3"/>
              <a:endCxn id="13" idx="1"/>
            </p:cNvCxnSpPr>
            <p:nvPr/>
          </p:nvCxnSpPr>
          <p:spPr>
            <a:xfrm flipV="1">
              <a:off x="1457533" y="3416176"/>
              <a:ext cx="279619" cy="44132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1475568" y="3493801"/>
              <a:ext cx="190924" cy="151398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34" idx="2"/>
              <a:endCxn id="44" idx="0"/>
            </p:cNvCxnSpPr>
            <p:nvPr/>
          </p:nvCxnSpPr>
          <p:spPr>
            <a:xfrm flipH="1">
              <a:off x="6320161" y="2159762"/>
              <a:ext cx="430151" cy="232293"/>
            </a:xfrm>
            <a:prstGeom prst="straightConnector1">
              <a:avLst/>
            </a:prstGeom>
            <a:ln>
              <a:solidFill>
                <a:srgbClr val="FFCF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endCxn id="12" idx="0"/>
            </p:cNvCxnSpPr>
            <p:nvPr/>
          </p:nvCxnSpPr>
          <p:spPr>
            <a:xfrm>
              <a:off x="5256076" y="2175946"/>
              <a:ext cx="0" cy="1729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2" idx="2"/>
              <a:endCxn id="9" idx="0"/>
            </p:cNvCxnSpPr>
            <p:nvPr/>
          </p:nvCxnSpPr>
          <p:spPr>
            <a:xfrm>
              <a:off x="5256076" y="2850175"/>
              <a:ext cx="0" cy="2060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>
              <a:off x="6120312" y="1886505"/>
              <a:ext cx="1260000" cy="273258"/>
              <a:chOff x="2348880" y="4499992"/>
              <a:chExt cx="1260000" cy="273258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2348880" y="4516175"/>
                <a:ext cx="1260000" cy="257075"/>
              </a:xfrm>
              <a:prstGeom prst="roundRect">
                <a:avLst/>
              </a:prstGeom>
              <a:solidFill>
                <a:srgbClr val="C00000"/>
              </a:solidFill>
              <a:ln w="19050">
                <a:solidFill>
                  <a:srgbClr val="C00000"/>
                </a:solidFill>
              </a:ln>
            </p:spPr>
            <p:txBody>
              <a:bodyPr wrap="square" rtlCol="0" anchor="ctr">
                <a:spAutoFit/>
              </a:bodyPr>
              <a:lstStyle>
                <a:defPPr>
                  <a:defRPr lang="fr-FR"/>
                </a:defPPr>
                <a:lvl1pPr algn="ctr">
                  <a:defRPr sz="1100" b="1"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</a:lstStyle>
              <a:p>
                <a:endParaRPr lang="fr-BE" sz="14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348880" y="4511918"/>
                <a:ext cx="699171" cy="257075"/>
              </a:xfrm>
              <a:prstGeom prst="flowChartAlternateProcess">
                <a:avLst/>
              </a:prstGeom>
              <a:solidFill>
                <a:srgbClr val="FFCF01"/>
              </a:solidFill>
              <a:ln w="19050">
                <a:solidFill>
                  <a:srgbClr val="C00000"/>
                </a:solidFill>
              </a:ln>
            </p:spPr>
            <p:txBody>
              <a:bodyPr wrap="square" rtlCol="0" anchor="ctr">
                <a:spAutoFit/>
              </a:bodyPr>
              <a:lstStyle>
                <a:defPPr>
                  <a:defRPr lang="fr-FR"/>
                </a:defPPr>
                <a:lvl1pPr algn="ctr">
                  <a:defRPr sz="1100" b="1"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</a:lstStyle>
              <a:p>
                <a:endParaRPr lang="fr-BE" sz="14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348880" y="4499992"/>
                <a:ext cx="1213211" cy="209120"/>
              </a:xfrm>
              <a:custGeom>
                <a:avLst/>
                <a:gdLst>
                  <a:gd name="connsiteX0" fmla="*/ 0 w 1239090"/>
                  <a:gd name="connsiteY0" fmla="*/ 0 h 253916"/>
                  <a:gd name="connsiteX1" fmla="*/ 1239090 w 1239090"/>
                  <a:gd name="connsiteY1" fmla="*/ 0 h 253916"/>
                  <a:gd name="connsiteX2" fmla="*/ 1239090 w 1239090"/>
                  <a:gd name="connsiteY2" fmla="*/ 253916 h 253916"/>
                  <a:gd name="connsiteX3" fmla="*/ 0 w 1239090"/>
                  <a:gd name="connsiteY3" fmla="*/ 253916 h 253916"/>
                  <a:gd name="connsiteX4" fmla="*/ 0 w 1239090"/>
                  <a:gd name="connsiteY4" fmla="*/ 0 h 253916"/>
                  <a:gd name="connsiteX0" fmla="*/ 25879 w 1239090"/>
                  <a:gd name="connsiteY0" fmla="*/ 17252 h 253916"/>
                  <a:gd name="connsiteX1" fmla="*/ 1239090 w 1239090"/>
                  <a:gd name="connsiteY1" fmla="*/ 0 h 253916"/>
                  <a:gd name="connsiteX2" fmla="*/ 1239090 w 1239090"/>
                  <a:gd name="connsiteY2" fmla="*/ 253916 h 253916"/>
                  <a:gd name="connsiteX3" fmla="*/ 0 w 1239090"/>
                  <a:gd name="connsiteY3" fmla="*/ 253916 h 253916"/>
                  <a:gd name="connsiteX4" fmla="*/ 25879 w 1239090"/>
                  <a:gd name="connsiteY4" fmla="*/ 17252 h 253916"/>
                  <a:gd name="connsiteX0" fmla="*/ 0 w 1213211"/>
                  <a:gd name="connsiteY0" fmla="*/ 17252 h 253916"/>
                  <a:gd name="connsiteX1" fmla="*/ 1213211 w 1213211"/>
                  <a:gd name="connsiteY1" fmla="*/ 0 h 253916"/>
                  <a:gd name="connsiteX2" fmla="*/ 1213211 w 1213211"/>
                  <a:gd name="connsiteY2" fmla="*/ 253916 h 253916"/>
                  <a:gd name="connsiteX3" fmla="*/ 0 w 1213211"/>
                  <a:gd name="connsiteY3" fmla="*/ 236663 h 253916"/>
                  <a:gd name="connsiteX4" fmla="*/ 0 w 1213211"/>
                  <a:gd name="connsiteY4" fmla="*/ 17252 h 25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3211" h="253916">
                    <a:moveTo>
                      <a:pt x="0" y="17252"/>
                    </a:moveTo>
                    <a:lnTo>
                      <a:pt x="1213211" y="0"/>
                    </a:lnTo>
                    <a:lnTo>
                      <a:pt x="1213211" y="253916"/>
                    </a:lnTo>
                    <a:lnTo>
                      <a:pt x="0" y="236663"/>
                    </a:lnTo>
                    <a:lnTo>
                      <a:pt x="0" y="17252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1200" b="1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Public visé: Art. 60</a:t>
                </a: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4486905" y="1858176"/>
              <a:ext cx="1472053" cy="348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Ecrémage des travailleurs en ISP (SINE / APE</a:t>
              </a:r>
              <a:r>
                <a:rPr lang="fr-BE" sz="12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)</a:t>
              </a:r>
              <a:endParaRPr lang="fr-BE" sz="12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335091" y="2971675"/>
              <a:ext cx="1092892" cy="78407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fr-BE" sz="11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Complément à l’offre du secteur privé (pas d’alternatives pour les bénéficiaires)</a:t>
              </a:r>
              <a:endParaRPr lang="fr-BE" sz="11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1741765" y="3806674"/>
              <a:ext cx="1492660" cy="501295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BE" sz="11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Lutte </a:t>
              </a:r>
              <a:r>
                <a:rPr lang="fr-BE" sz="11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contre l’insalubrité, la dégradation du patrimoine et l’insécurité de </a:t>
              </a:r>
              <a:r>
                <a:rPr lang="fr-BE" sz="11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l’habitat</a:t>
              </a:r>
              <a:endParaRPr lang="fr-BE" sz="11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0" name="Straight Arrow Connector 39"/>
            <p:cNvCxnSpPr>
              <a:stCxn id="21" idx="3"/>
              <a:endCxn id="39" idx="1"/>
            </p:cNvCxnSpPr>
            <p:nvPr/>
          </p:nvCxnSpPr>
          <p:spPr>
            <a:xfrm>
              <a:off x="1475657" y="3255678"/>
              <a:ext cx="266109" cy="80164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20" idx="3"/>
              <a:endCxn id="39" idx="1"/>
            </p:cNvCxnSpPr>
            <p:nvPr/>
          </p:nvCxnSpPr>
          <p:spPr>
            <a:xfrm>
              <a:off x="1457533" y="3857497"/>
              <a:ext cx="284232" cy="1998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ounded Rectangle 41"/>
            <p:cNvSpPr/>
            <p:nvPr/>
          </p:nvSpPr>
          <p:spPr>
            <a:xfrm>
              <a:off x="1745375" y="4465547"/>
              <a:ext cx="1480323" cy="21851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BE" sz="11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Dynamisation quartier</a:t>
              </a:r>
              <a:endParaRPr lang="fr-BE" sz="11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3" name="Straight Arrow Connector 42"/>
            <p:cNvCxnSpPr>
              <a:stCxn id="23" idx="3"/>
              <a:endCxn id="42" idx="1"/>
            </p:cNvCxnSpPr>
            <p:nvPr/>
          </p:nvCxnSpPr>
          <p:spPr>
            <a:xfrm flipV="1">
              <a:off x="1448008" y="4574804"/>
              <a:ext cx="297367" cy="987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5980089" y="2392055"/>
              <a:ext cx="680143" cy="359904"/>
            </a:xfrm>
            <a:prstGeom prst="roundRect">
              <a:avLst/>
            </a:prstGeom>
            <a:solidFill>
              <a:srgbClr val="FFCF01"/>
            </a:solidFill>
            <a:ln w="19050">
              <a:solidFill>
                <a:srgbClr val="C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BE" sz="11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Remise à l’emploi</a:t>
              </a:r>
              <a:endParaRPr lang="fr-BE" sz="11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732240" y="2396664"/>
              <a:ext cx="648000" cy="359904"/>
            </a:xfrm>
            <a:prstGeom prst="roundRect">
              <a:avLst/>
            </a:prstGeom>
            <a:solidFill>
              <a:srgbClr val="FFCF01"/>
            </a:solidFill>
            <a:ln w="19050">
              <a:solidFill>
                <a:srgbClr val="C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BE" sz="11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Droits au chômage</a:t>
              </a:r>
              <a:endParaRPr lang="fr-BE" sz="11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6" name="Straight Arrow Connector 45"/>
            <p:cNvCxnSpPr>
              <a:stCxn id="11" idx="0"/>
              <a:endCxn id="44" idx="2"/>
            </p:cNvCxnSpPr>
            <p:nvPr/>
          </p:nvCxnSpPr>
          <p:spPr>
            <a:xfrm flipH="1" flipV="1">
              <a:off x="6320161" y="2751959"/>
              <a:ext cx="342940" cy="284321"/>
            </a:xfrm>
            <a:prstGeom prst="straightConnector1">
              <a:avLst/>
            </a:prstGeom>
            <a:ln>
              <a:solidFill>
                <a:srgbClr val="FFCF0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ounded Rectangle 46"/>
            <p:cNvSpPr/>
            <p:nvPr/>
          </p:nvSpPr>
          <p:spPr>
            <a:xfrm>
              <a:off x="4601949" y="4705887"/>
              <a:ext cx="2684209" cy="21851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fr-BE" sz="11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Réinsertion dans un vie sociale et professionnelle</a:t>
              </a:r>
              <a:endParaRPr lang="fr-BE" sz="11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013099" y="3669383"/>
              <a:ext cx="1320423" cy="359904"/>
            </a:xfrm>
            <a:prstGeom prst="roundRect">
              <a:avLst/>
            </a:prstGeom>
            <a:solidFill>
              <a:srgbClr val="FFCF01"/>
            </a:solidFill>
            <a:ln w="19050">
              <a:solidFill>
                <a:srgbClr val="C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BE" sz="11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Offre une expérience professionnelle</a:t>
              </a:r>
              <a:endParaRPr lang="fr-BE" sz="11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Straight Arrow Connector 48"/>
            <p:cNvCxnSpPr>
              <a:stCxn id="45" idx="2"/>
              <a:endCxn id="11" idx="0"/>
            </p:cNvCxnSpPr>
            <p:nvPr/>
          </p:nvCxnSpPr>
          <p:spPr>
            <a:xfrm flipH="1">
              <a:off x="6663100" y="2756568"/>
              <a:ext cx="393140" cy="279712"/>
            </a:xfrm>
            <a:prstGeom prst="straightConnector1">
              <a:avLst/>
            </a:prstGeom>
            <a:ln>
              <a:solidFill>
                <a:srgbClr val="FFCF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endCxn id="45" idx="0"/>
            </p:cNvCxnSpPr>
            <p:nvPr/>
          </p:nvCxnSpPr>
          <p:spPr>
            <a:xfrm>
              <a:off x="6732240" y="2152538"/>
              <a:ext cx="324000" cy="244126"/>
            </a:xfrm>
            <a:prstGeom prst="straightConnector1">
              <a:avLst/>
            </a:prstGeom>
            <a:ln>
              <a:solidFill>
                <a:srgbClr val="FFCF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48" idx="2"/>
              <a:endCxn id="10" idx="0"/>
            </p:cNvCxnSpPr>
            <p:nvPr/>
          </p:nvCxnSpPr>
          <p:spPr>
            <a:xfrm>
              <a:off x="6673311" y="4029287"/>
              <a:ext cx="0" cy="227872"/>
            </a:xfrm>
            <a:prstGeom prst="straightConnector1">
              <a:avLst/>
            </a:prstGeom>
            <a:ln>
              <a:solidFill>
                <a:srgbClr val="FFCF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11" idx="2"/>
              <a:endCxn id="48" idx="0"/>
            </p:cNvCxnSpPr>
            <p:nvPr/>
          </p:nvCxnSpPr>
          <p:spPr>
            <a:xfrm>
              <a:off x="6663100" y="3396184"/>
              <a:ext cx="10211" cy="273199"/>
            </a:xfrm>
            <a:prstGeom prst="straightConnector1">
              <a:avLst/>
            </a:prstGeom>
            <a:ln>
              <a:solidFill>
                <a:srgbClr val="FFCF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ounded Rectangle 52"/>
            <p:cNvSpPr/>
            <p:nvPr/>
          </p:nvSpPr>
          <p:spPr>
            <a:xfrm>
              <a:off x="4601949" y="4992813"/>
              <a:ext cx="2672855" cy="21851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fr-BE" sz="11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Valorisation du travail face aux bénéficiaires précaires</a:t>
              </a:r>
              <a:endParaRPr lang="fr-BE" sz="11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601948" y="3681225"/>
              <a:ext cx="1308254" cy="642686"/>
            </a:xfrm>
            <a:prstGeom prst="roundRect">
              <a:avLst/>
            </a:prstGeom>
            <a:solidFill>
              <a:srgbClr val="FFCF01"/>
            </a:solidFill>
            <a:ln w="19050">
              <a:solidFill>
                <a:srgbClr val="C00000"/>
              </a:solidFill>
            </a:ln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algn="ctr">
                <a:defRPr sz="900" b="1"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fr-BE" sz="1100" dirty="0"/>
                <a:t>Valorisation des travailleurs expérimentés qui accompagnent les nouveaux</a:t>
              </a:r>
            </a:p>
          </p:txBody>
        </p:sp>
        <p:cxnSp>
          <p:nvCxnSpPr>
            <p:cNvPr id="55" name="Straight Arrow Connector 54"/>
            <p:cNvCxnSpPr>
              <a:stCxn id="9" idx="2"/>
              <a:endCxn id="54" idx="0"/>
            </p:cNvCxnSpPr>
            <p:nvPr/>
          </p:nvCxnSpPr>
          <p:spPr>
            <a:xfrm flipH="1">
              <a:off x="5256075" y="3416176"/>
              <a:ext cx="1" cy="26504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ounded Rectangle 55"/>
            <p:cNvSpPr/>
            <p:nvPr/>
          </p:nvSpPr>
          <p:spPr>
            <a:xfrm>
              <a:off x="4600200" y="5264625"/>
              <a:ext cx="2672855" cy="21851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BE" sz="11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Projet de vie privée à long terme, sortie précarité</a:t>
              </a: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3326365" y="4034031"/>
              <a:ext cx="1101618" cy="359904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BE" sz="11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Service qui décharge des soucis annexes</a:t>
              </a: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1955650" y="2904016"/>
              <a:ext cx="1320205" cy="21851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BE" sz="11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Soutien économie locale</a:t>
              </a:r>
              <a:endParaRPr lang="fr-BE" sz="11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9" name="Straight Arrow Connector 58"/>
            <p:cNvCxnSpPr>
              <a:stCxn id="15" idx="2"/>
              <a:endCxn id="58" idx="0"/>
            </p:cNvCxnSpPr>
            <p:nvPr/>
          </p:nvCxnSpPr>
          <p:spPr>
            <a:xfrm>
              <a:off x="2439374" y="2711409"/>
              <a:ext cx="176379" cy="19260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Left Brace 59"/>
            <p:cNvSpPr/>
            <p:nvPr/>
          </p:nvSpPr>
          <p:spPr>
            <a:xfrm>
              <a:off x="1259632" y="2204864"/>
              <a:ext cx="299930" cy="3950697"/>
            </a:xfrm>
            <a:prstGeom prst="leftBrace">
              <a:avLst>
                <a:gd name="adj1" fmla="val 8333"/>
                <a:gd name="adj2" fmla="val 48795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 sz="280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86130" y="4019625"/>
              <a:ext cx="717518" cy="348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Impacts sociaux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347864" y="4739352"/>
              <a:ext cx="1082125" cy="501295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050" b="1"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fr-BE" sz="1100" dirty="0" smtClean="0">
                  <a:solidFill>
                    <a:schemeClr val="bg1"/>
                  </a:solidFill>
                </a:rPr>
                <a:t>Confiance car récurrence des travailleurs</a:t>
              </a:r>
            </a:p>
          </p:txBody>
        </p:sp>
        <p:cxnSp>
          <p:nvCxnSpPr>
            <p:cNvPr id="63" name="Elbow Connector 62"/>
            <p:cNvCxnSpPr>
              <a:stCxn id="54" idx="2"/>
              <a:endCxn id="62" idx="0"/>
            </p:cNvCxnSpPr>
            <p:nvPr/>
          </p:nvCxnSpPr>
          <p:spPr>
            <a:xfrm rot="5400000">
              <a:off x="4364781" y="3848057"/>
              <a:ext cx="415441" cy="1367148"/>
            </a:xfrm>
            <a:prstGeom prst="bentConnector3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688"/>
            <p:cNvSpPr/>
            <p:nvPr/>
          </p:nvSpPr>
          <p:spPr>
            <a:xfrm>
              <a:off x="1744629" y="4895080"/>
              <a:ext cx="1489795" cy="359904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BE" sz="11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Recyclage et écologie via achat de seconde main</a:t>
              </a:r>
              <a:endParaRPr lang="fr-BE" sz="11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5" name="Straight Arrow Connector 690"/>
            <p:cNvCxnSpPr>
              <a:stCxn id="23" idx="3"/>
              <a:endCxn id="64" idx="1"/>
            </p:cNvCxnSpPr>
            <p:nvPr/>
          </p:nvCxnSpPr>
          <p:spPr>
            <a:xfrm>
              <a:off x="1448008" y="4584680"/>
              <a:ext cx="296620" cy="49035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66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Impacts sociaux et indicateurs: </a:t>
            </a:r>
            <a:br>
              <a:rPr lang="fr-BE" dirty="0" smtClean="0"/>
            </a:br>
            <a:r>
              <a:rPr lang="fr-BE" dirty="0" smtClean="0"/>
              <a:t>Pour les travailleurs en ISP</a:t>
            </a:r>
            <a:endParaRPr lang="fr-B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718647"/>
              </p:ext>
            </p:extLst>
          </p:nvPr>
        </p:nvGraphicFramePr>
        <p:xfrm>
          <a:off x="251520" y="1700808"/>
          <a:ext cx="8712968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353247">
                <a:tc>
                  <a:txBody>
                    <a:bodyPr/>
                    <a:lstStyle/>
                    <a:p>
                      <a:r>
                        <a:rPr lang="fr-BE" sz="1700" dirty="0" smtClean="0"/>
                        <a:t>Impacts </a:t>
                      </a:r>
                      <a:endParaRPr lang="fr-B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700" dirty="0" smtClean="0"/>
                        <a:t>Propositions d’indicateurs</a:t>
                      </a:r>
                      <a:endParaRPr lang="fr-BE" sz="1700" dirty="0"/>
                    </a:p>
                  </a:txBody>
                  <a:tcPr/>
                </a:tc>
              </a:tr>
              <a:tr h="4327273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700" u="none" dirty="0" smtClean="0">
                          <a:solidFill>
                            <a:schemeClr val="tx1"/>
                          </a:solidFill>
                        </a:rPr>
                        <a:t>Lutte contre le chômage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700" u="none" dirty="0" smtClean="0">
                          <a:solidFill>
                            <a:schemeClr val="tx1"/>
                          </a:solidFill>
                        </a:rPr>
                        <a:t>Aucune</a:t>
                      </a:r>
                      <a:r>
                        <a:rPr lang="fr-FR" sz="1700" u="none" baseline="0" dirty="0" smtClean="0">
                          <a:solidFill>
                            <a:schemeClr val="tx1"/>
                          </a:solidFill>
                        </a:rPr>
                        <a:t> autre alternative d’emploi pérenne pour les SINE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700" u="none" dirty="0" smtClean="0">
                          <a:solidFill>
                            <a:schemeClr val="tx1"/>
                          </a:solidFill>
                        </a:rPr>
                        <a:t>Aucune </a:t>
                      </a:r>
                      <a:r>
                        <a:rPr lang="fr-FR" sz="1700" u="none" dirty="0" smtClean="0">
                          <a:solidFill>
                            <a:schemeClr val="tx1"/>
                          </a:solidFill>
                        </a:rPr>
                        <a:t>alternative de réemploi &amp; formation pour les Art.60 </a:t>
                      </a:r>
                      <a:endParaRPr lang="fr-BE" sz="170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700" u="none" dirty="0" smtClean="0">
                          <a:solidFill>
                            <a:schemeClr val="tx1"/>
                          </a:solidFill>
                        </a:rPr>
                        <a:t>Logique</a:t>
                      </a:r>
                      <a:r>
                        <a:rPr lang="fr-BE" sz="1700" u="none" baseline="0" dirty="0" smtClean="0">
                          <a:solidFill>
                            <a:schemeClr val="tx1"/>
                          </a:solidFill>
                        </a:rPr>
                        <a:t> qui va plus loin que la récupération des droits </a:t>
                      </a:r>
                      <a:r>
                        <a:rPr lang="fr-FR" sz="1700" u="none" dirty="0" smtClean="0">
                          <a:solidFill>
                            <a:schemeClr val="tx1"/>
                          </a:solidFill>
                        </a:rPr>
                        <a:t>au chômage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700" u="none" dirty="0" smtClean="0">
                          <a:solidFill>
                            <a:schemeClr val="tx1"/>
                          </a:solidFill>
                        </a:rPr>
                        <a:t>Confrontation au monde du travail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700" u="none" dirty="0" smtClean="0">
                          <a:solidFill>
                            <a:schemeClr val="tx1"/>
                          </a:solidFill>
                        </a:rPr>
                        <a:t>Expérience professionnelle </a:t>
                      </a:r>
                      <a:endParaRPr lang="fr-BE" sz="170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700" u="none" dirty="0" smtClean="0">
                          <a:solidFill>
                            <a:schemeClr val="tx1"/>
                          </a:solidFill>
                        </a:rPr>
                        <a:t>Permet</a:t>
                      </a:r>
                      <a:r>
                        <a:rPr lang="fr-BE" sz="1700" u="none" baseline="0" dirty="0" smtClean="0">
                          <a:solidFill>
                            <a:schemeClr val="tx1"/>
                          </a:solidFill>
                        </a:rPr>
                        <a:t> l’</a:t>
                      </a:r>
                      <a:r>
                        <a:rPr lang="fr-FR" sz="1700" u="none" dirty="0" smtClean="0">
                          <a:solidFill>
                            <a:schemeClr val="tx1"/>
                          </a:solidFill>
                        </a:rPr>
                        <a:t>ISP de personnes très éloignées de l'emploi </a:t>
                      </a:r>
                      <a:endParaRPr lang="fr-BE" sz="170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700" u="none" dirty="0" smtClean="0">
                          <a:solidFill>
                            <a:schemeClr val="tx1"/>
                          </a:solidFill>
                        </a:rPr>
                        <a:t>Permet</a:t>
                      </a:r>
                      <a:r>
                        <a:rPr lang="fr-BE" sz="1700" u="none" baseline="0" dirty="0" smtClean="0">
                          <a:solidFill>
                            <a:schemeClr val="tx1"/>
                          </a:solidFill>
                        </a:rPr>
                        <a:t> projet </a:t>
                      </a:r>
                      <a:r>
                        <a:rPr lang="fr-FR" sz="1700" u="none" dirty="0" smtClean="0">
                          <a:solidFill>
                            <a:schemeClr val="tx1"/>
                          </a:solidFill>
                        </a:rPr>
                        <a:t>de vie (privé) long terme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700" u="none" dirty="0" smtClean="0">
                          <a:solidFill>
                            <a:schemeClr val="tx1"/>
                          </a:solidFill>
                        </a:rPr>
                        <a:t>Valorisation</a:t>
                      </a:r>
                      <a:r>
                        <a:rPr lang="fr-FR" sz="1700" u="none" baseline="0" dirty="0" smtClean="0">
                          <a:solidFill>
                            <a:schemeClr val="tx1"/>
                          </a:solidFill>
                        </a:rPr>
                        <a:t> des travailleurs via le travail (se sentir utile)</a:t>
                      </a:r>
                      <a:endParaRPr lang="fr-BE" sz="170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7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Ancienneté travailleurs </a:t>
                      </a:r>
                      <a:endParaRPr lang="fr-BE" sz="1700" u="non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7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Changement</a:t>
                      </a:r>
                      <a:r>
                        <a:rPr lang="fr-FR" sz="170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d’</a:t>
                      </a:r>
                      <a:r>
                        <a:rPr lang="fr-FR" sz="17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attitude face à l'emploi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7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Evolution bilan compétences </a:t>
                      </a:r>
                      <a:endParaRPr lang="fr-BE" sz="1700" u="non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7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Evolution valorisation et bien-être travailleurs </a:t>
                      </a:r>
                      <a:endParaRPr lang="fr-BE" sz="1700" u="non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7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 dettes </a:t>
                      </a:r>
                      <a:endParaRPr lang="fr-BE" sz="1700" u="non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7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Nombre d'emplois créés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7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Nombre d’emplois maintenus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7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Nombre</a:t>
                      </a:r>
                      <a:r>
                        <a:rPr lang="fr-FR" sz="170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</a:t>
                      </a:r>
                      <a:r>
                        <a:rPr lang="fr-FR" sz="17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 contrats Art.60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7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Nombre de familles sorties de la précarité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7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Nombre de travailleurs formés </a:t>
                      </a:r>
                      <a:endParaRPr lang="fr-BE" sz="1700" u="non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7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Taux</a:t>
                      </a:r>
                      <a:r>
                        <a:rPr lang="fr-BE" sz="170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fr-FR" sz="17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turnover des travailleurs </a:t>
                      </a:r>
                      <a:endParaRPr lang="fr-BE" sz="1700" u="non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7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Nombre de jours d'absence des travailleurs</a:t>
                      </a:r>
                      <a:endParaRPr lang="fr-BE" sz="17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95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Impacts sociaux et indicateurs: </a:t>
            </a:r>
            <a:br>
              <a:rPr lang="fr-BE" dirty="0"/>
            </a:br>
            <a:r>
              <a:rPr lang="fr-BE" dirty="0"/>
              <a:t>Pour les </a:t>
            </a:r>
            <a:r>
              <a:rPr lang="fr-BE" dirty="0" smtClean="0"/>
              <a:t>clients/bénéficiaires</a:t>
            </a:r>
            <a:endParaRPr lang="fr-B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331355"/>
              </p:ext>
            </p:extLst>
          </p:nvPr>
        </p:nvGraphicFramePr>
        <p:xfrm>
          <a:off x="251520" y="1628800"/>
          <a:ext cx="8712968" cy="5108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  <a:gridCol w="4248472"/>
              </a:tblGrid>
              <a:tr h="353247">
                <a:tc>
                  <a:txBody>
                    <a:bodyPr/>
                    <a:lstStyle/>
                    <a:p>
                      <a:r>
                        <a:rPr lang="fr-BE" sz="1700" dirty="0" smtClean="0"/>
                        <a:t>Impacts </a:t>
                      </a:r>
                      <a:endParaRPr lang="fr-B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700" dirty="0" smtClean="0"/>
                        <a:t>Propositions d’indicateurs</a:t>
                      </a:r>
                      <a:endParaRPr lang="fr-BE" sz="1700" dirty="0"/>
                    </a:p>
                  </a:txBody>
                  <a:tcPr/>
                </a:tc>
              </a:tr>
              <a:tr h="432727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Maintien à domicile des personnes âgées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Autonomie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Aide au personnes précaires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Offrir un service bon marché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Travaux que le secteur marchand ne ferait pas car trop petits contrats / trop petits travaux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Lutte</a:t>
                      </a:r>
                      <a:r>
                        <a:rPr lang="fr-FR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contre l’isolement social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Création de lien social, confiance avec le travailleur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Mobilité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Service </a:t>
                      </a:r>
                      <a:r>
                        <a:rPr lang="fr-FR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qualité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Lutte</a:t>
                      </a:r>
                      <a:r>
                        <a:rPr lang="fr-FR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contre l’exclusion sociale des précaires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Accès pour tous aux soins de santé</a:t>
                      </a:r>
                      <a:endParaRPr lang="fr-BE" sz="170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70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Offre un service « sur mesure 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70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Lutte contre l’insalubrité de l’habitat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70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Lutte contre l’insécurité de l’habitat</a:t>
                      </a:r>
                      <a:endParaRPr lang="fr-FR" sz="17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Augmentation bien-être clients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Environnement</a:t>
                      </a:r>
                      <a:r>
                        <a:rPr lang="fr-FR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préservé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Euros économisés p/r à un indépendant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Evolution âge moyen clients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Evolution du nombre de clients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Lien social</a:t>
                      </a:r>
                      <a:r>
                        <a:rPr lang="fr-FR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créé, n</a:t>
                      </a:r>
                      <a:r>
                        <a:rPr lang="fr-FR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ombre de contacts sociaux pour une personne isolée </a:t>
                      </a:r>
                      <a:endParaRPr lang="fr-BE" sz="1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Nombre de</a:t>
                      </a:r>
                      <a:r>
                        <a:rPr lang="fr-FR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certificats de PMR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Nombre de contacts avec partenaires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Nombre</a:t>
                      </a:r>
                      <a:r>
                        <a:rPr lang="fr-FR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personnes qui peuvent se nourrir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Nombre de personnes maintenues à leur domicile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Nombre de plaintes du voisinage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Satisfaction/fidélité clients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Volume déchets au parc à conteneur</a:t>
                      </a:r>
                      <a:endParaRPr lang="fr-BE" sz="1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16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Impacts sociaux et indicateurs :</a:t>
            </a:r>
            <a:br>
              <a:rPr lang="fr-BE" dirty="0" smtClean="0"/>
            </a:br>
            <a:r>
              <a:rPr lang="fr-BE" dirty="0" smtClean="0"/>
              <a:t>indicateurs / activité</a:t>
            </a:r>
            <a:endParaRPr lang="fr-B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022369"/>
              </p:ext>
            </p:extLst>
          </p:nvPr>
        </p:nvGraphicFramePr>
        <p:xfrm>
          <a:off x="323528" y="1744217"/>
          <a:ext cx="8496944" cy="4905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2720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1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Bricolage </a:t>
                      </a:r>
                      <a:endParaRPr lang="fr-BE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BE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Jardinage</a:t>
                      </a:r>
                      <a:r>
                        <a:rPr lang="fr-BE" sz="16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BE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BE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Taxi </a:t>
                      </a:r>
                      <a:endParaRPr lang="fr-BE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BE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Magasin</a:t>
                      </a:r>
                      <a:r>
                        <a:rPr lang="fr-BE" sz="16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BE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43707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291465" algn="l"/>
                        </a:tabLst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Amélioration</a:t>
                      </a:r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la 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relation propriétaire/locataire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291465" algn="l"/>
                        </a:tabLst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Nombre de chantiers </a:t>
                      </a: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chez locataires </a:t>
                      </a:r>
                      <a:endParaRPr lang="fr-F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291465" algn="l"/>
                        </a:tabLst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Nombre d'expulsions pour cause</a:t>
                      </a:r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d’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insalubrité </a:t>
                      </a:r>
                      <a:endParaRPr lang="fr-BE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291465" algn="l"/>
                        </a:tabLst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Nombre de personnes maintenues </a:t>
                      </a: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à domicile suite aux travaux </a:t>
                      </a:r>
                      <a:endParaRPr lang="fr-B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291465" algn="l"/>
                        </a:tabLst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Type de travail réalisé</a:t>
                      </a:r>
                      <a:endParaRPr lang="fr-B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291465" algn="l"/>
                        </a:tabLst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Nombre de compostes / an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291465" algn="l"/>
                        </a:tabLst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Nombre de jardins entretenus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291465" algn="l"/>
                        </a:tabLst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Nombre de demandes en attente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291465" algn="l"/>
                        </a:tabLst>
                      </a:pPr>
                      <a:endParaRPr lang="fr-B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291465" algn="l"/>
                        </a:tabLst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Distance</a:t>
                      </a:r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omicile-transport en commun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291465" algn="l"/>
                        </a:tabLst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Nombre de kms parcourus/client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291465" algn="l"/>
                        </a:tabLst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Nombre de personnes qui ont pu aller à un rdv médical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291465" algn="l"/>
                        </a:tabLst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Nombre de personnes déménagées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291465" algn="l"/>
                        </a:tabLst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Nombre de personnes qui ont pu faire leurs courses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291465" algn="l"/>
                        </a:tabLst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Nombre de relations sociales entretenues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291465" algn="l"/>
                        </a:tabLst>
                      </a:pPr>
                      <a:r>
                        <a:rPr lang="fr-B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Nombre de biens réparés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291465" algn="l"/>
                        </a:tabLst>
                      </a:pPr>
                      <a:r>
                        <a:rPr lang="fr-B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Nombre de biens </a:t>
                      </a:r>
                      <a:r>
                        <a:rPr lang="fr-BE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RE-vendus</a:t>
                      </a:r>
                      <a:r>
                        <a:rPr lang="fr-B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291465" algn="l"/>
                        </a:tabLst>
                      </a:pPr>
                      <a:r>
                        <a:rPr lang="fr-B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Nombre de personnes qui ont pu se remeubler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291465" algn="l"/>
                        </a:tabLst>
                      </a:pPr>
                      <a:r>
                        <a:rPr lang="fr-B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Nombre de personnes qui ont pu se revêtir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291465" algn="l"/>
                        </a:tabLst>
                      </a:pPr>
                      <a:r>
                        <a:rPr lang="fr-B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Taux de vêtements revendus p/r ceux donnés à Terre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291465" algn="l"/>
                        </a:tabLst>
                      </a:pPr>
                      <a:r>
                        <a:rPr lang="fr-B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Tonnage de biens collectés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291465" algn="l"/>
                        </a:tabLst>
                      </a:pPr>
                      <a:endParaRPr lang="fr-B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07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Impacts sociaux et indicateurs: </a:t>
            </a:r>
            <a:br>
              <a:rPr lang="fr-BE" dirty="0"/>
            </a:br>
            <a:r>
              <a:rPr lang="fr-BE" dirty="0" smtClean="0"/>
              <a:t>Pour la collectivité (niveau macro)</a:t>
            </a:r>
            <a:endParaRPr lang="fr-B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15094"/>
              </p:ext>
            </p:extLst>
          </p:nvPr>
        </p:nvGraphicFramePr>
        <p:xfrm>
          <a:off x="611560" y="1844824"/>
          <a:ext cx="7704856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/>
              </a:tblGrid>
              <a:tr h="353247">
                <a:tc>
                  <a:txBody>
                    <a:bodyPr/>
                    <a:lstStyle/>
                    <a:p>
                      <a:r>
                        <a:rPr lang="fr-BE" sz="1700" dirty="0" smtClean="0"/>
                        <a:t>Impacts </a:t>
                      </a:r>
                      <a:endParaRPr lang="fr-BE" sz="1700" dirty="0"/>
                    </a:p>
                  </a:txBody>
                  <a:tcPr/>
                </a:tc>
              </a:tr>
              <a:tr h="4327273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Sans</a:t>
                      </a:r>
                      <a:r>
                        <a:rPr lang="fr-FR" sz="180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IDESS : a</a:t>
                      </a:r>
                      <a:r>
                        <a:rPr lang="fr-FR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ugmentation des coûts pour la collectivité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Alternative société capitaliste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Relance</a:t>
                      </a:r>
                      <a:r>
                        <a:rPr lang="fr-FR" sz="180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l’économie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80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Incite au recyclage et à la seconde main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80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80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Lutte contre les dé</a:t>
                      </a:r>
                      <a:r>
                        <a:rPr lang="fr-FR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pôts clandestins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Lutte contre les tensions sociales/voisinage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Lutte contre le travail au noir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Soutien économie locale via maintien à domicile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Égalité</a:t>
                      </a:r>
                      <a:r>
                        <a:rPr lang="fr-FR" sz="180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sociale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80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Sans IDESS : (s</a:t>
                      </a:r>
                      <a:r>
                        <a:rPr lang="fr-FR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ur)engorgement autres services du CPAS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Service</a:t>
                      </a:r>
                      <a:r>
                        <a:rPr lang="fr-FR" sz="180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complémentaire </a:t>
                      </a:r>
                      <a:r>
                        <a:rPr lang="fr-FR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 secteur privé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Dynamisation de quartier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Maintien de logements sociaux</a:t>
                      </a:r>
                      <a:endParaRPr lang="fr-FR" sz="1700" u="non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00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Conclusion 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Chaque IDESS différente </a:t>
            </a:r>
          </a:p>
          <a:p>
            <a:pPr lvl="1"/>
            <a:r>
              <a:rPr lang="fr-BE" dirty="0" smtClean="0">
                <a:sym typeface="Wingdings" panose="05000000000000000000" pitchFamily="2" charset="2"/>
              </a:rPr>
              <a:t>Critères et contraintes peuvent (doivent) varier </a:t>
            </a:r>
          </a:p>
          <a:p>
            <a:pPr lvl="1"/>
            <a:r>
              <a:rPr lang="fr-BE" dirty="0" smtClean="0">
                <a:sym typeface="Wingdings" panose="05000000000000000000" pitchFamily="2" charset="2"/>
              </a:rPr>
              <a:t>Impacts diffèrent</a:t>
            </a:r>
          </a:p>
          <a:p>
            <a:pPr lvl="1"/>
            <a:r>
              <a:rPr lang="fr-BE" dirty="0" smtClean="0">
                <a:sym typeface="Wingdings" panose="05000000000000000000" pitchFamily="2" charset="2"/>
              </a:rPr>
              <a:t>Indicateurs doivent varier</a:t>
            </a:r>
          </a:p>
          <a:p>
            <a:r>
              <a:rPr lang="fr-BE" dirty="0" smtClean="0">
                <a:sym typeface="Wingdings" panose="05000000000000000000" pitchFamily="2" charset="2"/>
              </a:rPr>
              <a:t>Impossible de quantifier / mesurer les impacts sociaux évoqués</a:t>
            </a:r>
          </a:p>
          <a:p>
            <a:r>
              <a:rPr lang="fr-BE" dirty="0" smtClean="0">
                <a:sym typeface="Wingdings" panose="05000000000000000000" pitchFamily="2" charset="2"/>
              </a:rPr>
              <a:t>Un indicateur est utile uniquement si il prend en compte une évolution d’un temps A à un temps B </a:t>
            </a:r>
          </a:p>
        </p:txBody>
      </p:sp>
    </p:spTree>
    <p:extLst>
      <p:ext uri="{BB962C8B-B14F-4D97-AF65-F5344CB8AC3E}">
        <p14:creationId xmlns:p14="http://schemas.microsoft.com/office/powerpoint/2010/main" val="220110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Contacts 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Perrine VANMEERBEEK</a:t>
            </a:r>
          </a:p>
          <a:p>
            <a:r>
              <a:rPr lang="fr-BE" dirty="0">
                <a:hlinkClick r:id="rId2"/>
              </a:rPr>
              <a:t>p</a:t>
            </a:r>
            <a:r>
              <a:rPr lang="fr-BE" dirty="0" smtClean="0">
                <a:hlinkClick r:id="rId2"/>
              </a:rPr>
              <a:t>errine.vanmeerbeek@ulg.ac.be</a:t>
            </a:r>
            <a:endParaRPr lang="fr-BE" dirty="0" smtClean="0"/>
          </a:p>
          <a:p>
            <a:r>
              <a:rPr lang="fr-BE" dirty="0" smtClean="0"/>
              <a:t>04/366.32.09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4182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07288" cy="990600"/>
          </a:xfrm>
        </p:spPr>
        <p:txBody>
          <a:bodyPr>
            <a:noAutofit/>
          </a:bodyPr>
          <a:lstStyle/>
          <a:p>
            <a:r>
              <a:rPr lang="fr-BE" dirty="0">
                <a:solidFill>
                  <a:schemeClr val="tx2"/>
                </a:solidFill>
              </a:rPr>
              <a:t>Tableau récapitulatif des études de cas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277031"/>
              </p:ext>
            </p:extLst>
          </p:nvPr>
        </p:nvGraphicFramePr>
        <p:xfrm>
          <a:off x="179512" y="1556792"/>
          <a:ext cx="8856983" cy="50405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4823"/>
                <a:gridCol w="853181"/>
                <a:gridCol w="853181"/>
                <a:gridCol w="995380"/>
                <a:gridCol w="3910418"/>
              </a:tblGrid>
              <a:tr h="737643">
                <a:tc>
                  <a:txBody>
                    <a:bodyPr/>
                    <a:lstStyle/>
                    <a:p>
                      <a:pPr algn="ctr"/>
                      <a:endParaRPr lang="fr-FR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Type</a:t>
                      </a:r>
                      <a:r>
                        <a:rPr lang="fr-FR" sz="1400" b="1" baseline="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de structure</a:t>
                      </a:r>
                      <a:endParaRPr lang="fr-FR" sz="1400" b="1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Année</a:t>
                      </a:r>
                      <a:r>
                        <a:rPr lang="fr-FR" sz="1400" b="1" baseline="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de l’</a:t>
                      </a:r>
                      <a:r>
                        <a:rPr lang="fr-FR" sz="1400" b="1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agrément</a:t>
                      </a:r>
                      <a:endParaRPr lang="fr-FR" sz="1400" b="1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Province</a:t>
                      </a:r>
                      <a:endParaRPr lang="fr-FR" sz="1400" b="1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Activités agréées</a:t>
                      </a:r>
                      <a:endParaRPr lang="fr-FR" sz="1400" b="1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351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Le </a:t>
                      </a:r>
                      <a:r>
                        <a:rPr lang="fr-FR" sz="1400" b="0" dirty="0" err="1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Coudmain</a:t>
                      </a:r>
                      <a:endParaRPr lang="fr-FR" sz="1400" b="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ASBL, EFT</a:t>
                      </a:r>
                      <a:endParaRPr lang="fr-FR" sz="140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2008</a:t>
                      </a:r>
                      <a:endParaRPr lang="fr-FR" sz="140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Liège</a:t>
                      </a:r>
                      <a:endParaRPr lang="fr-FR" sz="140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Jardinage, Bricolage, </a:t>
                      </a:r>
                      <a:endParaRPr lang="fr-FR" sz="140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351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CPAS de Waremme</a:t>
                      </a:r>
                      <a:endParaRPr lang="fr-FR" sz="1400" b="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CPAS</a:t>
                      </a:r>
                      <a:endParaRPr lang="fr-FR" sz="140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?</a:t>
                      </a:r>
                      <a:endParaRPr lang="fr-FR" sz="140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Liège</a:t>
                      </a:r>
                      <a:endParaRPr lang="fr-FR" sz="140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Jardinage, Bricolage, Taxi</a:t>
                      </a:r>
                      <a:r>
                        <a:rPr lang="fr-FR" sz="1400" baseline="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social</a:t>
                      </a:r>
                      <a:endParaRPr lang="fr-FR" sz="140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351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CPAS de Beyne-Heusay</a:t>
                      </a:r>
                      <a:endParaRPr lang="fr-FR" sz="1400" b="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CPAS</a:t>
                      </a:r>
                      <a:endParaRPr lang="fr-FR" sz="140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2009</a:t>
                      </a:r>
                      <a:endParaRPr lang="fr-FR" sz="140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Liège</a:t>
                      </a:r>
                      <a:endParaRPr lang="fr-FR" sz="140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Jardinage, Bricolage, Taxi social</a:t>
                      </a:r>
                      <a:endParaRPr lang="fr-FR" sz="140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351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Les compagnons de la maison</a:t>
                      </a:r>
                      <a:endParaRPr lang="fr-FR" sz="1400" b="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ASBL</a:t>
                      </a:r>
                      <a:endParaRPr lang="fr-FR" sz="140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2008</a:t>
                      </a:r>
                      <a:endParaRPr lang="fr-FR" sz="140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Luxembourg </a:t>
                      </a:r>
                      <a:endParaRPr lang="fr-FR" sz="140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Jardinage, Bricolage</a:t>
                      </a:r>
                      <a:r>
                        <a:rPr lang="fr-FR" sz="1400" baseline="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+ magasin social (récent)</a:t>
                      </a:r>
                      <a:endParaRPr lang="fr-FR" sz="140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351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CPAS d’Esneux</a:t>
                      </a:r>
                      <a:endParaRPr lang="fr-FR" sz="1400" b="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CPAS</a:t>
                      </a:r>
                      <a:endParaRPr lang="fr-FR" sz="140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2010</a:t>
                      </a:r>
                      <a:endParaRPr lang="fr-FR" sz="140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Liège</a:t>
                      </a:r>
                      <a:endParaRPr lang="fr-FR" sz="140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Jardinage, Bricolage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351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La Ressourcerie</a:t>
                      </a:r>
                      <a:r>
                        <a:rPr lang="fr-FR" sz="1400" b="0" baseline="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Le Carré</a:t>
                      </a:r>
                      <a:endParaRPr lang="fr-FR" sz="1400" b="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ASBL</a:t>
                      </a:r>
                      <a:endParaRPr lang="fr-FR" sz="140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2008</a:t>
                      </a:r>
                      <a:endParaRPr lang="fr-FR" sz="140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Hainaut</a:t>
                      </a:r>
                      <a:endParaRPr lang="fr-FR" sz="140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Magasin social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351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L’Essor</a:t>
                      </a:r>
                      <a:endParaRPr lang="fr-FR" sz="1400" b="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ASBL, EFT</a:t>
                      </a:r>
                      <a:endParaRPr lang="fr-FR" sz="140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2012</a:t>
                      </a:r>
                      <a:endParaRPr lang="fr-FR" sz="140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Hainaut </a:t>
                      </a:r>
                      <a:endParaRPr lang="fr-FR" sz="140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Jardinage,</a:t>
                      </a:r>
                      <a:r>
                        <a:rPr lang="fr-BE" sz="1400" baseline="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Bricolage</a:t>
                      </a:r>
                      <a:endParaRPr lang="fr-FR" sz="1400" dirty="0" smtClean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351">
                <a:tc>
                  <a:txBody>
                    <a:bodyPr/>
                    <a:lstStyle/>
                    <a:p>
                      <a:r>
                        <a:rPr lang="fr-FR" sz="1400" b="0" dirty="0" err="1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Cort’IDESS</a:t>
                      </a:r>
                      <a:endParaRPr lang="fr-FR" sz="1400" b="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SFS, EI</a:t>
                      </a:r>
                      <a:endParaRPr lang="fr-FR" sz="140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2008</a:t>
                      </a:r>
                      <a:endParaRPr lang="fr-FR" sz="140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Liège </a:t>
                      </a:r>
                      <a:endParaRPr lang="fr-FR" sz="140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Jardinage</a:t>
                      </a:r>
                      <a:r>
                        <a:rPr lang="fr-FR" sz="1400" baseline="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, </a:t>
                      </a:r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Bricolage (+ nettoyage locau</a:t>
                      </a:r>
                      <a:r>
                        <a:rPr lang="fr-FR" sz="1400" baseline="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x en stand by)</a:t>
                      </a:r>
                      <a:endParaRPr lang="fr-FR" sz="1400" dirty="0" smtClean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351">
                <a:tc>
                  <a:txBody>
                    <a:bodyPr/>
                    <a:lstStyle/>
                    <a:p>
                      <a:r>
                        <a:rPr lang="fr-BE" sz="1400" b="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CPAS</a:t>
                      </a:r>
                      <a:r>
                        <a:rPr lang="fr-BE" sz="1400" b="0" baseline="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de </a:t>
                      </a:r>
                      <a:r>
                        <a:rPr lang="fr-BE" sz="1400" b="0" baseline="0" dirty="0" err="1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Neupré</a:t>
                      </a:r>
                      <a:endParaRPr lang="fr-FR" sz="1400" b="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CPAS</a:t>
                      </a:r>
                      <a:endParaRPr lang="fr-FR" sz="140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2008</a:t>
                      </a:r>
                      <a:endParaRPr lang="fr-FR" sz="140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Liège</a:t>
                      </a:r>
                      <a:endParaRPr lang="fr-FR" sz="140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Jardinage, Bricolage,</a:t>
                      </a:r>
                      <a:r>
                        <a:rPr lang="fr-BE" sz="1400" baseline="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Taxi social</a:t>
                      </a:r>
                      <a:endParaRPr lang="fr-FR" sz="1400" dirty="0" smtClean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351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Le </a:t>
                      </a:r>
                      <a:r>
                        <a:rPr lang="fr-FR" sz="1400" b="0" dirty="0" err="1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Brillo</a:t>
                      </a:r>
                      <a:endParaRPr lang="fr-FR" sz="1400" b="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SFS, EI</a:t>
                      </a:r>
                      <a:endParaRPr lang="fr-FR" sz="140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2008</a:t>
                      </a:r>
                      <a:endParaRPr lang="fr-FR" sz="140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Namur</a:t>
                      </a:r>
                      <a:endParaRPr lang="fr-FR" sz="140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Jardinage, Bricolage, Nettoyage locaux, magasin social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351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CPAS Anderlues</a:t>
                      </a:r>
                      <a:endParaRPr lang="fr-FR" sz="1400" b="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CPAS</a:t>
                      </a:r>
                      <a:endParaRPr lang="fr-FR" sz="140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2008</a:t>
                      </a:r>
                      <a:endParaRPr lang="fr-FR" sz="140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Hainaut </a:t>
                      </a:r>
                      <a:endParaRPr lang="fr-FR" sz="140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Jardinage,</a:t>
                      </a:r>
                      <a:r>
                        <a:rPr lang="fr-FR" sz="1400" baseline="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Bricolage, Magasin social, Buanderie sociale</a:t>
                      </a:r>
                      <a:endParaRPr lang="fr-FR" sz="1400" dirty="0" smtClean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351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CPAS Mons</a:t>
                      </a:r>
                      <a:endParaRPr lang="fr-FR" sz="1400" b="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CPAS</a:t>
                      </a:r>
                      <a:endParaRPr lang="fr-FR" sz="140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2008</a:t>
                      </a:r>
                      <a:endParaRPr lang="fr-FR" sz="140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Hainaut</a:t>
                      </a:r>
                      <a:endParaRPr lang="fr-FR" sz="140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Jardinage, Bricolage,</a:t>
                      </a:r>
                      <a:r>
                        <a:rPr lang="fr-FR" sz="1400" baseline="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Transport social, Magasin social</a:t>
                      </a:r>
                      <a:endParaRPr lang="fr-FR" sz="1400" dirty="0" smtClean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351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Clair et Net</a:t>
                      </a:r>
                      <a:endParaRPr lang="fr-FR" sz="1400" b="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ASBL</a:t>
                      </a:r>
                      <a:endParaRPr lang="fr-FR" sz="140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2009-20</a:t>
                      </a:r>
                      <a:r>
                        <a:rPr lang="fr-FR" sz="1400" baseline="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14</a:t>
                      </a:r>
                      <a:endParaRPr lang="fr-FR" sz="140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Liège</a:t>
                      </a:r>
                      <a:endParaRPr lang="fr-FR" sz="140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Buanderie sociale,</a:t>
                      </a:r>
                      <a:r>
                        <a:rPr lang="fr-FR" sz="1400" baseline="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M</a:t>
                      </a:r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agasin social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351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CPAS Amay</a:t>
                      </a:r>
                      <a:endParaRPr lang="fr-FR" sz="1400" b="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CPAS</a:t>
                      </a:r>
                      <a:endParaRPr lang="fr-FR" sz="140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2009-2</a:t>
                      </a:r>
                      <a:r>
                        <a:rPr lang="fr-FR" sz="1400" baseline="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014</a:t>
                      </a:r>
                      <a:endParaRPr lang="fr-FR" sz="140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Liège</a:t>
                      </a:r>
                      <a:endParaRPr lang="fr-FR" sz="1400" dirty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Buanderie</a:t>
                      </a:r>
                      <a:r>
                        <a:rPr lang="fr-FR" sz="1400" baseline="0" dirty="0" smtClean="0">
                          <a:latin typeface="Arial Narrow" panose="020B060602020203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sociale </a:t>
                      </a:r>
                      <a:endParaRPr lang="fr-FR" sz="1400" dirty="0" smtClean="0">
                        <a:latin typeface="Arial Narrow" panose="020B060602020203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31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Taux de réponse au Mesydel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Tour 1</a:t>
            </a:r>
          </a:p>
          <a:p>
            <a:pPr lvl="1"/>
            <a:r>
              <a:rPr lang="fr-BE" dirty="0" smtClean="0"/>
              <a:t>66 invitations </a:t>
            </a:r>
            <a:r>
              <a:rPr lang="fr-BE" dirty="0" smtClean="0">
                <a:sym typeface="Wingdings" panose="05000000000000000000" pitchFamily="2" charset="2"/>
              </a:rPr>
              <a:t> </a:t>
            </a:r>
            <a:r>
              <a:rPr lang="fr-BE" b="1" dirty="0" smtClean="0"/>
              <a:t>50 </a:t>
            </a:r>
            <a:r>
              <a:rPr lang="fr-BE" b="1" dirty="0"/>
              <a:t>personnes ont complété le questionnaire</a:t>
            </a:r>
            <a:r>
              <a:rPr lang="fr-BE" dirty="0"/>
              <a:t> dans son ensemble et ont donc été prises en compte pour l’analyse (soit 76 </a:t>
            </a:r>
            <a:r>
              <a:rPr lang="fr-BE" dirty="0" smtClean="0"/>
              <a:t>% de taux de réponse)</a:t>
            </a:r>
          </a:p>
          <a:p>
            <a:pPr lvl="1"/>
            <a:r>
              <a:rPr lang="fr-BE" dirty="0" smtClean="0"/>
              <a:t>45 IDESS représentées (sur 60) soit 75 % des IDESS représentées</a:t>
            </a:r>
          </a:p>
          <a:p>
            <a:r>
              <a:rPr lang="fr-BE" dirty="0" smtClean="0"/>
              <a:t>Tour 2</a:t>
            </a:r>
          </a:p>
          <a:p>
            <a:pPr lvl="1"/>
            <a:r>
              <a:rPr lang="fr-BE" dirty="0" smtClean="0"/>
              <a:t>66 invitations </a:t>
            </a:r>
            <a:r>
              <a:rPr lang="fr-BE" dirty="0" smtClean="0">
                <a:sym typeface="Wingdings" panose="05000000000000000000" pitchFamily="2" charset="2"/>
              </a:rPr>
              <a:t> </a:t>
            </a:r>
            <a:r>
              <a:rPr lang="fr-BE" b="1" dirty="0" smtClean="0"/>
              <a:t>41 </a:t>
            </a:r>
            <a:r>
              <a:rPr lang="fr-BE" b="1" dirty="0"/>
              <a:t>personnes ont complété le questionnaire</a:t>
            </a:r>
            <a:r>
              <a:rPr lang="fr-BE" dirty="0"/>
              <a:t> dans son ensemble (soit 62 % de taux de </a:t>
            </a:r>
            <a:r>
              <a:rPr lang="fr-BE" dirty="0" smtClean="0"/>
              <a:t>réponse) </a:t>
            </a:r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131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Profil des IDESS en RW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925144"/>
          </a:xfrm>
        </p:spPr>
        <p:txBody>
          <a:bodyPr>
            <a:normAutofit/>
          </a:bodyPr>
          <a:lstStyle/>
          <a:p>
            <a:r>
              <a:rPr lang="fr-BE" dirty="0" smtClean="0"/>
              <a:t>Type de structures : </a:t>
            </a:r>
          </a:p>
          <a:p>
            <a:pPr lvl="1"/>
            <a:r>
              <a:rPr lang="fr-BE" dirty="0" smtClean="0"/>
              <a:t>66 % CPAS</a:t>
            </a:r>
          </a:p>
          <a:p>
            <a:pPr lvl="1"/>
            <a:r>
              <a:rPr lang="fr-BE" dirty="0" smtClean="0"/>
              <a:t>22 % ASBL</a:t>
            </a:r>
          </a:p>
          <a:p>
            <a:pPr lvl="1"/>
            <a:r>
              <a:rPr lang="fr-BE" dirty="0" smtClean="0"/>
              <a:t>12 % SFS</a:t>
            </a:r>
          </a:p>
          <a:p>
            <a:r>
              <a:rPr lang="fr-BE" dirty="0" smtClean="0"/>
              <a:t>Souvent, l’IDESS est adossée à une structure plus large</a:t>
            </a:r>
          </a:p>
          <a:p>
            <a:endParaRPr lang="fr-BE" dirty="0"/>
          </a:p>
          <a:p>
            <a:endParaRPr lang="fr-BE" dirty="0" smtClean="0"/>
          </a:p>
          <a:p>
            <a:r>
              <a:rPr lang="fr-BE" dirty="0" smtClean="0"/>
              <a:t>Activités proposées dans les IDESS</a:t>
            </a:r>
          </a:p>
          <a:p>
            <a:endParaRPr lang="fr-BE" dirty="0"/>
          </a:p>
        </p:txBody>
      </p:sp>
      <p:pic>
        <p:nvPicPr>
          <p:cNvPr id="4" name="Image 2"/>
          <p:cNvPicPr/>
          <p:nvPr/>
        </p:nvPicPr>
        <p:blipFill rotWithShape="1">
          <a:blip r:embed="rId2" cstate="print"/>
          <a:srcRect l="30363" t="22365" r="34443" b="40825"/>
          <a:stretch/>
        </p:blipFill>
        <p:spPr bwMode="auto">
          <a:xfrm>
            <a:off x="4067944" y="1361849"/>
            <a:ext cx="4866431" cy="27294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4"/>
          <p:cNvPicPr/>
          <p:nvPr/>
        </p:nvPicPr>
        <p:blipFill rotWithShape="1">
          <a:blip r:embed="rId3" cstate="print"/>
          <a:srcRect l="30133" t="17842" r="34193" b="42026"/>
          <a:stretch/>
        </p:blipFill>
        <p:spPr bwMode="auto">
          <a:xfrm>
            <a:off x="4355976" y="4221088"/>
            <a:ext cx="4248472" cy="252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203848" y="3573016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131840" y="5769260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44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/>
          <p:cNvPicPr/>
          <p:nvPr/>
        </p:nvPicPr>
        <p:blipFill rotWithShape="1">
          <a:blip r:embed="rId2" cstate="print"/>
          <a:srcRect l="34301" t="45619" r="37102" b="13490"/>
          <a:stretch/>
        </p:blipFill>
        <p:spPr bwMode="auto">
          <a:xfrm>
            <a:off x="1475656" y="1988840"/>
            <a:ext cx="3384376" cy="27492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5069160"/>
          </a:xfrm>
        </p:spPr>
        <p:txBody>
          <a:bodyPr>
            <a:normAutofit fontScale="85000" lnSpcReduction="20000"/>
          </a:bodyPr>
          <a:lstStyle/>
          <a:p>
            <a:r>
              <a:rPr lang="fr-BE" dirty="0" smtClean="0"/>
              <a:t>Commune plutôt rurale ou commune plutôt urbaine?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r>
              <a:rPr lang="fr-BE" dirty="0" smtClean="0"/>
              <a:t>Commune précaire VS commune dont la population est vieillissante ?</a:t>
            </a:r>
          </a:p>
          <a:p>
            <a:pPr lvl="1"/>
            <a:r>
              <a:rPr lang="fr-BE" dirty="0" smtClean="0"/>
              <a:t>Ex: Indicateur </a:t>
            </a:r>
            <a:r>
              <a:rPr lang="fr-BE" dirty="0"/>
              <a:t>d’Accès aux Droits </a:t>
            </a:r>
            <a:r>
              <a:rPr lang="fr-BE" dirty="0" smtClean="0"/>
              <a:t>Fondamentaux (ISADF), 2013</a:t>
            </a:r>
          </a:p>
          <a:p>
            <a:pPr lvl="1"/>
            <a:r>
              <a:rPr lang="fr-BE" b="1" dirty="0" smtClean="0">
                <a:solidFill>
                  <a:srgbClr val="FFCC00"/>
                </a:solidFill>
              </a:rPr>
              <a:t>Conseil: étudier au préalable de la création de l’IDESS dans quel contexte on se situe, et adapter le service en fonction</a:t>
            </a:r>
          </a:p>
          <a:p>
            <a:endParaRPr lang="fr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Profil des IDESS en RW (2)</a:t>
            </a:r>
            <a:endParaRPr lang="fr-BE" dirty="0"/>
          </a:p>
        </p:txBody>
      </p:sp>
      <p:pic>
        <p:nvPicPr>
          <p:cNvPr id="1026" name="Picture 580" descr="ISADF Neupre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0" r="11365"/>
          <a:stretch>
            <a:fillRect/>
          </a:stretch>
        </p:blipFill>
        <p:spPr bwMode="auto">
          <a:xfrm>
            <a:off x="5830170" y="1556792"/>
            <a:ext cx="3062310" cy="246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583" descr="Résultat de recherche d'images pour &quot;radar isadf seraing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4" r="12152"/>
          <a:stretch>
            <a:fillRect/>
          </a:stretch>
        </p:blipFill>
        <p:spPr bwMode="auto">
          <a:xfrm>
            <a:off x="5865935" y="4149080"/>
            <a:ext cx="3026545" cy="238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263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BE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810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21" y="5615047"/>
            <a:ext cx="354771" cy="49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9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Profil des clients/bénéficiaires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Le décret défini les « personnes précarisées » ou « bénéficiaires préférentiels » (prix d’intervention réduit et extension des limites d’intervention)</a:t>
            </a:r>
          </a:p>
          <a:p>
            <a:r>
              <a:rPr lang="fr-BE" dirty="0" smtClean="0"/>
              <a:t>Quelques chiffres :  </a:t>
            </a:r>
          </a:p>
          <a:p>
            <a:pPr lvl="1"/>
            <a:r>
              <a:rPr lang="fr-BE" dirty="0" smtClean="0"/>
              <a:t>Un peu </a:t>
            </a:r>
            <a:r>
              <a:rPr lang="fr-BE" dirty="0"/>
              <a:t>moins d’un tiers des bénéficiaires </a:t>
            </a:r>
            <a:r>
              <a:rPr lang="fr-BE" dirty="0" smtClean="0"/>
              <a:t>précaires ont </a:t>
            </a:r>
            <a:r>
              <a:rPr lang="fr-BE" dirty="0"/>
              <a:t>moins de 65 </a:t>
            </a:r>
            <a:r>
              <a:rPr lang="fr-BE" dirty="0" smtClean="0"/>
              <a:t>ans</a:t>
            </a:r>
          </a:p>
          <a:p>
            <a:pPr lvl="1"/>
            <a:r>
              <a:rPr lang="fr-BE" dirty="0" smtClean="0"/>
              <a:t>Près </a:t>
            </a:r>
            <a:r>
              <a:rPr lang="fr-BE" dirty="0"/>
              <a:t>de deux tiers des bénéficiaires précaires ont plus de 65 </a:t>
            </a:r>
            <a:r>
              <a:rPr lang="fr-BE" dirty="0" smtClean="0"/>
              <a:t>ans</a:t>
            </a:r>
            <a:endParaRPr lang="fr-BE" dirty="0"/>
          </a:p>
          <a:p>
            <a:pPr lvl="1"/>
            <a:r>
              <a:rPr lang="fr-BE" dirty="0" smtClean="0"/>
              <a:t>En </a:t>
            </a:r>
            <a:r>
              <a:rPr lang="fr-BE" dirty="0"/>
              <a:t>moyenne, 10 % de bénéficiaires sont non-précaires (ce qui est largement en dessous du quota maximum de 20% </a:t>
            </a:r>
            <a:r>
              <a:rPr lang="fr-BE" dirty="0" smtClean="0"/>
              <a:t>autorisé)</a:t>
            </a:r>
          </a:p>
          <a:p>
            <a:pPr lvl="1"/>
            <a:r>
              <a:rPr lang="fr-BE" dirty="0" smtClean="0"/>
              <a:t>Environ </a:t>
            </a:r>
            <a:r>
              <a:rPr lang="fr-BE" dirty="0"/>
              <a:t>la moitié des bénéficiaires de plus de 65 ans sont précaires en termes de </a:t>
            </a:r>
            <a:r>
              <a:rPr lang="fr-BE" dirty="0" smtClean="0"/>
              <a:t>revenus selon vos estimations</a:t>
            </a:r>
          </a:p>
          <a:p>
            <a:pPr marL="274320" lvl="1" indent="0">
              <a:buNone/>
            </a:pPr>
            <a:endParaRPr lang="fr-BE" dirty="0"/>
          </a:p>
          <a:p>
            <a:pPr marL="274320" lvl="1" indent="0">
              <a:buNone/>
            </a:pPr>
            <a:r>
              <a:rPr lang="fr-BE" dirty="0" smtClean="0">
                <a:sym typeface="Wingdings" panose="05000000000000000000" pitchFamily="2" charset="2"/>
              </a:rPr>
              <a:t> Majorité des bénéficiaires = personnes âgées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820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10000"/>
          </a:bodyPr>
          <a:lstStyle/>
          <a:p>
            <a:r>
              <a:rPr lang="fr-BE" dirty="0" smtClean="0"/>
              <a:t>Effet </a:t>
            </a:r>
            <a:r>
              <a:rPr lang="fr-BE" dirty="0"/>
              <a:t>d’opportunité de la part des personnes âgées ? </a:t>
            </a:r>
            <a:r>
              <a:rPr lang="fr-BE" dirty="0" smtClean="0"/>
              <a:t>Syndrome </a:t>
            </a:r>
            <a:r>
              <a:rPr lang="fr-BE" dirty="0"/>
              <a:t>d’une dérive du système IDESS </a:t>
            </a:r>
            <a:r>
              <a:rPr lang="fr-BE" dirty="0" smtClean="0"/>
              <a:t>?</a:t>
            </a:r>
          </a:p>
          <a:p>
            <a:pPr lvl="1">
              <a:buFont typeface="Wingdings" pitchFamily="2" charset="2"/>
              <a:buChar char="è"/>
            </a:pPr>
            <a:r>
              <a:rPr lang="fr-BE" dirty="0" smtClean="0">
                <a:sym typeface="Wingdings" panose="05000000000000000000" pitchFamily="2" charset="2"/>
              </a:rPr>
              <a:t> NON, selon la plupart des </a:t>
            </a:r>
            <a:r>
              <a:rPr lang="fr-BE" dirty="0" smtClean="0"/>
              <a:t>acteurs </a:t>
            </a:r>
            <a:r>
              <a:rPr lang="fr-BE" dirty="0"/>
              <a:t>de </a:t>
            </a:r>
            <a:r>
              <a:rPr lang="fr-BE" dirty="0" smtClean="0"/>
              <a:t>terrain</a:t>
            </a:r>
          </a:p>
          <a:p>
            <a:pPr lvl="1">
              <a:buFont typeface="Wingdings" pitchFamily="2" charset="2"/>
              <a:buChar char="è"/>
            </a:pPr>
            <a:r>
              <a:rPr lang="fr-BE" dirty="0" smtClean="0"/>
              <a:t> Objectif </a:t>
            </a:r>
            <a:r>
              <a:rPr lang="fr-BE" dirty="0"/>
              <a:t>de maintien à domicile des personnes âgées</a:t>
            </a:r>
          </a:p>
          <a:p>
            <a:pPr lvl="2"/>
            <a:r>
              <a:rPr lang="fr-BE" dirty="0"/>
              <a:t>Personnes âgées vulnérables</a:t>
            </a:r>
          </a:p>
          <a:p>
            <a:pPr lvl="2"/>
            <a:r>
              <a:rPr lang="fr-BE" dirty="0"/>
              <a:t>Personnes âgées en proie à l’isolement </a:t>
            </a:r>
            <a:r>
              <a:rPr lang="fr-BE" dirty="0" smtClean="0"/>
              <a:t>social.</a:t>
            </a:r>
          </a:p>
          <a:p>
            <a:r>
              <a:rPr lang="fr-BE" dirty="0" smtClean="0"/>
              <a:t>Majorité pense qu’il </a:t>
            </a:r>
            <a:r>
              <a:rPr lang="fr-BE" dirty="0"/>
              <a:t>faudrait même </a:t>
            </a:r>
            <a:r>
              <a:rPr lang="fr-BE" b="1" dirty="0"/>
              <a:t>élargir</a:t>
            </a:r>
            <a:r>
              <a:rPr lang="fr-BE" dirty="0"/>
              <a:t> le public </a:t>
            </a:r>
            <a:r>
              <a:rPr lang="fr-BE" dirty="0" smtClean="0"/>
              <a:t>cible</a:t>
            </a:r>
          </a:p>
          <a:p>
            <a:pPr lvl="1"/>
            <a:r>
              <a:rPr lang="fr-BE" dirty="0" smtClean="0"/>
              <a:t>Précarité augmente</a:t>
            </a:r>
          </a:p>
          <a:p>
            <a:pPr lvl="1"/>
            <a:r>
              <a:rPr lang="fr-BE" dirty="0" smtClean="0"/>
              <a:t>Complément au secteur privé</a:t>
            </a:r>
          </a:p>
          <a:p>
            <a:pPr lvl="1"/>
            <a:r>
              <a:rPr lang="fr-BE" dirty="0" smtClean="0"/>
              <a:t>Par exemple:  </a:t>
            </a:r>
          </a:p>
          <a:p>
            <a:pPr lvl="2"/>
            <a:r>
              <a:rPr lang="fr-BE" dirty="0" smtClean="0"/>
              <a:t>Prise en compte de l’état de santé de </a:t>
            </a:r>
            <a:r>
              <a:rPr lang="fr-BE" dirty="0"/>
              <a:t>la </a:t>
            </a:r>
            <a:r>
              <a:rPr lang="fr-BE" dirty="0" smtClean="0"/>
              <a:t>personne; </a:t>
            </a:r>
          </a:p>
          <a:p>
            <a:pPr lvl="2"/>
            <a:r>
              <a:rPr lang="fr-BE" dirty="0" smtClean="0"/>
              <a:t>Permettre «</a:t>
            </a:r>
            <a:r>
              <a:rPr lang="fr-BE" dirty="0"/>
              <a:t> bon sens » aux </a:t>
            </a:r>
            <a:r>
              <a:rPr lang="fr-BE" dirty="0" smtClean="0"/>
              <a:t>travailleurs (précarité transitoire);</a:t>
            </a:r>
          </a:p>
          <a:p>
            <a:pPr lvl="2"/>
            <a:r>
              <a:rPr lang="fr-BE" dirty="0" smtClean="0"/>
              <a:t>Prendre en </a:t>
            </a:r>
            <a:r>
              <a:rPr lang="fr-BE" dirty="0"/>
              <a:t>compte les spécificités locales et historiques de la région pour définir les critères de </a:t>
            </a:r>
            <a:r>
              <a:rPr lang="fr-BE" dirty="0" smtClean="0"/>
              <a:t>précarité</a:t>
            </a:r>
          </a:p>
          <a:p>
            <a:r>
              <a:rPr lang="fr-BE" dirty="0" smtClean="0"/>
              <a:t>Exception: magasin social</a:t>
            </a:r>
          </a:p>
          <a:p>
            <a:pPr lvl="1"/>
            <a:r>
              <a:rPr lang="fr-BE" dirty="0" smtClean="0"/>
              <a:t>Non-précaires viennent soutenir économie sociale / recyclage</a:t>
            </a:r>
            <a:endParaRPr lang="fr-BE" dirty="0"/>
          </a:p>
          <a:p>
            <a:pPr lvl="1"/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274320" lvl="1" indent="0">
              <a:buNone/>
            </a:pPr>
            <a:endParaRPr lang="fr-BE" dirty="0" smtClean="0"/>
          </a:p>
          <a:p>
            <a:pPr marL="274320" lvl="1" indent="0">
              <a:buNone/>
            </a:pPr>
            <a:endParaRPr lang="fr-BE" dirty="0"/>
          </a:p>
          <a:p>
            <a:pPr marL="274320" lvl="1" indent="0">
              <a:buNone/>
            </a:pPr>
            <a:endParaRPr lang="fr-BE" dirty="0" smtClean="0"/>
          </a:p>
          <a:p>
            <a:pPr marL="274320" lvl="1" indent="0">
              <a:buNone/>
            </a:pPr>
            <a:endParaRPr lang="fr-BE" dirty="0"/>
          </a:p>
          <a:p>
            <a:pPr marL="274320" lvl="1" indent="0">
              <a:buNone/>
            </a:pPr>
            <a:endParaRPr lang="fr-BE" dirty="0" smtClean="0"/>
          </a:p>
          <a:p>
            <a:endParaRPr lang="fr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Profil des clients : dérive du système?</a:t>
            </a:r>
            <a:endParaRPr lang="fr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36" y="5085184"/>
            <a:ext cx="354771" cy="490364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>
          <a:xfrm>
            <a:off x="887507" y="4869160"/>
            <a:ext cx="156101" cy="936104"/>
          </a:xfrm>
          <a:prstGeom prst="leftBrac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213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Profil des clients: quid si disparition?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08000" cy="4493096"/>
          </a:xfrm>
        </p:spPr>
        <p:txBody>
          <a:bodyPr>
            <a:normAutofit/>
          </a:bodyPr>
          <a:lstStyle/>
          <a:p>
            <a:r>
              <a:rPr lang="fr-BE" dirty="0" smtClean="0"/>
              <a:t>Hypothèse: en cas de disparition de l’IDESS, les plus lésés seraient les bénéficiaires </a:t>
            </a:r>
            <a:r>
              <a:rPr lang="fr-BE" b="1" dirty="0" smtClean="0"/>
              <a:t>usagers </a:t>
            </a:r>
            <a:r>
              <a:rPr lang="fr-BE" b="1" dirty="0"/>
              <a:t>non-précaires mais vulnérables</a:t>
            </a:r>
            <a:r>
              <a:rPr lang="fr-BE" dirty="0"/>
              <a:t> (les personnes âgées avec une pension supérieure au seuil permettant de bénéficier du tarif social de l’IDESS</a:t>
            </a:r>
            <a:r>
              <a:rPr lang="fr-BE" dirty="0" smtClean="0"/>
              <a:t>)</a:t>
            </a:r>
          </a:p>
          <a:p>
            <a:pPr lvl="1"/>
            <a:r>
              <a:rPr lang="fr-BE" dirty="0"/>
              <a:t>Nombreux seraient sans solution alternative</a:t>
            </a:r>
          </a:p>
          <a:p>
            <a:pPr lvl="1"/>
            <a:r>
              <a:rPr lang="fr-BE" dirty="0"/>
              <a:t>Engorgement des autres services du CPAS</a:t>
            </a:r>
          </a:p>
          <a:p>
            <a:pPr lvl="1"/>
            <a:r>
              <a:rPr lang="fr-BE" dirty="0" smtClean="0"/>
              <a:t>Tous les clients seraient lésés</a:t>
            </a:r>
          </a:p>
          <a:p>
            <a:r>
              <a:rPr lang="fr-BE" dirty="0" smtClean="0"/>
              <a:t>Question du </a:t>
            </a:r>
            <a:r>
              <a:rPr lang="fr-BE" dirty="0" err="1" smtClean="0"/>
              <a:t>mesydel</a:t>
            </a:r>
            <a:r>
              <a:rPr lang="fr-BE" dirty="0" smtClean="0"/>
              <a:t> : </a:t>
            </a:r>
          </a:p>
          <a:p>
            <a:pPr marL="274320" lvl="1" indent="0" algn="just">
              <a:buNone/>
            </a:pPr>
            <a:r>
              <a:rPr lang="fr-BE" sz="1800" dirty="0" smtClean="0"/>
              <a:t>«</a:t>
            </a:r>
            <a:r>
              <a:rPr lang="fr-BE" sz="1800" dirty="0"/>
              <a:t> parmi </a:t>
            </a:r>
            <a:r>
              <a:rPr lang="fr-BE" sz="1800" dirty="0" smtClean="0"/>
              <a:t>les </a:t>
            </a:r>
            <a:r>
              <a:rPr lang="fr-BE" sz="1800" dirty="0"/>
              <a:t>bénéficiaires de votre </a:t>
            </a:r>
            <a:r>
              <a:rPr lang="fr-BE" sz="1800" dirty="0" smtClean="0"/>
              <a:t>IDESS</a:t>
            </a:r>
            <a:r>
              <a:rPr lang="fr-BE" sz="1800" dirty="0"/>
              <a:t>, </a:t>
            </a:r>
            <a:endParaRPr lang="fr-BE" sz="1800" dirty="0" smtClean="0"/>
          </a:p>
          <a:p>
            <a:pPr marL="274320" lvl="1" indent="0" algn="just">
              <a:buNone/>
            </a:pPr>
            <a:r>
              <a:rPr lang="fr-BE" sz="1800" dirty="0" smtClean="0"/>
              <a:t>à </a:t>
            </a:r>
            <a:r>
              <a:rPr lang="fr-BE" sz="1800" dirty="0"/>
              <a:t>combien estimez vous la </a:t>
            </a:r>
            <a:r>
              <a:rPr lang="fr-BE" sz="1800" dirty="0" smtClean="0"/>
              <a:t>population </a:t>
            </a:r>
          </a:p>
          <a:p>
            <a:pPr marL="274320" lvl="1" indent="0" algn="just">
              <a:buNone/>
            </a:pPr>
            <a:r>
              <a:rPr lang="fr-BE" sz="1800" dirty="0" smtClean="0"/>
              <a:t>vulnérable </a:t>
            </a:r>
            <a:r>
              <a:rPr lang="fr-BE" sz="1800" dirty="0"/>
              <a:t>mais </a:t>
            </a:r>
            <a:r>
              <a:rPr lang="fr-BE" sz="1800" dirty="0" smtClean="0"/>
              <a:t>non-précaire? »</a:t>
            </a:r>
            <a:endParaRPr lang="fr-BE" sz="2400" i="1" dirty="0"/>
          </a:p>
          <a:p>
            <a:endParaRPr lang="fr-BE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" r="2751"/>
          <a:stretch/>
        </p:blipFill>
        <p:spPr bwMode="auto">
          <a:xfrm>
            <a:off x="5292080" y="4276095"/>
            <a:ext cx="3404106" cy="2393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902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841</TotalTime>
  <Words>2364</Words>
  <Application>Microsoft Office PowerPoint</Application>
  <PresentationFormat>On-screen Show (4:3)</PresentationFormat>
  <Paragraphs>493</Paragraphs>
  <Slides>28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Clarity</vt:lpstr>
      <vt:lpstr>Quel est l’impact des IDESS? Impacts sociaux, logiques d’action et modèles-types</vt:lpstr>
      <vt:lpstr>Contexte de la recherche</vt:lpstr>
      <vt:lpstr>Tableau récapitulatif des études de cas</vt:lpstr>
      <vt:lpstr>Taux de réponse au Mesydel</vt:lpstr>
      <vt:lpstr>Profil des IDESS en RW</vt:lpstr>
      <vt:lpstr>Profil des IDESS en RW (2)</vt:lpstr>
      <vt:lpstr>Profil des clients/bénéficiaires</vt:lpstr>
      <vt:lpstr>Profil des clients : dérive du système?</vt:lpstr>
      <vt:lpstr>Profil des clients: quid si disparition?</vt:lpstr>
      <vt:lpstr>Profil des travailleurs</vt:lpstr>
      <vt:lpstr>Profil des travailleurs / profil IDESS</vt:lpstr>
      <vt:lpstr>Lees ressources (inputs) des IDESS</vt:lpstr>
      <vt:lpstr>Les ressources des IDESS:  déficit structurel</vt:lpstr>
      <vt:lpstr>Les ressources des IDESS: ressources externes</vt:lpstr>
      <vt:lpstr>Les ressources (inputs) des IDESS:  collaborations</vt:lpstr>
      <vt:lpstr>Logiques d’action et finalités</vt:lpstr>
      <vt:lpstr>Logiques d’action et finalités (2)</vt:lpstr>
      <vt:lpstr>Logiques d’action et finalité (2) critères d’une ISP réussie </vt:lpstr>
      <vt:lpstr>4 modèles d’IDESS</vt:lpstr>
      <vt:lpstr>PowerPoint Presentation</vt:lpstr>
      <vt:lpstr>Modèles et logiques d’action</vt:lpstr>
      <vt:lpstr>PowerPoint Presentation</vt:lpstr>
      <vt:lpstr>Impacts sociaux et indicateurs:  Pour les travailleurs en ISP</vt:lpstr>
      <vt:lpstr>Impacts sociaux et indicateurs:  Pour les clients/bénéficiaires</vt:lpstr>
      <vt:lpstr>Impacts sociaux et indicateurs : indicateurs / activité</vt:lpstr>
      <vt:lpstr>Impacts sociaux et indicateurs:  Pour la collectivité (niveau macro)</vt:lpstr>
      <vt:lpstr>Conclusion </vt:lpstr>
      <vt:lpstr>Contacts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Quel est l’impact des IDESS? Impacts sociaux et modèles d’IDESS</dc:title>
  <dc:creator>Perrine Vanmeerbeek</dc:creator>
  <cp:lastModifiedBy>Perrine Vanmeerbeek</cp:lastModifiedBy>
  <cp:revision>44</cp:revision>
  <dcterms:created xsi:type="dcterms:W3CDTF">2016-12-15T11:08:56Z</dcterms:created>
  <dcterms:modified xsi:type="dcterms:W3CDTF">2017-02-01T09:02:32Z</dcterms:modified>
</cp:coreProperties>
</file>