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7" r:id="rId3"/>
  </p:sldMasterIdLst>
  <p:notesMasterIdLst>
    <p:notesMasterId r:id="rId23"/>
  </p:notesMasterIdLst>
  <p:sldIdLst>
    <p:sldId id="287" r:id="rId4"/>
    <p:sldId id="326" r:id="rId5"/>
    <p:sldId id="289" r:id="rId6"/>
    <p:sldId id="300" r:id="rId7"/>
    <p:sldId id="290" r:id="rId8"/>
    <p:sldId id="291" r:id="rId9"/>
    <p:sldId id="292" r:id="rId10"/>
    <p:sldId id="358" r:id="rId11"/>
    <p:sldId id="284" r:id="rId12"/>
    <p:sldId id="355" r:id="rId13"/>
    <p:sldId id="350" r:id="rId14"/>
    <p:sldId id="360" r:id="rId15"/>
    <p:sldId id="359" r:id="rId16"/>
    <p:sldId id="351" r:id="rId17"/>
    <p:sldId id="356" r:id="rId18"/>
    <p:sldId id="349" r:id="rId19"/>
    <p:sldId id="352" r:id="rId20"/>
    <p:sldId id="353" r:id="rId21"/>
    <p:sldId id="328" r:id="rId22"/>
  </p:sldIdLst>
  <p:sldSz cx="9144000" cy="6858000" type="screen4x3"/>
  <p:notesSz cx="6858000" cy="9144000"/>
  <p:defaultTextStyle>
    <a:defPPr>
      <a:defRPr lang="en-US"/>
    </a:defPPr>
    <a:lvl1pPr marL="0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58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77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96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35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038CBD"/>
    <a:srgbClr val="66CCFF"/>
    <a:srgbClr val="33CC33"/>
    <a:srgbClr val="BA240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5737" autoAdjust="0"/>
  </p:normalViewPr>
  <p:slideViewPr>
    <p:cSldViewPr>
      <p:cViewPr>
        <p:scale>
          <a:sx n="70" d="100"/>
          <a:sy n="70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uhcpartnership.net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www.uhcpartnership.net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E01D92-3C61-47ED-AE26-10CC4CF17A1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15D47682-BF26-4ACD-A8DB-C6B032BB411F}">
      <dgm:prSet/>
      <dgm:spPr/>
      <dgm:t>
        <a:bodyPr/>
        <a:lstStyle/>
        <a:p>
          <a:pPr rtl="0"/>
          <a:r>
            <a:rPr lang="en-GB" b="1" i="1" dirty="0" smtClean="0">
              <a:solidFill>
                <a:srgbClr val="FF0000"/>
              </a:solidFill>
              <a:hlinkClick xmlns:r="http://schemas.openxmlformats.org/officeDocument/2006/relationships" r:id="rId1"/>
            </a:rPr>
            <a:t>www.uhcpartnership.net</a:t>
          </a:r>
          <a:endParaRPr lang="en-GB" dirty="0">
            <a:solidFill>
              <a:srgbClr val="FF0000"/>
            </a:solidFill>
          </a:endParaRPr>
        </a:p>
      </dgm:t>
    </dgm:pt>
    <dgm:pt modelId="{C30095E1-DFDF-40E2-A58F-A03CC330702E}" type="parTrans" cxnId="{588A9B4B-F8C5-4C43-A1CF-04F0BF1BE324}">
      <dgm:prSet/>
      <dgm:spPr/>
      <dgm:t>
        <a:bodyPr/>
        <a:lstStyle/>
        <a:p>
          <a:endParaRPr lang="en-GB">
            <a:solidFill>
              <a:srgbClr val="FF0000"/>
            </a:solidFill>
          </a:endParaRPr>
        </a:p>
      </dgm:t>
    </dgm:pt>
    <dgm:pt modelId="{0E5D8B88-A84A-4C11-BE8D-CA7D3C06CB55}" type="sibTrans" cxnId="{588A9B4B-F8C5-4C43-A1CF-04F0BF1BE324}">
      <dgm:prSet/>
      <dgm:spPr/>
      <dgm:t>
        <a:bodyPr/>
        <a:lstStyle/>
        <a:p>
          <a:endParaRPr lang="en-GB">
            <a:solidFill>
              <a:srgbClr val="FF0000"/>
            </a:solidFill>
          </a:endParaRPr>
        </a:p>
      </dgm:t>
    </dgm:pt>
    <dgm:pt modelId="{88DCE1EB-670E-48B3-A443-3A2460D3EC0C}" type="pres">
      <dgm:prSet presAssocID="{C5E01D92-3C61-47ED-AE26-10CC4CF17A1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6DD52DF-BF7A-4696-9F79-4F86FFD472AA}" type="pres">
      <dgm:prSet presAssocID="{15D47682-BF26-4ACD-A8DB-C6B032BB411F}" presName="composite" presStyleCnt="0"/>
      <dgm:spPr/>
    </dgm:pt>
    <dgm:pt modelId="{908660AC-C32D-4AF1-A810-5CABB7931EE8}" type="pres">
      <dgm:prSet presAssocID="{15D47682-BF26-4ACD-A8DB-C6B032BB411F}" presName="imgShp" presStyleLbl="fgImgPlace1" presStyleIdx="0" presStyleCnt="1"/>
      <dgm:spPr/>
    </dgm:pt>
    <dgm:pt modelId="{B64180B1-FBB6-46B6-AFA8-7F3ACAB07326}" type="pres">
      <dgm:prSet presAssocID="{15D47682-BF26-4ACD-A8DB-C6B032BB411F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B9384FE-39BC-4715-95DF-63133FC4C238}" type="presOf" srcId="{C5E01D92-3C61-47ED-AE26-10CC4CF17A15}" destId="{88DCE1EB-670E-48B3-A443-3A2460D3EC0C}" srcOrd="0" destOrd="0" presId="urn:microsoft.com/office/officeart/2005/8/layout/vList3"/>
    <dgm:cxn modelId="{588A9B4B-F8C5-4C43-A1CF-04F0BF1BE324}" srcId="{C5E01D92-3C61-47ED-AE26-10CC4CF17A15}" destId="{15D47682-BF26-4ACD-A8DB-C6B032BB411F}" srcOrd="0" destOrd="0" parTransId="{C30095E1-DFDF-40E2-A58F-A03CC330702E}" sibTransId="{0E5D8B88-A84A-4C11-BE8D-CA7D3C06CB55}"/>
    <dgm:cxn modelId="{81EFEDEB-E947-464A-B889-C1B8B6854C44}" type="presOf" srcId="{15D47682-BF26-4ACD-A8DB-C6B032BB411F}" destId="{B64180B1-FBB6-46B6-AFA8-7F3ACAB07326}" srcOrd="0" destOrd="0" presId="urn:microsoft.com/office/officeart/2005/8/layout/vList3"/>
    <dgm:cxn modelId="{669192EC-72DE-4E68-958F-3D8EA8FCEB92}" type="presParOf" srcId="{88DCE1EB-670E-48B3-A443-3A2460D3EC0C}" destId="{76DD52DF-BF7A-4696-9F79-4F86FFD472AA}" srcOrd="0" destOrd="0" presId="urn:microsoft.com/office/officeart/2005/8/layout/vList3"/>
    <dgm:cxn modelId="{D8BD73CB-99DE-4788-A663-EBB27EFFEB3C}" type="presParOf" srcId="{76DD52DF-BF7A-4696-9F79-4F86FFD472AA}" destId="{908660AC-C32D-4AF1-A810-5CABB7931EE8}" srcOrd="0" destOrd="0" presId="urn:microsoft.com/office/officeart/2005/8/layout/vList3"/>
    <dgm:cxn modelId="{A3C9BD07-1FAD-418B-8BEC-9B0AF7FD65AC}" type="presParOf" srcId="{76DD52DF-BF7A-4696-9F79-4F86FFD472AA}" destId="{B64180B1-FBB6-46B6-AFA8-7F3ACAB0732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BF1CFE-7FFC-41D3-80CB-FC006A297D0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B5D123D-B271-49AA-B0F9-BA31D11C13EF}">
      <dgm:prSet/>
      <dgm:spPr/>
      <dgm:t>
        <a:bodyPr/>
        <a:lstStyle/>
        <a:p>
          <a:pPr rtl="0"/>
          <a:r>
            <a:rPr lang="en-GB" b="1" i="1" u="sng" dirty="0" smtClean="0">
              <a:solidFill>
                <a:srgbClr val="FF0000"/>
              </a:solidFill>
            </a:rPr>
            <a:t>www.who.int/healthsystems/publications/nhpsp-handbook/en/</a:t>
          </a:r>
          <a:endParaRPr lang="en-GB" b="1" i="1" u="sng" dirty="0">
            <a:solidFill>
              <a:srgbClr val="FF0000"/>
            </a:solidFill>
          </a:endParaRPr>
        </a:p>
      </dgm:t>
    </dgm:pt>
    <dgm:pt modelId="{04581727-3243-4EC3-A25F-453A7D411DDF}" type="parTrans" cxnId="{A6304460-5B07-4B4D-B317-26B8B2EAFC64}">
      <dgm:prSet/>
      <dgm:spPr/>
      <dgm:t>
        <a:bodyPr/>
        <a:lstStyle/>
        <a:p>
          <a:endParaRPr lang="en-GB"/>
        </a:p>
      </dgm:t>
    </dgm:pt>
    <dgm:pt modelId="{BB8C02C9-D330-48A5-A12A-8DC0D1065DC3}" type="sibTrans" cxnId="{A6304460-5B07-4B4D-B317-26B8B2EAFC64}">
      <dgm:prSet/>
      <dgm:spPr/>
      <dgm:t>
        <a:bodyPr/>
        <a:lstStyle/>
        <a:p>
          <a:endParaRPr lang="en-GB"/>
        </a:p>
      </dgm:t>
    </dgm:pt>
    <dgm:pt modelId="{4AE9E4EC-0937-443F-8A5B-284795901D8A}" type="pres">
      <dgm:prSet presAssocID="{8FBF1CFE-7FFC-41D3-80CB-FC006A297D0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A5ED110-24C8-44F5-8F6C-900E5FBC3FB6}" type="pres">
      <dgm:prSet presAssocID="{3B5D123D-B271-49AA-B0F9-BA31D11C13EF}" presName="composite" presStyleCnt="0"/>
      <dgm:spPr/>
    </dgm:pt>
    <dgm:pt modelId="{2EF05FA2-9E0D-487C-A12F-FD3705519B41}" type="pres">
      <dgm:prSet presAssocID="{3B5D123D-B271-49AA-B0F9-BA31D11C13EF}" presName="imgShp" presStyleLbl="fgImgPlace1" presStyleIdx="0" presStyleCnt="1"/>
      <dgm:spPr/>
    </dgm:pt>
    <dgm:pt modelId="{40744476-0E64-4749-99DA-5F277D78A64A}" type="pres">
      <dgm:prSet presAssocID="{3B5D123D-B271-49AA-B0F9-BA31D11C13EF}" presName="txShp" presStyleLbl="node1" presStyleIdx="0" presStyleCnt="1" custLinFactNeighborX="304" custLinFactNeighborY="-138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6304460-5B07-4B4D-B317-26B8B2EAFC64}" srcId="{8FBF1CFE-7FFC-41D3-80CB-FC006A297D00}" destId="{3B5D123D-B271-49AA-B0F9-BA31D11C13EF}" srcOrd="0" destOrd="0" parTransId="{04581727-3243-4EC3-A25F-453A7D411DDF}" sibTransId="{BB8C02C9-D330-48A5-A12A-8DC0D1065DC3}"/>
    <dgm:cxn modelId="{906A5B1F-01BC-4C61-A9DD-E6DE9588AE17}" type="presOf" srcId="{3B5D123D-B271-49AA-B0F9-BA31D11C13EF}" destId="{40744476-0E64-4749-99DA-5F277D78A64A}" srcOrd="0" destOrd="0" presId="urn:microsoft.com/office/officeart/2005/8/layout/vList3"/>
    <dgm:cxn modelId="{77756C5F-97F7-481D-A521-026670E9F9CF}" type="presOf" srcId="{8FBF1CFE-7FFC-41D3-80CB-FC006A297D00}" destId="{4AE9E4EC-0937-443F-8A5B-284795901D8A}" srcOrd="0" destOrd="0" presId="urn:microsoft.com/office/officeart/2005/8/layout/vList3"/>
    <dgm:cxn modelId="{81222B10-B0A6-4912-A058-F860FBD036DD}" type="presParOf" srcId="{4AE9E4EC-0937-443F-8A5B-284795901D8A}" destId="{6A5ED110-24C8-44F5-8F6C-900E5FBC3FB6}" srcOrd="0" destOrd="0" presId="urn:microsoft.com/office/officeart/2005/8/layout/vList3"/>
    <dgm:cxn modelId="{0F09E7D3-6E0D-4526-AB15-8DDB2557A985}" type="presParOf" srcId="{6A5ED110-24C8-44F5-8F6C-900E5FBC3FB6}" destId="{2EF05FA2-9E0D-487C-A12F-FD3705519B41}" srcOrd="0" destOrd="0" presId="urn:microsoft.com/office/officeart/2005/8/layout/vList3"/>
    <dgm:cxn modelId="{A5A3D866-B811-4CEA-AAED-E5908163DE1C}" type="presParOf" srcId="{6A5ED110-24C8-44F5-8F6C-900E5FBC3FB6}" destId="{40744476-0E64-4749-99DA-5F277D78A64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821587-C0BC-40FB-B22A-2989B27B62AC}" type="doc">
      <dgm:prSet loTypeId="urn:microsoft.com/office/officeart/2005/8/layout/h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80AB412C-FD03-4BEE-B299-773150E022AB}">
      <dgm:prSet phldrT="[Text]" custT="1"/>
      <dgm:spPr>
        <a:xfrm>
          <a:off x="730248" y="2448579"/>
          <a:ext cx="1516137" cy="602917"/>
        </a:xfr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sz="12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UHC partnership support: Technical support and funding</a:t>
          </a:r>
        </a:p>
      </dgm:t>
    </dgm:pt>
    <dgm:pt modelId="{52BE0B32-90EB-4C43-BDE6-0D40B6F40815}" type="parTrans" cxnId="{FBBD05AF-851E-42E8-BCC7-2A7F0A19330C}">
      <dgm:prSet/>
      <dgm:spPr/>
      <dgm:t>
        <a:bodyPr/>
        <a:lstStyle/>
        <a:p>
          <a:endParaRPr lang="en-GB"/>
        </a:p>
      </dgm:t>
    </dgm:pt>
    <dgm:pt modelId="{1D5DDF34-02CC-4254-900A-C36F3B2BAF17}" type="sibTrans" cxnId="{FBBD05AF-851E-42E8-BCC7-2A7F0A19330C}">
      <dgm:prSet/>
      <dgm:spPr>
        <a:xfrm>
          <a:off x="1280308" y="948196"/>
          <a:ext cx="2959110" cy="2959110"/>
        </a:xfr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/>
        </a:p>
      </dgm:t>
    </dgm:pt>
    <dgm:pt modelId="{79F53870-8E45-4710-A29B-8D019C2B3216}">
      <dgm:prSet phldrT="[Text]" custT="1"/>
      <dgm:spPr>
        <a:xfrm>
          <a:off x="88901" y="1269846"/>
          <a:ext cx="2379593" cy="116020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GB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The need to coordinate an increased number of actors and align increased donor inflows</a:t>
          </a:r>
          <a:r>
            <a:rPr lang="en-GB" sz="13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.</a:t>
          </a:r>
        </a:p>
      </dgm:t>
    </dgm:pt>
    <dgm:pt modelId="{DB915737-8247-4225-9F3F-5E23B5131C00}" type="parTrans" cxnId="{BBA47D80-38EB-4588-B449-BA4B920352A4}">
      <dgm:prSet/>
      <dgm:spPr/>
      <dgm:t>
        <a:bodyPr/>
        <a:lstStyle/>
        <a:p>
          <a:endParaRPr lang="en-GB"/>
        </a:p>
      </dgm:t>
    </dgm:pt>
    <dgm:pt modelId="{DB933C00-4A0C-4751-8A2F-677F892CD690}" type="sibTrans" cxnId="{BBA47D80-38EB-4588-B449-BA4B920352A4}">
      <dgm:prSet/>
      <dgm:spPr/>
      <dgm:t>
        <a:bodyPr/>
        <a:lstStyle/>
        <a:p>
          <a:endParaRPr lang="en-GB"/>
        </a:p>
      </dgm:t>
    </dgm:pt>
    <dgm:pt modelId="{F14932C3-D9AF-4761-888C-6EA22C3C0FD3}">
      <dgm:prSet phldrT="[Text]" custT="1"/>
      <dgm:spPr>
        <a:xfrm>
          <a:off x="2711087" y="1214956"/>
          <a:ext cx="3210826" cy="195303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2340759"/>
              <a:satOff val="-2919"/>
              <a:lumOff val="686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GB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All coordination structures at the different levels were reviewed: their membership, terms of reference and reporting mechanisms.</a:t>
          </a:r>
        </a:p>
      </dgm:t>
    </dgm:pt>
    <dgm:pt modelId="{70714BA4-3D95-47D2-AF76-4F465AD77A61}" type="parTrans" cxnId="{331C7ABF-44F7-42BC-B1C4-FAE84E1091E9}">
      <dgm:prSet/>
      <dgm:spPr/>
      <dgm:t>
        <a:bodyPr/>
        <a:lstStyle/>
        <a:p>
          <a:endParaRPr lang="en-GB"/>
        </a:p>
      </dgm:t>
    </dgm:pt>
    <dgm:pt modelId="{70F57680-BD15-4DEF-B859-ECB749ACA6E9}" type="sibTrans" cxnId="{331C7ABF-44F7-42BC-B1C4-FAE84E1091E9}">
      <dgm:prSet/>
      <dgm:spPr/>
      <dgm:t>
        <a:bodyPr/>
        <a:lstStyle/>
        <a:p>
          <a:endParaRPr lang="en-GB"/>
        </a:p>
      </dgm:t>
    </dgm:pt>
    <dgm:pt modelId="{D1DFAC09-358B-4D56-BAA1-E54C0FD5A684}">
      <dgm:prSet phldrT="[Text]" custT="1"/>
      <dgm:spPr>
        <a:xfrm>
          <a:off x="6683722" y="2727910"/>
          <a:ext cx="1516137" cy="602917"/>
        </a:xfr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sz="12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As a result of the UHC partnership</a:t>
          </a:r>
        </a:p>
      </dgm:t>
    </dgm:pt>
    <dgm:pt modelId="{5354ACDB-F460-4DAE-9266-8D2CD20423B4}" type="parTrans" cxnId="{7E4EE8D0-4A79-4C6D-8881-A240AEECF4E0}">
      <dgm:prSet/>
      <dgm:spPr/>
      <dgm:t>
        <a:bodyPr/>
        <a:lstStyle/>
        <a:p>
          <a:endParaRPr lang="en-GB"/>
        </a:p>
      </dgm:t>
    </dgm:pt>
    <dgm:pt modelId="{5FEFD59E-1F29-4F13-8D53-FC6CEECC2C66}" type="sibTrans" cxnId="{7E4EE8D0-4A79-4C6D-8881-A240AEECF4E0}">
      <dgm:prSet/>
      <dgm:spPr/>
      <dgm:t>
        <a:bodyPr/>
        <a:lstStyle/>
        <a:p>
          <a:endParaRPr lang="en-GB"/>
        </a:p>
      </dgm:t>
    </dgm:pt>
    <dgm:pt modelId="{1CAD5E99-15DB-4CEC-BC19-4A7495C379E7}">
      <dgm:prSet phldrT="[Text]" custT="1"/>
      <dgm:spPr>
        <a:xfrm>
          <a:off x="88901" y="1269846"/>
          <a:ext cx="2379593" cy="116020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GB" sz="1200" b="1" u="sng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Problem</a:t>
          </a:r>
        </a:p>
      </dgm:t>
    </dgm:pt>
    <dgm:pt modelId="{E31E1E1A-2497-4A1D-B8CE-B82B129D87E7}" type="parTrans" cxnId="{E3BE2CE9-6967-4CE2-A408-2F2BC9C5B1D4}">
      <dgm:prSet/>
      <dgm:spPr/>
      <dgm:t>
        <a:bodyPr/>
        <a:lstStyle/>
        <a:p>
          <a:endParaRPr lang="en-GB"/>
        </a:p>
      </dgm:t>
    </dgm:pt>
    <dgm:pt modelId="{352B3A24-0ABC-4623-A6A9-AB73534132CB}" type="sibTrans" cxnId="{E3BE2CE9-6967-4CE2-A408-2F2BC9C5B1D4}">
      <dgm:prSet/>
      <dgm:spPr/>
      <dgm:t>
        <a:bodyPr/>
        <a:lstStyle/>
        <a:p>
          <a:endParaRPr lang="en-GB"/>
        </a:p>
      </dgm:t>
    </dgm:pt>
    <dgm:pt modelId="{241A14B2-FB1B-41D3-843A-7275DE4109D5}">
      <dgm:prSet phldrT="[Text]" custT="1"/>
      <dgm:spPr>
        <a:xfrm>
          <a:off x="6152346" y="1270924"/>
          <a:ext cx="2058247" cy="170877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4681519"/>
              <a:satOff val="-5839"/>
              <a:lumOff val="1373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GB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Improved sector coordination which will lead to comprehensive planning and rationalised resource allocation.</a:t>
          </a:r>
        </a:p>
      </dgm:t>
    </dgm:pt>
    <dgm:pt modelId="{D8190045-335D-47F5-A566-1F8B86409C60}" type="parTrans" cxnId="{B8A80618-4563-4DD4-ABE4-AB42AD68AD0A}">
      <dgm:prSet/>
      <dgm:spPr/>
      <dgm:t>
        <a:bodyPr/>
        <a:lstStyle/>
        <a:p>
          <a:endParaRPr lang="en-GB"/>
        </a:p>
      </dgm:t>
    </dgm:pt>
    <dgm:pt modelId="{1CE04A45-6650-49BA-BAA5-E6D994892BD8}" type="sibTrans" cxnId="{B8A80618-4563-4DD4-ABE4-AB42AD68AD0A}">
      <dgm:prSet/>
      <dgm:spPr/>
      <dgm:t>
        <a:bodyPr/>
        <a:lstStyle/>
        <a:p>
          <a:endParaRPr lang="en-GB"/>
        </a:p>
      </dgm:t>
    </dgm:pt>
    <dgm:pt modelId="{CF3DDF29-8EF3-420B-B504-EE7E2F520B38}">
      <dgm:prSet phldrT="[Text]" custT="1"/>
      <dgm:spPr>
        <a:xfrm>
          <a:off x="2711087" y="1214956"/>
          <a:ext cx="3210826" cy="195303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2340759"/>
              <a:satOff val="-2919"/>
              <a:lumOff val="686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endParaRPr lang="en-GB" sz="13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9161FF6-43E6-4CC5-8EE7-722D10006654}" type="parTrans" cxnId="{4CC73F4F-7071-4A7A-A241-9614372988A4}">
      <dgm:prSet/>
      <dgm:spPr/>
      <dgm:t>
        <a:bodyPr/>
        <a:lstStyle/>
        <a:p>
          <a:endParaRPr lang="en-GB"/>
        </a:p>
      </dgm:t>
    </dgm:pt>
    <dgm:pt modelId="{9F129D2F-20CF-4D95-B23F-901B81F72975}" type="sibTrans" cxnId="{4CC73F4F-7071-4A7A-A241-9614372988A4}">
      <dgm:prSet/>
      <dgm:spPr/>
      <dgm:t>
        <a:bodyPr/>
        <a:lstStyle/>
        <a:p>
          <a:endParaRPr lang="en-GB"/>
        </a:p>
      </dgm:t>
    </dgm:pt>
    <dgm:pt modelId="{34209799-ECA7-4836-9596-E810DE52BB41}">
      <dgm:prSet phldrT="[Text]" custT="1"/>
      <dgm:spPr>
        <a:xfrm>
          <a:off x="2711087" y="1214956"/>
          <a:ext cx="3210826" cy="195303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2340759"/>
              <a:satOff val="-2919"/>
              <a:lumOff val="686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GB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Restructuring of the central level MoH</a:t>
          </a:r>
        </a:p>
      </dgm:t>
    </dgm:pt>
    <dgm:pt modelId="{BC099357-BD2E-498A-9FB4-32AE567989EA}" type="parTrans" cxnId="{944DB107-842D-4165-9184-A96985E098B8}">
      <dgm:prSet/>
      <dgm:spPr/>
      <dgm:t>
        <a:bodyPr/>
        <a:lstStyle/>
        <a:p>
          <a:endParaRPr lang="en-GB"/>
        </a:p>
      </dgm:t>
    </dgm:pt>
    <dgm:pt modelId="{FAF51493-A69C-4A47-93A9-E7680B858866}" type="sibTrans" cxnId="{944DB107-842D-4165-9184-A96985E098B8}">
      <dgm:prSet/>
      <dgm:spPr/>
      <dgm:t>
        <a:bodyPr/>
        <a:lstStyle/>
        <a:p>
          <a:endParaRPr lang="en-GB"/>
        </a:p>
      </dgm:t>
    </dgm:pt>
    <dgm:pt modelId="{B984A760-BA32-48E3-B0CD-F066C4373304}">
      <dgm:prSet phldrT="[Text]" custT="1"/>
      <dgm:spPr>
        <a:xfrm>
          <a:off x="3499968" y="1277543"/>
          <a:ext cx="2290368" cy="771282"/>
        </a:xfr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sz="12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UHC partnership support: Technical support to review all coordination structures, their </a:t>
          </a:r>
          <a:r>
            <a:rPr lang="en-GB" sz="1200" b="1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ToR</a:t>
          </a:r>
          <a:r>
            <a:rPr lang="en-GB" sz="12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and membership (ER 6)</a:t>
          </a:r>
        </a:p>
      </dgm:t>
    </dgm:pt>
    <dgm:pt modelId="{E6339858-5421-4543-B585-7D10EAC55E8E}" type="sibTrans" cxnId="{BC689057-7A60-48CA-A810-19C4D7B422B1}">
      <dgm:prSet/>
      <dgm:spPr>
        <a:xfrm>
          <a:off x="4447298" y="445762"/>
          <a:ext cx="2842421" cy="2842421"/>
        </a:xfrm>
        <a:solidFill>
          <a:srgbClr val="C0504D">
            <a:hueOff val="4681519"/>
            <a:satOff val="-5839"/>
            <a:lumOff val="1373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/>
        </a:p>
      </dgm:t>
    </dgm:pt>
    <dgm:pt modelId="{51CF9FD9-BBC0-4673-820C-B9EAE567247C}" type="parTrans" cxnId="{BC689057-7A60-48CA-A810-19C4D7B422B1}">
      <dgm:prSet/>
      <dgm:spPr/>
      <dgm:t>
        <a:bodyPr/>
        <a:lstStyle/>
        <a:p>
          <a:endParaRPr lang="en-GB"/>
        </a:p>
      </dgm:t>
    </dgm:pt>
    <dgm:pt modelId="{A4BA0A4E-AA5A-47D9-9CD1-3115EC5ADD97}">
      <dgm:prSet phldrT="[Text]" custT="1"/>
      <dgm:spPr>
        <a:xfrm>
          <a:off x="2711087" y="1214956"/>
          <a:ext cx="3210826" cy="195303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2340759"/>
              <a:satOff val="-2919"/>
              <a:lumOff val="686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GB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Strengthened the partner coordination unit</a:t>
          </a:r>
        </a:p>
      </dgm:t>
    </dgm:pt>
    <dgm:pt modelId="{94D38C96-994E-421F-9E90-4009A79A89C3}" type="parTrans" cxnId="{78A4F2C3-CB19-4A6C-9EC7-EDFC499BFA6A}">
      <dgm:prSet/>
      <dgm:spPr/>
      <dgm:t>
        <a:bodyPr/>
        <a:lstStyle/>
        <a:p>
          <a:endParaRPr lang="en-GB"/>
        </a:p>
      </dgm:t>
    </dgm:pt>
    <dgm:pt modelId="{E491F098-E84E-4A77-8AF1-C7DF48FC3CEC}" type="sibTrans" cxnId="{78A4F2C3-CB19-4A6C-9EC7-EDFC499BFA6A}">
      <dgm:prSet/>
      <dgm:spPr/>
      <dgm:t>
        <a:bodyPr/>
        <a:lstStyle/>
        <a:p>
          <a:endParaRPr lang="en-GB"/>
        </a:p>
      </dgm:t>
    </dgm:pt>
    <dgm:pt modelId="{F303D98E-DD8E-411C-A5BD-A6D0BAEC3BD9}">
      <dgm:prSet phldrT="[Text]" custT="1"/>
      <dgm:spPr>
        <a:xfrm>
          <a:off x="6152346" y="1270924"/>
          <a:ext cx="2058247" cy="170877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4681519"/>
              <a:satOff val="-5839"/>
              <a:lumOff val="1373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GB" sz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Improved alignment to country priorities</a:t>
          </a:r>
        </a:p>
      </dgm:t>
    </dgm:pt>
    <dgm:pt modelId="{37916C04-B17F-4F20-9F0F-18F472C57311}" type="parTrans" cxnId="{9F2B6AD7-6A5F-4743-A963-8D22222A7DBD}">
      <dgm:prSet/>
      <dgm:spPr/>
      <dgm:t>
        <a:bodyPr/>
        <a:lstStyle/>
        <a:p>
          <a:endParaRPr lang="en-GB"/>
        </a:p>
      </dgm:t>
    </dgm:pt>
    <dgm:pt modelId="{CA2B21BC-3F50-4E8B-A559-0A8ADCBA7D3E}" type="sibTrans" cxnId="{9F2B6AD7-6A5F-4743-A963-8D22222A7DBD}">
      <dgm:prSet/>
      <dgm:spPr/>
      <dgm:t>
        <a:bodyPr/>
        <a:lstStyle/>
        <a:p>
          <a:endParaRPr lang="en-GB"/>
        </a:p>
      </dgm:t>
    </dgm:pt>
    <dgm:pt modelId="{98F31DB2-01C2-4096-8028-A59D9EC02018}" type="pres">
      <dgm:prSet presAssocID="{60821587-C0BC-40FB-B22A-2989B27B62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472792F-826D-4D19-A272-747FDBA7F7C3}" type="pres">
      <dgm:prSet presAssocID="{60821587-C0BC-40FB-B22A-2989B27B62AC}" presName="tSp" presStyleCnt="0"/>
      <dgm:spPr/>
    </dgm:pt>
    <dgm:pt modelId="{DAE52AF3-7BEE-4AFF-9015-4120EBF238C8}" type="pres">
      <dgm:prSet presAssocID="{60821587-C0BC-40FB-B22A-2989B27B62AC}" presName="bSp" presStyleCnt="0"/>
      <dgm:spPr/>
    </dgm:pt>
    <dgm:pt modelId="{CF16FFD0-7CED-4561-A72E-24628C7EF5C5}" type="pres">
      <dgm:prSet presAssocID="{60821587-C0BC-40FB-B22A-2989B27B62AC}" presName="process" presStyleCnt="0"/>
      <dgm:spPr/>
    </dgm:pt>
    <dgm:pt modelId="{AC41BAF2-D7DC-4C2A-8C2E-1A7A8B3A5CF7}" type="pres">
      <dgm:prSet presAssocID="{80AB412C-FD03-4BEE-B299-773150E022AB}" presName="composite1" presStyleCnt="0"/>
      <dgm:spPr/>
    </dgm:pt>
    <dgm:pt modelId="{6E25DDB4-1360-4CC0-B5E4-9030B4F24FA8}" type="pres">
      <dgm:prSet presAssocID="{80AB412C-FD03-4BEE-B299-773150E022AB}" presName="dummyNode1" presStyleLbl="node1" presStyleIdx="0" presStyleCnt="3"/>
      <dgm:spPr/>
    </dgm:pt>
    <dgm:pt modelId="{C5F860EA-B4E8-4308-8A7D-56A31F4DD03B}" type="pres">
      <dgm:prSet presAssocID="{80AB412C-FD03-4BEE-B299-773150E022AB}" presName="childNode1" presStyleLbl="bgAcc1" presStyleIdx="0" presStyleCnt="3" custScaleX="139512" custScaleY="82471" custLinFactNeighborX="4873" custLinFactNeighborY="-1949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3454D251-B143-4539-8A85-32EF772D1434}" type="pres">
      <dgm:prSet presAssocID="{80AB412C-FD03-4BEE-B299-773150E022AB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6181D2-9984-493C-BF1F-9B84C89D1B6A}" type="pres">
      <dgm:prSet presAssocID="{80AB412C-FD03-4BEE-B299-773150E022AB}" presName="parentNode1" presStyleLbl="node1" presStyleIdx="0" presStyleCnt="3" custLinFactNeighborX="558" custLinFactNeighborY="-12871">
        <dgm:presLayoutVars>
          <dgm:chMax val="1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F48D777E-83E2-4FB8-AF27-859D22091506}" type="pres">
      <dgm:prSet presAssocID="{80AB412C-FD03-4BEE-B299-773150E022AB}" presName="connSite1" presStyleCnt="0"/>
      <dgm:spPr/>
    </dgm:pt>
    <dgm:pt modelId="{D8095B73-31F7-401C-877E-166D3545F10A}" type="pres">
      <dgm:prSet presAssocID="{1D5DDF34-02CC-4254-900A-C36F3B2BAF17}" presName="Name9" presStyleLbl="sibTrans2D1" presStyleIdx="0" presStyleCnt="2"/>
      <dgm:spPr>
        <a:prstGeom prst="leftCircularArrow">
          <a:avLst>
            <a:gd name="adj1" fmla="val 1973"/>
            <a:gd name="adj2" fmla="val 236281"/>
            <a:gd name="adj3" fmla="val 2219511"/>
            <a:gd name="adj4" fmla="val 9232208"/>
            <a:gd name="adj5" fmla="val 2302"/>
          </a:avLst>
        </a:prstGeom>
      </dgm:spPr>
      <dgm:t>
        <a:bodyPr/>
        <a:lstStyle/>
        <a:p>
          <a:endParaRPr lang="en-GB"/>
        </a:p>
      </dgm:t>
    </dgm:pt>
    <dgm:pt modelId="{9594B046-1688-469B-B8D8-B7FD9394EDD6}" type="pres">
      <dgm:prSet presAssocID="{B984A760-BA32-48E3-B0CD-F066C4373304}" presName="composite2" presStyleCnt="0"/>
      <dgm:spPr/>
    </dgm:pt>
    <dgm:pt modelId="{2831134C-1838-4777-8501-0442821F7821}" type="pres">
      <dgm:prSet presAssocID="{B984A760-BA32-48E3-B0CD-F066C4373304}" presName="dummyNode2" presStyleLbl="node1" presStyleIdx="0" presStyleCnt="3"/>
      <dgm:spPr/>
    </dgm:pt>
    <dgm:pt modelId="{DED95A17-D9BC-4D66-BE33-791E43AD1795}" type="pres">
      <dgm:prSet presAssocID="{B984A760-BA32-48E3-B0CD-F066C4373304}" presName="childNode2" presStyleLbl="bgAcc1" presStyleIdx="1" presStyleCnt="3" custScaleX="188246" custScaleY="138827" custLinFactNeighborX="2793" custLinFactNeighborY="192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76A13C40-11A7-43BD-A8C3-CF86D88F404C}" type="pres">
      <dgm:prSet presAssocID="{B984A760-BA32-48E3-B0CD-F066C4373304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F21790-EDDE-4212-816B-058056489548}" type="pres">
      <dgm:prSet presAssocID="{B984A760-BA32-48E3-B0CD-F066C4373304}" presName="parentNode2" presStyleLbl="node1" presStyleIdx="1" presStyleCnt="3" custScaleX="151066" custScaleY="127925" custLinFactNeighborX="6069" custLinFactNeighborY="33539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E43E25F4-1884-43D6-AA2D-ED08EF76C9C2}" type="pres">
      <dgm:prSet presAssocID="{B984A760-BA32-48E3-B0CD-F066C4373304}" presName="connSite2" presStyleCnt="0"/>
      <dgm:spPr/>
    </dgm:pt>
    <dgm:pt modelId="{A7D2C763-435C-4C3A-97E1-2A3C7BAF137A}" type="pres">
      <dgm:prSet presAssocID="{E6339858-5421-4543-B585-7D10EAC55E8E}" presName="Name18" presStyleLbl="sibTrans2D1" presStyleIdx="1" presStyleCnt="2"/>
      <dgm:spPr>
        <a:prstGeom prst="circularArrow">
          <a:avLst>
            <a:gd name="adj1" fmla="val 2054"/>
            <a:gd name="adj2" fmla="val 246437"/>
            <a:gd name="adj3" fmla="val 19346065"/>
            <a:gd name="adj4" fmla="val 12343523"/>
            <a:gd name="adj5" fmla="val 2397"/>
          </a:avLst>
        </a:prstGeom>
      </dgm:spPr>
      <dgm:t>
        <a:bodyPr/>
        <a:lstStyle/>
        <a:p>
          <a:endParaRPr lang="en-GB"/>
        </a:p>
      </dgm:t>
    </dgm:pt>
    <dgm:pt modelId="{4436A72A-45BC-4F1A-9806-7A92422D523C}" type="pres">
      <dgm:prSet presAssocID="{D1DFAC09-358B-4D56-BAA1-E54C0FD5A684}" presName="composite1" presStyleCnt="0"/>
      <dgm:spPr/>
    </dgm:pt>
    <dgm:pt modelId="{AF0491CE-5BA2-4EE3-96A3-3C992336BE5D}" type="pres">
      <dgm:prSet presAssocID="{D1DFAC09-358B-4D56-BAA1-E54C0FD5A684}" presName="dummyNode1" presStyleLbl="node1" presStyleIdx="1" presStyleCnt="3"/>
      <dgm:spPr/>
    </dgm:pt>
    <dgm:pt modelId="{D6914D16-04CB-4687-8C47-68C70D06705D}" type="pres">
      <dgm:prSet presAssocID="{D1DFAC09-358B-4D56-BAA1-E54C0FD5A684}" presName="childNode1" presStyleLbl="bgAcc1" presStyleIdx="2" presStyleCnt="3" custScaleX="120672" custScaleY="12146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42BAA9D4-6BE2-41F5-A43C-B50D56C657C2}" type="pres">
      <dgm:prSet presAssocID="{D1DFAC09-358B-4D56-BAA1-E54C0FD5A684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C3EF95-A3D9-49D1-A9AC-51AAEDD1285E}" type="pres">
      <dgm:prSet presAssocID="{D1DFAC09-358B-4D56-BAA1-E54C0FD5A684}" presName="parentNode1" presStyleLbl="node1" presStyleIdx="2" presStyleCnt="3" custLinFactNeighborX="-1580" custLinFactNeighborY="33280">
        <dgm:presLayoutVars>
          <dgm:chMax val="1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8E825F86-5E76-4A74-AFA5-DE72A1B66B1B}" type="pres">
      <dgm:prSet presAssocID="{D1DFAC09-358B-4D56-BAA1-E54C0FD5A684}" presName="connSite1" presStyleCnt="0"/>
      <dgm:spPr/>
    </dgm:pt>
  </dgm:ptLst>
  <dgm:cxnLst>
    <dgm:cxn modelId="{F7322533-C07E-4844-A969-42AB54107680}" type="presOf" srcId="{60821587-C0BC-40FB-B22A-2989B27B62AC}" destId="{98F31DB2-01C2-4096-8028-A59D9EC02018}" srcOrd="0" destOrd="0" presId="urn:microsoft.com/office/officeart/2005/8/layout/hProcess4"/>
    <dgm:cxn modelId="{C68A39CF-4F93-4855-B818-CF6F9790C4F5}" type="presOf" srcId="{CF3DDF29-8EF3-420B-B504-EE7E2F520B38}" destId="{76A13C40-11A7-43BD-A8C3-CF86D88F404C}" srcOrd="1" destOrd="0" presId="urn:microsoft.com/office/officeart/2005/8/layout/hProcess4"/>
    <dgm:cxn modelId="{799BD0C1-A582-4D60-A40B-A29255F79FF6}" type="presOf" srcId="{34209799-ECA7-4836-9596-E810DE52BB41}" destId="{76A13C40-11A7-43BD-A8C3-CF86D88F404C}" srcOrd="1" destOrd="2" presId="urn:microsoft.com/office/officeart/2005/8/layout/hProcess4"/>
    <dgm:cxn modelId="{C712C711-2954-46F6-B604-5D23B41FE52F}" type="presOf" srcId="{B984A760-BA32-48E3-B0CD-F066C4373304}" destId="{C7F21790-EDDE-4212-816B-058056489548}" srcOrd="0" destOrd="0" presId="urn:microsoft.com/office/officeart/2005/8/layout/hProcess4"/>
    <dgm:cxn modelId="{9AE6F010-3F63-48BB-A61C-6037362595AD}" type="presOf" srcId="{E6339858-5421-4543-B585-7D10EAC55E8E}" destId="{A7D2C763-435C-4C3A-97E1-2A3C7BAF137A}" srcOrd="0" destOrd="0" presId="urn:microsoft.com/office/officeart/2005/8/layout/hProcess4"/>
    <dgm:cxn modelId="{95201754-7DAA-4DD3-9DF5-AAF33E5691D5}" type="presOf" srcId="{D1DFAC09-358B-4D56-BAA1-E54C0FD5A684}" destId="{07C3EF95-A3D9-49D1-A9AC-51AAEDD1285E}" srcOrd="0" destOrd="0" presId="urn:microsoft.com/office/officeart/2005/8/layout/hProcess4"/>
    <dgm:cxn modelId="{BBA47D80-38EB-4588-B449-BA4B920352A4}" srcId="{80AB412C-FD03-4BEE-B299-773150E022AB}" destId="{79F53870-8E45-4710-A29B-8D019C2B3216}" srcOrd="1" destOrd="0" parTransId="{DB915737-8247-4225-9F3F-5E23B5131C00}" sibTransId="{DB933C00-4A0C-4751-8A2F-677F892CD690}"/>
    <dgm:cxn modelId="{523A7353-2212-4D68-80B9-18ACC54176D5}" type="presOf" srcId="{F303D98E-DD8E-411C-A5BD-A6D0BAEC3BD9}" destId="{42BAA9D4-6BE2-41F5-A43C-B50D56C657C2}" srcOrd="1" destOrd="1" presId="urn:microsoft.com/office/officeart/2005/8/layout/hProcess4"/>
    <dgm:cxn modelId="{78A4F2C3-CB19-4A6C-9EC7-EDFC499BFA6A}" srcId="{B984A760-BA32-48E3-B0CD-F066C4373304}" destId="{A4BA0A4E-AA5A-47D9-9CD1-3115EC5ADD97}" srcOrd="3" destOrd="0" parTransId="{94D38C96-994E-421F-9E90-4009A79A89C3}" sibTransId="{E491F098-E84E-4A77-8AF1-C7DF48FC3CEC}"/>
    <dgm:cxn modelId="{78E0C991-D54A-4E3A-AB99-22D33B5119D9}" type="presOf" srcId="{241A14B2-FB1B-41D3-843A-7275DE4109D5}" destId="{D6914D16-04CB-4687-8C47-68C70D06705D}" srcOrd="0" destOrd="0" presId="urn:microsoft.com/office/officeart/2005/8/layout/hProcess4"/>
    <dgm:cxn modelId="{96C52DE7-6018-4DA6-BA44-987E544685D8}" type="presOf" srcId="{79F53870-8E45-4710-A29B-8D019C2B3216}" destId="{C5F860EA-B4E8-4308-8A7D-56A31F4DD03B}" srcOrd="0" destOrd="1" presId="urn:microsoft.com/office/officeart/2005/8/layout/hProcess4"/>
    <dgm:cxn modelId="{B8A80618-4563-4DD4-ABE4-AB42AD68AD0A}" srcId="{D1DFAC09-358B-4D56-BAA1-E54C0FD5A684}" destId="{241A14B2-FB1B-41D3-843A-7275DE4109D5}" srcOrd="0" destOrd="0" parTransId="{D8190045-335D-47F5-A566-1F8B86409C60}" sibTransId="{1CE04A45-6650-49BA-BAA5-E6D994892BD8}"/>
    <dgm:cxn modelId="{E3BE2CE9-6967-4CE2-A408-2F2BC9C5B1D4}" srcId="{80AB412C-FD03-4BEE-B299-773150E022AB}" destId="{1CAD5E99-15DB-4CEC-BC19-4A7495C379E7}" srcOrd="0" destOrd="0" parTransId="{E31E1E1A-2497-4A1D-B8CE-B82B129D87E7}" sibTransId="{352B3A24-0ABC-4623-A6A9-AB73534132CB}"/>
    <dgm:cxn modelId="{BC689057-7A60-48CA-A810-19C4D7B422B1}" srcId="{60821587-C0BC-40FB-B22A-2989B27B62AC}" destId="{B984A760-BA32-48E3-B0CD-F066C4373304}" srcOrd="1" destOrd="0" parTransId="{51CF9FD9-BBC0-4673-820C-B9EAE567247C}" sibTransId="{E6339858-5421-4543-B585-7D10EAC55E8E}"/>
    <dgm:cxn modelId="{331C7ABF-44F7-42BC-B1C4-FAE84E1091E9}" srcId="{B984A760-BA32-48E3-B0CD-F066C4373304}" destId="{F14932C3-D9AF-4761-888C-6EA22C3C0FD3}" srcOrd="1" destOrd="0" parTransId="{70714BA4-3D95-47D2-AF76-4F465AD77A61}" sibTransId="{70F57680-BD15-4DEF-B859-ECB749ACA6E9}"/>
    <dgm:cxn modelId="{944DB107-842D-4165-9184-A96985E098B8}" srcId="{B984A760-BA32-48E3-B0CD-F066C4373304}" destId="{34209799-ECA7-4836-9596-E810DE52BB41}" srcOrd="2" destOrd="0" parTransId="{BC099357-BD2E-498A-9FB4-32AE567989EA}" sibTransId="{FAF51493-A69C-4A47-93A9-E7680B858866}"/>
    <dgm:cxn modelId="{29DB6339-E17F-4AC5-B96A-86B7B69FCD3D}" type="presOf" srcId="{241A14B2-FB1B-41D3-843A-7275DE4109D5}" destId="{42BAA9D4-6BE2-41F5-A43C-B50D56C657C2}" srcOrd="1" destOrd="0" presId="urn:microsoft.com/office/officeart/2005/8/layout/hProcess4"/>
    <dgm:cxn modelId="{FBBD05AF-851E-42E8-BCC7-2A7F0A19330C}" srcId="{60821587-C0BC-40FB-B22A-2989B27B62AC}" destId="{80AB412C-FD03-4BEE-B299-773150E022AB}" srcOrd="0" destOrd="0" parTransId="{52BE0B32-90EB-4C43-BDE6-0D40B6F40815}" sibTransId="{1D5DDF34-02CC-4254-900A-C36F3B2BAF17}"/>
    <dgm:cxn modelId="{8FA445D7-34C2-4A51-A3AF-E773DE26DED6}" type="presOf" srcId="{79F53870-8E45-4710-A29B-8D019C2B3216}" destId="{3454D251-B143-4539-8A85-32EF772D1434}" srcOrd="1" destOrd="1" presId="urn:microsoft.com/office/officeart/2005/8/layout/hProcess4"/>
    <dgm:cxn modelId="{50004901-E4D8-43D7-A3A1-F8618EF33A8A}" type="presOf" srcId="{80AB412C-FD03-4BEE-B299-773150E022AB}" destId="{456181D2-9984-493C-BF1F-9B84C89D1B6A}" srcOrd="0" destOrd="0" presId="urn:microsoft.com/office/officeart/2005/8/layout/hProcess4"/>
    <dgm:cxn modelId="{AA75E6B1-D224-4FEC-8F2E-B99A168095B8}" type="presOf" srcId="{F14932C3-D9AF-4761-888C-6EA22C3C0FD3}" destId="{DED95A17-D9BC-4D66-BE33-791E43AD1795}" srcOrd="0" destOrd="1" presId="urn:microsoft.com/office/officeart/2005/8/layout/hProcess4"/>
    <dgm:cxn modelId="{DEAA486A-E763-46FF-959E-1B4FBE82CB25}" type="presOf" srcId="{1CAD5E99-15DB-4CEC-BC19-4A7495C379E7}" destId="{3454D251-B143-4539-8A85-32EF772D1434}" srcOrd="1" destOrd="0" presId="urn:microsoft.com/office/officeart/2005/8/layout/hProcess4"/>
    <dgm:cxn modelId="{E2593DA5-6DFA-49E9-9C16-8B97F6E1D53C}" type="presOf" srcId="{CF3DDF29-8EF3-420B-B504-EE7E2F520B38}" destId="{DED95A17-D9BC-4D66-BE33-791E43AD1795}" srcOrd="0" destOrd="0" presId="urn:microsoft.com/office/officeart/2005/8/layout/hProcess4"/>
    <dgm:cxn modelId="{8491E281-922F-4680-97FD-5C3F6606DE56}" type="presOf" srcId="{F14932C3-D9AF-4761-888C-6EA22C3C0FD3}" destId="{76A13C40-11A7-43BD-A8C3-CF86D88F404C}" srcOrd="1" destOrd="1" presId="urn:microsoft.com/office/officeart/2005/8/layout/hProcess4"/>
    <dgm:cxn modelId="{7E4EE8D0-4A79-4C6D-8881-A240AEECF4E0}" srcId="{60821587-C0BC-40FB-B22A-2989B27B62AC}" destId="{D1DFAC09-358B-4D56-BAA1-E54C0FD5A684}" srcOrd="2" destOrd="0" parTransId="{5354ACDB-F460-4DAE-9266-8D2CD20423B4}" sibTransId="{5FEFD59E-1F29-4F13-8D53-FC6CEECC2C66}"/>
    <dgm:cxn modelId="{D313B1A9-6E69-4D57-871F-9F6CB1597A45}" type="presOf" srcId="{F303D98E-DD8E-411C-A5BD-A6D0BAEC3BD9}" destId="{D6914D16-04CB-4687-8C47-68C70D06705D}" srcOrd="0" destOrd="1" presId="urn:microsoft.com/office/officeart/2005/8/layout/hProcess4"/>
    <dgm:cxn modelId="{4CC73F4F-7071-4A7A-A241-9614372988A4}" srcId="{B984A760-BA32-48E3-B0CD-F066C4373304}" destId="{CF3DDF29-8EF3-420B-B504-EE7E2F520B38}" srcOrd="0" destOrd="0" parTransId="{19161FF6-43E6-4CC5-8EE7-722D10006654}" sibTransId="{9F129D2F-20CF-4D95-B23F-901B81F72975}"/>
    <dgm:cxn modelId="{BAD682D8-3914-4D46-B884-5AA51972785A}" type="presOf" srcId="{1D5DDF34-02CC-4254-900A-C36F3B2BAF17}" destId="{D8095B73-31F7-401C-877E-166D3545F10A}" srcOrd="0" destOrd="0" presId="urn:microsoft.com/office/officeart/2005/8/layout/hProcess4"/>
    <dgm:cxn modelId="{307B7995-0D39-4C6C-9930-6F94852F64BA}" type="presOf" srcId="{34209799-ECA7-4836-9596-E810DE52BB41}" destId="{DED95A17-D9BC-4D66-BE33-791E43AD1795}" srcOrd="0" destOrd="2" presId="urn:microsoft.com/office/officeart/2005/8/layout/hProcess4"/>
    <dgm:cxn modelId="{D3902A88-93E2-47C7-9E21-D2063CA1EB53}" type="presOf" srcId="{A4BA0A4E-AA5A-47D9-9CD1-3115EC5ADD97}" destId="{76A13C40-11A7-43BD-A8C3-CF86D88F404C}" srcOrd="1" destOrd="3" presId="urn:microsoft.com/office/officeart/2005/8/layout/hProcess4"/>
    <dgm:cxn modelId="{A7CD85EA-27FC-4AC5-8476-138CE0CDC12A}" type="presOf" srcId="{A4BA0A4E-AA5A-47D9-9CD1-3115EC5ADD97}" destId="{DED95A17-D9BC-4D66-BE33-791E43AD1795}" srcOrd="0" destOrd="3" presId="urn:microsoft.com/office/officeart/2005/8/layout/hProcess4"/>
    <dgm:cxn modelId="{9F2B6AD7-6A5F-4743-A963-8D22222A7DBD}" srcId="{D1DFAC09-358B-4D56-BAA1-E54C0FD5A684}" destId="{F303D98E-DD8E-411C-A5BD-A6D0BAEC3BD9}" srcOrd="1" destOrd="0" parTransId="{37916C04-B17F-4F20-9F0F-18F472C57311}" sibTransId="{CA2B21BC-3F50-4E8B-A559-0A8ADCBA7D3E}"/>
    <dgm:cxn modelId="{53496308-2548-4E02-A0B4-27B5487C1955}" type="presOf" srcId="{1CAD5E99-15DB-4CEC-BC19-4A7495C379E7}" destId="{C5F860EA-B4E8-4308-8A7D-56A31F4DD03B}" srcOrd="0" destOrd="0" presId="urn:microsoft.com/office/officeart/2005/8/layout/hProcess4"/>
    <dgm:cxn modelId="{F93FE87C-64E6-4AA3-B9D5-015DE4453AC4}" type="presParOf" srcId="{98F31DB2-01C2-4096-8028-A59D9EC02018}" destId="{8472792F-826D-4D19-A272-747FDBA7F7C3}" srcOrd="0" destOrd="0" presId="urn:microsoft.com/office/officeart/2005/8/layout/hProcess4"/>
    <dgm:cxn modelId="{DA97C63A-EE91-4EE3-864B-EA54BC9744E3}" type="presParOf" srcId="{98F31DB2-01C2-4096-8028-A59D9EC02018}" destId="{DAE52AF3-7BEE-4AFF-9015-4120EBF238C8}" srcOrd="1" destOrd="0" presId="urn:microsoft.com/office/officeart/2005/8/layout/hProcess4"/>
    <dgm:cxn modelId="{9D22759C-54EE-4113-BE6B-995793A2491B}" type="presParOf" srcId="{98F31DB2-01C2-4096-8028-A59D9EC02018}" destId="{CF16FFD0-7CED-4561-A72E-24628C7EF5C5}" srcOrd="2" destOrd="0" presId="urn:microsoft.com/office/officeart/2005/8/layout/hProcess4"/>
    <dgm:cxn modelId="{93E3F939-A91B-41C5-A32E-CD7CDFEC6397}" type="presParOf" srcId="{CF16FFD0-7CED-4561-A72E-24628C7EF5C5}" destId="{AC41BAF2-D7DC-4C2A-8C2E-1A7A8B3A5CF7}" srcOrd="0" destOrd="0" presId="urn:microsoft.com/office/officeart/2005/8/layout/hProcess4"/>
    <dgm:cxn modelId="{305BA3C2-0DF9-44C8-9DCB-3969B19C9158}" type="presParOf" srcId="{AC41BAF2-D7DC-4C2A-8C2E-1A7A8B3A5CF7}" destId="{6E25DDB4-1360-4CC0-B5E4-9030B4F24FA8}" srcOrd="0" destOrd="0" presId="urn:microsoft.com/office/officeart/2005/8/layout/hProcess4"/>
    <dgm:cxn modelId="{BEE2B9E5-1EC7-4F7C-B207-92252B1F9D28}" type="presParOf" srcId="{AC41BAF2-D7DC-4C2A-8C2E-1A7A8B3A5CF7}" destId="{C5F860EA-B4E8-4308-8A7D-56A31F4DD03B}" srcOrd="1" destOrd="0" presId="urn:microsoft.com/office/officeart/2005/8/layout/hProcess4"/>
    <dgm:cxn modelId="{2FA8D59E-41B0-4E33-8A5E-15A44D914ABD}" type="presParOf" srcId="{AC41BAF2-D7DC-4C2A-8C2E-1A7A8B3A5CF7}" destId="{3454D251-B143-4539-8A85-32EF772D1434}" srcOrd="2" destOrd="0" presId="urn:microsoft.com/office/officeart/2005/8/layout/hProcess4"/>
    <dgm:cxn modelId="{620503BA-DB33-4C56-A2C8-4BAA38223182}" type="presParOf" srcId="{AC41BAF2-D7DC-4C2A-8C2E-1A7A8B3A5CF7}" destId="{456181D2-9984-493C-BF1F-9B84C89D1B6A}" srcOrd="3" destOrd="0" presId="urn:microsoft.com/office/officeart/2005/8/layout/hProcess4"/>
    <dgm:cxn modelId="{5B8E1AE6-000C-4981-B0F4-9D9BFEE185BA}" type="presParOf" srcId="{AC41BAF2-D7DC-4C2A-8C2E-1A7A8B3A5CF7}" destId="{F48D777E-83E2-4FB8-AF27-859D22091506}" srcOrd="4" destOrd="0" presId="urn:microsoft.com/office/officeart/2005/8/layout/hProcess4"/>
    <dgm:cxn modelId="{C3532654-3986-42CB-8A82-2B8362273445}" type="presParOf" srcId="{CF16FFD0-7CED-4561-A72E-24628C7EF5C5}" destId="{D8095B73-31F7-401C-877E-166D3545F10A}" srcOrd="1" destOrd="0" presId="urn:microsoft.com/office/officeart/2005/8/layout/hProcess4"/>
    <dgm:cxn modelId="{5909E89E-E706-4FCC-B665-DE6793FB6BDE}" type="presParOf" srcId="{CF16FFD0-7CED-4561-A72E-24628C7EF5C5}" destId="{9594B046-1688-469B-B8D8-B7FD9394EDD6}" srcOrd="2" destOrd="0" presId="urn:microsoft.com/office/officeart/2005/8/layout/hProcess4"/>
    <dgm:cxn modelId="{6A7D5A18-EE2E-4CA5-B35B-1776614D37DB}" type="presParOf" srcId="{9594B046-1688-469B-B8D8-B7FD9394EDD6}" destId="{2831134C-1838-4777-8501-0442821F7821}" srcOrd="0" destOrd="0" presId="urn:microsoft.com/office/officeart/2005/8/layout/hProcess4"/>
    <dgm:cxn modelId="{5D39A923-942C-4C9A-B47E-8913496E6F4F}" type="presParOf" srcId="{9594B046-1688-469B-B8D8-B7FD9394EDD6}" destId="{DED95A17-D9BC-4D66-BE33-791E43AD1795}" srcOrd="1" destOrd="0" presId="urn:microsoft.com/office/officeart/2005/8/layout/hProcess4"/>
    <dgm:cxn modelId="{8ABC9525-E296-4D74-B96E-2392CEC38AF8}" type="presParOf" srcId="{9594B046-1688-469B-B8D8-B7FD9394EDD6}" destId="{76A13C40-11A7-43BD-A8C3-CF86D88F404C}" srcOrd="2" destOrd="0" presId="urn:microsoft.com/office/officeart/2005/8/layout/hProcess4"/>
    <dgm:cxn modelId="{2F94D042-CF82-42D4-B2D6-DB2B38A06601}" type="presParOf" srcId="{9594B046-1688-469B-B8D8-B7FD9394EDD6}" destId="{C7F21790-EDDE-4212-816B-058056489548}" srcOrd="3" destOrd="0" presId="urn:microsoft.com/office/officeart/2005/8/layout/hProcess4"/>
    <dgm:cxn modelId="{11347B7D-E32A-4145-9073-3FE5130A790A}" type="presParOf" srcId="{9594B046-1688-469B-B8D8-B7FD9394EDD6}" destId="{E43E25F4-1884-43D6-AA2D-ED08EF76C9C2}" srcOrd="4" destOrd="0" presId="urn:microsoft.com/office/officeart/2005/8/layout/hProcess4"/>
    <dgm:cxn modelId="{D46CD57A-F679-4ECD-92C6-851AD7889D82}" type="presParOf" srcId="{CF16FFD0-7CED-4561-A72E-24628C7EF5C5}" destId="{A7D2C763-435C-4C3A-97E1-2A3C7BAF137A}" srcOrd="3" destOrd="0" presId="urn:microsoft.com/office/officeart/2005/8/layout/hProcess4"/>
    <dgm:cxn modelId="{EBED8CBB-0621-40BA-9C0F-C490BCA60E63}" type="presParOf" srcId="{CF16FFD0-7CED-4561-A72E-24628C7EF5C5}" destId="{4436A72A-45BC-4F1A-9806-7A92422D523C}" srcOrd="4" destOrd="0" presId="urn:microsoft.com/office/officeart/2005/8/layout/hProcess4"/>
    <dgm:cxn modelId="{9BD719F9-90A9-4D6C-A1FF-E677A4E893CB}" type="presParOf" srcId="{4436A72A-45BC-4F1A-9806-7A92422D523C}" destId="{AF0491CE-5BA2-4EE3-96A3-3C992336BE5D}" srcOrd="0" destOrd="0" presId="urn:microsoft.com/office/officeart/2005/8/layout/hProcess4"/>
    <dgm:cxn modelId="{83C79746-F5B1-47DC-9813-A7F319D226E8}" type="presParOf" srcId="{4436A72A-45BC-4F1A-9806-7A92422D523C}" destId="{D6914D16-04CB-4687-8C47-68C70D06705D}" srcOrd="1" destOrd="0" presId="urn:microsoft.com/office/officeart/2005/8/layout/hProcess4"/>
    <dgm:cxn modelId="{610BFC18-A66A-4B5C-9B72-2C800BF4971E}" type="presParOf" srcId="{4436A72A-45BC-4F1A-9806-7A92422D523C}" destId="{42BAA9D4-6BE2-41F5-A43C-B50D56C657C2}" srcOrd="2" destOrd="0" presId="urn:microsoft.com/office/officeart/2005/8/layout/hProcess4"/>
    <dgm:cxn modelId="{FB5DEC0A-B486-4747-AEF9-1B46A4F577CD}" type="presParOf" srcId="{4436A72A-45BC-4F1A-9806-7A92422D523C}" destId="{07C3EF95-A3D9-49D1-A9AC-51AAEDD1285E}" srcOrd="3" destOrd="0" presId="urn:microsoft.com/office/officeart/2005/8/layout/hProcess4"/>
    <dgm:cxn modelId="{B255A411-6DE0-4734-86E4-6CF7A2914ED5}" type="presParOf" srcId="{4436A72A-45BC-4F1A-9806-7A92422D523C}" destId="{8E825F86-5E76-4A74-AFA5-DE72A1B66B1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180B1-FBB6-46B6-AFA8-7F3ACAB07326}">
      <dsp:nvSpPr>
        <dsp:cNvPr id="0" name=""/>
        <dsp:cNvSpPr/>
      </dsp:nvSpPr>
      <dsp:spPr>
        <a:xfrm rot="10800000">
          <a:off x="825307" y="0"/>
          <a:ext cx="2696644" cy="58431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664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i="1" kern="1200" dirty="0" smtClean="0">
              <a:solidFill>
                <a:srgbClr val="FF0000"/>
              </a:solidFill>
              <a:hlinkClick xmlns:r="http://schemas.openxmlformats.org/officeDocument/2006/relationships" r:id="rId1"/>
            </a:rPr>
            <a:t>www.uhcpartnership.net</a:t>
          </a:r>
          <a:endParaRPr lang="en-GB" sz="1700" kern="1200" dirty="0">
            <a:solidFill>
              <a:srgbClr val="FF0000"/>
            </a:solidFill>
          </a:endParaRPr>
        </a:p>
      </dsp:txBody>
      <dsp:txXfrm rot="10800000">
        <a:off x="971384" y="0"/>
        <a:ext cx="2550567" cy="584310"/>
      </dsp:txXfrm>
    </dsp:sp>
    <dsp:sp modelId="{908660AC-C32D-4AF1-A810-5CABB7931EE8}">
      <dsp:nvSpPr>
        <dsp:cNvPr id="0" name=""/>
        <dsp:cNvSpPr/>
      </dsp:nvSpPr>
      <dsp:spPr>
        <a:xfrm>
          <a:off x="533152" y="0"/>
          <a:ext cx="584310" cy="58431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44476-0E64-4749-99DA-5F277D78A64A}">
      <dsp:nvSpPr>
        <dsp:cNvPr id="0" name=""/>
        <dsp:cNvSpPr/>
      </dsp:nvSpPr>
      <dsp:spPr>
        <a:xfrm rot="10800000">
          <a:off x="1531765" y="0"/>
          <a:ext cx="5556061" cy="4616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581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i="1" u="sng" kern="1200" dirty="0" smtClean="0">
              <a:solidFill>
                <a:srgbClr val="FF0000"/>
              </a:solidFill>
            </a:rPr>
            <a:t>www.who.int/healthsystems/publications/nhpsp-handbook/en/</a:t>
          </a:r>
          <a:endParaRPr lang="en-GB" sz="1600" b="1" i="1" u="sng" kern="1200" dirty="0">
            <a:solidFill>
              <a:srgbClr val="FF0000"/>
            </a:solidFill>
          </a:endParaRPr>
        </a:p>
      </dsp:txBody>
      <dsp:txXfrm rot="10800000">
        <a:off x="1647181" y="0"/>
        <a:ext cx="5440645" cy="461665"/>
      </dsp:txXfrm>
    </dsp:sp>
    <dsp:sp modelId="{2EF05FA2-9E0D-487C-A12F-FD3705519B41}">
      <dsp:nvSpPr>
        <dsp:cNvPr id="0" name=""/>
        <dsp:cNvSpPr/>
      </dsp:nvSpPr>
      <dsp:spPr>
        <a:xfrm>
          <a:off x="1284042" y="0"/>
          <a:ext cx="461665" cy="46166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860EA-B4E8-4308-8A7D-56A31F4DD03B}">
      <dsp:nvSpPr>
        <dsp:cNvPr id="0" name=""/>
        <dsp:cNvSpPr/>
      </dsp:nvSpPr>
      <dsp:spPr>
        <a:xfrm>
          <a:off x="88901" y="1269846"/>
          <a:ext cx="2379593" cy="116020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b="1" u="sng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Problem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The need to coordinate an increased number of actors and align increased donor inflows</a:t>
          </a:r>
          <a:r>
            <a:rPr lang="en-GB" sz="1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.</a:t>
          </a:r>
        </a:p>
      </dsp:txBody>
      <dsp:txXfrm>
        <a:off x="115601" y="1296546"/>
        <a:ext cx="2326193" cy="858192"/>
      </dsp:txXfrm>
    </dsp:sp>
    <dsp:sp modelId="{D8095B73-31F7-401C-877E-166D3545F10A}">
      <dsp:nvSpPr>
        <dsp:cNvPr id="0" name=""/>
        <dsp:cNvSpPr/>
      </dsp:nvSpPr>
      <dsp:spPr>
        <a:xfrm>
          <a:off x="1280308" y="948196"/>
          <a:ext cx="2959110" cy="2959110"/>
        </a:xfrm>
        <a:prstGeom prst="leftCircularArrow">
          <a:avLst>
            <a:gd name="adj1" fmla="val 1973"/>
            <a:gd name="adj2" fmla="val 236281"/>
            <a:gd name="adj3" fmla="val 2219511"/>
            <a:gd name="adj4" fmla="val 9232208"/>
            <a:gd name="adj5" fmla="val 2302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6181D2-9984-493C-BF1F-9B84C89D1B6A}">
      <dsp:nvSpPr>
        <dsp:cNvPr id="0" name=""/>
        <dsp:cNvSpPr/>
      </dsp:nvSpPr>
      <dsp:spPr>
        <a:xfrm>
          <a:off x="730248" y="2448579"/>
          <a:ext cx="1516137" cy="602917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UHC partnership support: Technical support and funding</a:t>
          </a:r>
        </a:p>
      </dsp:txBody>
      <dsp:txXfrm>
        <a:off x="747907" y="2466238"/>
        <a:ext cx="1480819" cy="567599"/>
      </dsp:txXfrm>
    </dsp:sp>
    <dsp:sp modelId="{DED95A17-D9BC-4D66-BE33-791E43AD1795}">
      <dsp:nvSpPr>
        <dsp:cNvPr id="0" name=""/>
        <dsp:cNvSpPr/>
      </dsp:nvSpPr>
      <dsp:spPr>
        <a:xfrm>
          <a:off x="2711087" y="1214956"/>
          <a:ext cx="3210826" cy="1953030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2340759"/>
              <a:satOff val="-2919"/>
              <a:lumOff val="686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GB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All coordination structures at the different levels were reviewed: their membership, terms of reference and reporting mechanisms.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Restructuring of the central level MoH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Strengthened the partner coordination unit</a:t>
          </a:r>
        </a:p>
      </dsp:txBody>
      <dsp:txXfrm>
        <a:off x="2756032" y="1678407"/>
        <a:ext cx="3120936" cy="1444633"/>
      </dsp:txXfrm>
    </dsp:sp>
    <dsp:sp modelId="{A7D2C763-435C-4C3A-97E1-2A3C7BAF137A}">
      <dsp:nvSpPr>
        <dsp:cNvPr id="0" name=""/>
        <dsp:cNvSpPr/>
      </dsp:nvSpPr>
      <dsp:spPr>
        <a:xfrm>
          <a:off x="4447298" y="445762"/>
          <a:ext cx="2842421" cy="2842421"/>
        </a:xfrm>
        <a:prstGeom prst="circularArrow">
          <a:avLst>
            <a:gd name="adj1" fmla="val 2054"/>
            <a:gd name="adj2" fmla="val 246437"/>
            <a:gd name="adj3" fmla="val 19346065"/>
            <a:gd name="adj4" fmla="val 12343523"/>
            <a:gd name="adj5" fmla="val 2397"/>
          </a:avLst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F21790-EDDE-4212-816B-058056489548}">
      <dsp:nvSpPr>
        <dsp:cNvPr id="0" name=""/>
        <dsp:cNvSpPr/>
      </dsp:nvSpPr>
      <dsp:spPr>
        <a:xfrm>
          <a:off x="3499968" y="1277543"/>
          <a:ext cx="2290368" cy="771282"/>
        </a:xfrm>
        <a:prstGeom prst="roundRect">
          <a:avLst>
            <a:gd name="adj" fmla="val 10000"/>
          </a:avLst>
        </a:prstGeo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UHC partnership support: Technical support to review all coordination structures, their </a:t>
          </a:r>
          <a:r>
            <a:rPr lang="en-GB" sz="1200" b="1" kern="1200" dirty="0" err="1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ToR</a:t>
          </a:r>
          <a:r>
            <a:rPr lang="en-GB" sz="12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 and membership (ER 6)</a:t>
          </a:r>
        </a:p>
      </dsp:txBody>
      <dsp:txXfrm>
        <a:off x="3522558" y="1300133"/>
        <a:ext cx="2245188" cy="726102"/>
      </dsp:txXfrm>
    </dsp:sp>
    <dsp:sp modelId="{D6914D16-04CB-4687-8C47-68C70D06705D}">
      <dsp:nvSpPr>
        <dsp:cNvPr id="0" name=""/>
        <dsp:cNvSpPr/>
      </dsp:nvSpPr>
      <dsp:spPr>
        <a:xfrm>
          <a:off x="6152346" y="1270924"/>
          <a:ext cx="2058247" cy="170877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hueOff val="4681519"/>
              <a:satOff val="-5839"/>
              <a:lumOff val="1373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Improved sector coordination which will lead to comprehensive planning and rationalised resource allocation.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Improved alignment to country priorities</a:t>
          </a:r>
        </a:p>
      </dsp:txBody>
      <dsp:txXfrm>
        <a:off x="6191670" y="1310248"/>
        <a:ext cx="1979599" cy="1263964"/>
      </dsp:txXfrm>
    </dsp:sp>
    <dsp:sp modelId="{07C3EF95-A3D9-49D1-A9AC-51AAEDD1285E}">
      <dsp:nvSpPr>
        <dsp:cNvPr id="0" name=""/>
        <dsp:cNvSpPr/>
      </dsp:nvSpPr>
      <dsp:spPr>
        <a:xfrm>
          <a:off x="6683722" y="2727910"/>
          <a:ext cx="1516137" cy="602917"/>
        </a:xfrm>
        <a:prstGeom prst="roundRect">
          <a:avLst>
            <a:gd name="adj" fmla="val 10000"/>
          </a:avLst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As a result of the UHC partnership</a:t>
          </a:r>
        </a:p>
      </dsp:txBody>
      <dsp:txXfrm>
        <a:off x="6701381" y="2745569"/>
        <a:ext cx="1480819" cy="567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7A225-712C-46A9-8B09-474F21054F97}" type="datetimeFigureOut">
              <a:rPr lang="en-GB" smtClean="0"/>
              <a:t>29/11/2016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98ACA-7191-4029-A787-2F293F312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633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58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77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96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35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9142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6175" y="685800"/>
            <a:ext cx="4567238" cy="3425825"/>
          </a:xfrm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l"/>
            <a:r>
              <a:rPr lang="en-GB"/>
              <a:t>The Sustainable Development Goals (SDGs) emphasize Universal Health Coverage (UHC) as one of its key target (Target 3.8). </a:t>
            </a:r>
            <a:r>
              <a:rPr lang="en-US"/>
              <a:t> </a:t>
            </a:r>
            <a:endParaRPr lang="en-GB"/>
          </a:p>
          <a:p>
            <a:pPr algn="l"/>
            <a:r>
              <a:rPr lang="en-US"/>
              <a:t>Universal Health Coverage (UHC) will only be achieved by 2030 if consistent and comprehensive health system strengthening (HSS) efforts take place immediately. </a:t>
            </a:r>
          </a:p>
          <a:p>
            <a:pPr algn="l"/>
            <a:r>
              <a:rPr lang="en-US"/>
              <a:t>Strong health systems are also essential to ensure both individual and global public health security. </a:t>
            </a:r>
          </a:p>
        </p:txBody>
      </p:sp>
      <p:sp>
        <p:nvSpPr>
          <p:cNvPr id="7680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27995" eaLnBrk="0" hangingPunct="0"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56623" indent="-291009" defTabSz="927995" eaLnBrk="0" hangingPunct="0"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64036" indent="-232808" defTabSz="927995" eaLnBrk="0" hangingPunct="0"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29650" indent="-232808" defTabSz="927995" eaLnBrk="0" hangingPunct="0"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95264" indent="-232808" defTabSz="927995" eaLnBrk="0" hangingPunct="0"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60878" indent="-232808" defTabSz="92799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3026492" indent="-232808" defTabSz="92799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92106" indent="-232808" defTabSz="92799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957720" indent="-232808" defTabSz="92799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 b="0">
                <a:solidFill>
                  <a:schemeClr val="tx1"/>
                </a:solidFill>
              </a:rPr>
              <a:t>World Health Organization</a:t>
            </a:r>
          </a:p>
        </p:txBody>
      </p:sp>
      <p:sp>
        <p:nvSpPr>
          <p:cNvPr id="7680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27995" eaLnBrk="0" hangingPunct="0"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56623" indent="-291009" defTabSz="927995" eaLnBrk="0" hangingPunct="0"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64036" indent="-232808" defTabSz="927995" eaLnBrk="0" hangingPunct="0"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29650" indent="-232808" defTabSz="927995" eaLnBrk="0" hangingPunct="0"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95264" indent="-232808" defTabSz="927995" eaLnBrk="0" hangingPunct="0"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60878" indent="-232808" defTabSz="92799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3026492" indent="-232808" defTabSz="92799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92106" indent="-232808" defTabSz="92799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957720" indent="-232808" defTabSz="92799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81BC219-E08F-4E5B-9901-324518AAAA56}" type="datetime3">
              <a:rPr lang="en-US" sz="1200" b="0">
                <a:solidFill>
                  <a:schemeClr val="tx1"/>
                </a:solidFill>
              </a:rPr>
              <a:pPr eaLnBrk="1" hangingPunct="1"/>
              <a:t>29 November 2016</a:t>
            </a:fld>
            <a:endParaRPr lang="en-US" sz="1200" b="0">
              <a:solidFill>
                <a:schemeClr val="tx1"/>
              </a:solidFill>
            </a:endParaRPr>
          </a:p>
        </p:txBody>
      </p:sp>
      <p:sp>
        <p:nvSpPr>
          <p:cNvPr id="7680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995" eaLnBrk="0" hangingPunct="0"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56623" indent="-291009" defTabSz="927995" eaLnBrk="0" hangingPunct="0"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64036" indent="-232808" defTabSz="927995" eaLnBrk="0" hangingPunct="0"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29650" indent="-232808" defTabSz="927995" eaLnBrk="0" hangingPunct="0"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95264" indent="-232808" defTabSz="927995" eaLnBrk="0" hangingPunct="0"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60878" indent="-232808" defTabSz="92799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3026492" indent="-232808" defTabSz="92799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92106" indent="-232808" defTabSz="92799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957720" indent="-232808" defTabSz="927995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63DB48-C7C2-4B6F-A090-1C0F6335E97A}" type="slidenum">
              <a:rPr lang="en-US" sz="1200" b="0">
                <a:solidFill>
                  <a:schemeClr val="tx1"/>
                </a:solidFill>
              </a:rPr>
              <a:pPr eaLnBrk="1" hangingPunct="1"/>
              <a:t>3</a:t>
            </a:fld>
            <a:endParaRPr lang="en-US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1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/>
            <a:r>
              <a:rPr lang="en-GB" sz="13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The </a:t>
            </a:r>
            <a:r>
              <a:rPr lang="en-GB" sz="1300" b="1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global HSS gap (US$ 40 Billion/year)</a:t>
            </a:r>
            <a:r>
              <a:rPr lang="en-GB" sz="13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demands additional resources and optimisation of existing resources</a:t>
            </a:r>
          </a:p>
          <a:p>
            <a:pPr lvl="0" algn="l"/>
            <a:r>
              <a:rPr lang="en-GB" sz="13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This is particularly pressing at the domestic level: even in fragile states and the least developed countries, </a:t>
            </a:r>
            <a:r>
              <a:rPr lang="en-GB" sz="1300" b="1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domestic sources contribute to about 75% of total health spending</a:t>
            </a:r>
            <a:r>
              <a:rPr lang="en-GB" sz="1300" b="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.</a:t>
            </a:r>
            <a:r>
              <a:rPr lang="en-GB" sz="1300" b="0" kern="1200" baseline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 </a:t>
            </a:r>
            <a:r>
              <a:rPr lang="en-GB" sz="13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While the call to mobilize and reallocate domestic sources to finance HSS is strong, </a:t>
            </a:r>
            <a:r>
              <a:rPr lang="en-GB" sz="1300" b="1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there remains a prominent role for external assistance </a:t>
            </a:r>
            <a:r>
              <a:rPr lang="en-GB" sz="13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in supporting countries to better manage and efficiently use current and future domestic resources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World Health Organization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3F2B90E-C8A6-45B7-A9DD-41364039A65F}" type="datetime3">
              <a:rPr lang="en-GB" smtClean="0"/>
              <a:pPr/>
              <a:t>29 November, 2016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14E2-4218-41C1-AF99-BC4FF2E0988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274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l"/>
            <a:endParaRPr lang="en-GB" sz="1300" kern="120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World Health Organization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3F2B90E-C8A6-45B7-A9DD-41364039A65F}" type="datetime3">
              <a:rPr lang="en-GB" smtClean="0"/>
              <a:pPr/>
              <a:t>29 November, 2016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14E2-4218-41C1-AF99-BC4FF2E09888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274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1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i="1">
                <a:solidFill>
                  <a:schemeClr val="accent2">
                    <a:lumMod val="75000"/>
                  </a:schemeClr>
                </a:solidFill>
              </a:rPr>
              <a:t>Please</a:t>
            </a:r>
            <a:r>
              <a:rPr lang="en-GB" i="1" baseline="0">
                <a:solidFill>
                  <a:schemeClr val="accent2">
                    <a:lumMod val="75000"/>
                  </a:schemeClr>
                </a:solidFill>
              </a:rPr>
              <a:t> note that f</a:t>
            </a:r>
            <a:r>
              <a:rPr lang="en-GB" i="1">
                <a:solidFill>
                  <a:schemeClr val="accent2">
                    <a:lumMod val="75000"/>
                  </a:schemeClr>
                </a:solidFill>
              </a:rPr>
              <a:t>ocus of this presentation</a:t>
            </a:r>
            <a:r>
              <a:rPr lang="en-GB" i="1" baseline="0">
                <a:solidFill>
                  <a:schemeClr val="accent2">
                    <a:lumMod val="75000"/>
                  </a:schemeClr>
                </a:solidFill>
              </a:rPr>
              <a:t> is strategy 1 and 2</a:t>
            </a:r>
            <a:endParaRPr lang="en-GB" i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World Health Organization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3F2B90E-C8A6-45B7-A9DD-41364039A65F}" type="datetime3">
              <a:rPr lang="en-GB" smtClean="0"/>
              <a:pPr/>
              <a:t>29 November, 2016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14E2-4218-41C1-AF99-BC4FF2E09888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52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008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9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5992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27682" cy="5992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014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4196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>
            <a:lvl1pPr algn="ctr" defTabSz="1039865" rtl="0" fontAlgn="base">
              <a:spcBef>
                <a:spcPct val="0"/>
              </a:spcBef>
              <a:spcAft>
                <a:spcPct val="0"/>
              </a:spcAft>
              <a:defRPr lang="fr-FR" sz="3600" b="1">
                <a:solidFill>
                  <a:srgbClr val="00006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cxnSp>
        <p:nvCxnSpPr>
          <p:cNvPr id="5" name="Straight Connector 4"/>
          <p:cNvCxnSpPr/>
          <p:nvPr userDrawn="1"/>
        </p:nvCxnSpPr>
        <p:spPr bwMode="auto">
          <a:xfrm>
            <a:off x="0" y="1066800"/>
            <a:ext cx="914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43242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182" y="4407379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182" y="2907057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666" indent="0">
              <a:buNone/>
              <a:defRPr sz="1600"/>
            </a:lvl2pPr>
            <a:lvl3pPr marL="801330" indent="0">
              <a:buNone/>
              <a:defRPr sz="1400"/>
            </a:lvl3pPr>
            <a:lvl4pPr marL="1201995" indent="0">
              <a:buNone/>
              <a:defRPr sz="1200"/>
            </a:lvl4pPr>
            <a:lvl5pPr marL="1602660" indent="0">
              <a:buNone/>
              <a:defRPr sz="1200"/>
            </a:lvl5pPr>
            <a:lvl6pPr marL="2003326" indent="0">
              <a:buNone/>
              <a:defRPr sz="1200"/>
            </a:lvl6pPr>
            <a:lvl7pPr marL="2403991" indent="0">
              <a:buNone/>
              <a:defRPr sz="1200"/>
            </a:lvl7pPr>
            <a:lvl8pPr marL="2804656" indent="0">
              <a:buNone/>
              <a:defRPr sz="1200"/>
            </a:lvl8pPr>
            <a:lvl9pPr marL="32053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0918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42541" y="1542080"/>
            <a:ext cx="4080591" cy="430946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53450" y="1542080"/>
            <a:ext cx="4080591" cy="430946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19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3" y="275013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473" y="1534880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666" indent="0">
              <a:buNone/>
              <a:defRPr sz="1800" b="1"/>
            </a:lvl2pPr>
            <a:lvl3pPr marL="801330" indent="0">
              <a:buNone/>
              <a:defRPr sz="1600" b="1"/>
            </a:lvl3pPr>
            <a:lvl4pPr marL="1201995" indent="0">
              <a:buNone/>
              <a:defRPr sz="1400" b="1"/>
            </a:lvl4pPr>
            <a:lvl5pPr marL="1602660" indent="0">
              <a:buNone/>
              <a:defRPr sz="1400" b="1"/>
            </a:lvl5pPr>
            <a:lvl6pPr marL="2003326" indent="0">
              <a:buNone/>
              <a:defRPr sz="1400" b="1"/>
            </a:lvl6pPr>
            <a:lvl7pPr marL="2403991" indent="0">
              <a:buNone/>
              <a:defRPr sz="1400" b="1"/>
            </a:lvl7pPr>
            <a:lvl8pPr marL="2804656" indent="0">
              <a:buNone/>
              <a:defRPr sz="1400" b="1"/>
            </a:lvl8pPr>
            <a:lvl9pPr marL="320532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473" y="2174173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305" y="1534880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666" indent="0">
              <a:buNone/>
              <a:defRPr sz="1800" b="1"/>
            </a:lvl2pPr>
            <a:lvl3pPr marL="801330" indent="0">
              <a:buNone/>
              <a:defRPr sz="1600" b="1"/>
            </a:lvl3pPr>
            <a:lvl4pPr marL="1201995" indent="0">
              <a:buNone/>
              <a:defRPr sz="1400" b="1"/>
            </a:lvl4pPr>
            <a:lvl5pPr marL="1602660" indent="0">
              <a:buNone/>
              <a:defRPr sz="1400" b="1"/>
            </a:lvl5pPr>
            <a:lvl6pPr marL="2003326" indent="0">
              <a:buNone/>
              <a:defRPr sz="1400" b="1"/>
            </a:lvl6pPr>
            <a:lvl7pPr marL="2403991" indent="0">
              <a:buNone/>
              <a:defRPr sz="1400" b="1"/>
            </a:lvl7pPr>
            <a:lvl8pPr marL="2804656" indent="0">
              <a:buNone/>
              <a:defRPr sz="1400" b="1"/>
            </a:lvl8pPr>
            <a:lvl9pPr marL="320532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305" y="2174173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44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3489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0398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473" y="273573"/>
            <a:ext cx="3008181" cy="116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609" y="273571"/>
            <a:ext cx="5110921" cy="58529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473" y="1435531"/>
            <a:ext cx="3008181" cy="4691027"/>
          </a:xfrm>
        </p:spPr>
        <p:txBody>
          <a:bodyPr/>
          <a:lstStyle>
            <a:lvl1pPr marL="0" indent="0">
              <a:buNone/>
              <a:defRPr sz="1200"/>
            </a:lvl1pPr>
            <a:lvl2pPr marL="400666" indent="0">
              <a:buNone/>
              <a:defRPr sz="1100"/>
            </a:lvl2pPr>
            <a:lvl3pPr marL="801330" indent="0">
              <a:buNone/>
              <a:defRPr sz="900"/>
            </a:lvl3pPr>
            <a:lvl4pPr marL="1201995" indent="0">
              <a:buNone/>
              <a:defRPr sz="800"/>
            </a:lvl4pPr>
            <a:lvl5pPr marL="1602660" indent="0">
              <a:buNone/>
              <a:defRPr sz="800"/>
            </a:lvl5pPr>
            <a:lvl6pPr marL="2003326" indent="0">
              <a:buNone/>
              <a:defRPr sz="800"/>
            </a:lvl6pPr>
            <a:lvl7pPr marL="2403991" indent="0">
              <a:buNone/>
              <a:defRPr sz="800"/>
            </a:lvl7pPr>
            <a:lvl8pPr marL="2804656" indent="0">
              <a:buNone/>
              <a:defRPr sz="800"/>
            </a:lvl8pPr>
            <a:lvl9pPr marL="320532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689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61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1878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1878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400666" indent="0">
              <a:buNone/>
              <a:defRPr sz="2500"/>
            </a:lvl2pPr>
            <a:lvl3pPr marL="801330" indent="0">
              <a:buNone/>
              <a:defRPr sz="2100"/>
            </a:lvl3pPr>
            <a:lvl4pPr marL="1201995" indent="0">
              <a:buNone/>
              <a:defRPr sz="1800"/>
            </a:lvl4pPr>
            <a:lvl5pPr marL="1602660" indent="0">
              <a:buNone/>
              <a:defRPr sz="1800"/>
            </a:lvl5pPr>
            <a:lvl6pPr marL="2003326" indent="0">
              <a:buNone/>
              <a:defRPr sz="1800"/>
            </a:lvl6pPr>
            <a:lvl7pPr marL="2403991" indent="0">
              <a:buNone/>
              <a:defRPr sz="1800"/>
            </a:lvl7pPr>
            <a:lvl8pPr marL="2804656" indent="0">
              <a:buNone/>
              <a:defRPr sz="1800"/>
            </a:lvl8pPr>
            <a:lvl9pPr marL="3205320" indent="0">
              <a:buNone/>
              <a:defRPr sz="1800"/>
            </a:lvl9pPr>
          </a:lstStyle>
          <a:p>
            <a:pPr lvl="0"/>
            <a:r>
              <a:rPr lang="en-US" noProof="0"/>
              <a:t>Click icon to add picture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1878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400666" indent="0">
              <a:buNone/>
              <a:defRPr sz="1100"/>
            </a:lvl2pPr>
            <a:lvl3pPr marL="801330" indent="0">
              <a:buNone/>
              <a:defRPr sz="900"/>
            </a:lvl3pPr>
            <a:lvl4pPr marL="1201995" indent="0">
              <a:buNone/>
              <a:defRPr sz="800"/>
            </a:lvl4pPr>
            <a:lvl5pPr marL="1602660" indent="0">
              <a:buNone/>
              <a:defRPr sz="800"/>
            </a:lvl5pPr>
            <a:lvl6pPr marL="2003326" indent="0">
              <a:buNone/>
              <a:defRPr sz="800"/>
            </a:lvl6pPr>
            <a:lvl7pPr marL="2403991" indent="0">
              <a:buNone/>
              <a:defRPr sz="800"/>
            </a:lvl7pPr>
            <a:lvl8pPr marL="2804656" indent="0">
              <a:buNone/>
              <a:defRPr sz="800"/>
            </a:lvl8pPr>
            <a:lvl9pPr marL="320532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696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161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8515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27682" cy="58515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1309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42539" y="1542080"/>
            <a:ext cx="8291501" cy="4309467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5447429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472" y="6356934"/>
            <a:ext cx="2133962" cy="364281"/>
          </a:xfrm>
          <a:prstGeom prst="rect">
            <a:avLst/>
          </a:prstGeom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3568" y="6356934"/>
            <a:ext cx="2896867" cy="364281"/>
          </a:xfrm>
          <a:prstGeom prst="rect">
            <a:avLst/>
          </a:prstGeom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2567" y="6356934"/>
            <a:ext cx="2133962" cy="364281"/>
          </a:xfrm>
          <a:prstGeom prst="rect">
            <a:avLst/>
          </a:prstGeom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21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2542" y="1380815"/>
            <a:ext cx="4080591" cy="46118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380815"/>
            <a:ext cx="4080591" cy="46118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44213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7488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69873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7" y="4407394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7" y="2907058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399602" indent="0">
              <a:buNone/>
              <a:defRPr sz="1600"/>
            </a:lvl2pPr>
            <a:lvl3pPr marL="799204" indent="0">
              <a:buNone/>
              <a:defRPr sz="1400"/>
            </a:lvl3pPr>
            <a:lvl4pPr marL="1198816" indent="0">
              <a:buNone/>
              <a:defRPr sz="1200"/>
            </a:lvl4pPr>
            <a:lvl5pPr marL="1598422" indent="0">
              <a:buNone/>
              <a:defRPr sz="1200"/>
            </a:lvl5pPr>
            <a:lvl6pPr marL="1998030" indent="0">
              <a:buNone/>
              <a:defRPr sz="1200"/>
            </a:lvl6pPr>
            <a:lvl7pPr marL="2397637" indent="0">
              <a:buNone/>
              <a:defRPr sz="1200"/>
            </a:lvl7pPr>
            <a:lvl8pPr marL="2797241" indent="0">
              <a:buNone/>
              <a:defRPr sz="1200"/>
            </a:lvl8pPr>
            <a:lvl9pPr marL="319684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26097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542" y="1380815"/>
            <a:ext cx="4080591" cy="46118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380815"/>
            <a:ext cx="4080591" cy="46118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974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2" y="4407379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2" y="2907057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666" indent="0">
              <a:buNone/>
              <a:defRPr sz="1600"/>
            </a:lvl2pPr>
            <a:lvl3pPr marL="801330" indent="0">
              <a:buNone/>
              <a:defRPr sz="1400"/>
            </a:lvl3pPr>
            <a:lvl4pPr marL="1201995" indent="0">
              <a:buNone/>
              <a:defRPr sz="1200"/>
            </a:lvl4pPr>
            <a:lvl5pPr marL="1602660" indent="0">
              <a:buNone/>
              <a:defRPr sz="1200"/>
            </a:lvl5pPr>
            <a:lvl6pPr marL="2003326" indent="0">
              <a:buNone/>
              <a:defRPr sz="1200"/>
            </a:lvl6pPr>
            <a:lvl7pPr marL="2403991" indent="0">
              <a:buNone/>
              <a:defRPr sz="1200"/>
            </a:lvl7pPr>
            <a:lvl8pPr marL="2804656" indent="0">
              <a:buNone/>
              <a:defRPr sz="1200"/>
            </a:lvl8pPr>
            <a:lvl9pPr marL="32053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8279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8" y="275017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74" y="1534880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9602" indent="0">
              <a:buNone/>
              <a:defRPr sz="1800" b="1"/>
            </a:lvl2pPr>
            <a:lvl3pPr marL="799204" indent="0">
              <a:buNone/>
              <a:defRPr sz="1600" b="1"/>
            </a:lvl3pPr>
            <a:lvl4pPr marL="1198816" indent="0">
              <a:buNone/>
              <a:defRPr sz="1400" b="1"/>
            </a:lvl4pPr>
            <a:lvl5pPr marL="1598422" indent="0">
              <a:buNone/>
              <a:defRPr sz="1400" b="1"/>
            </a:lvl5pPr>
            <a:lvl6pPr marL="1998030" indent="0">
              <a:buNone/>
              <a:defRPr sz="1400" b="1"/>
            </a:lvl6pPr>
            <a:lvl7pPr marL="2397637" indent="0">
              <a:buNone/>
              <a:defRPr sz="1400" b="1"/>
            </a:lvl7pPr>
            <a:lvl8pPr marL="2797241" indent="0">
              <a:buNone/>
              <a:defRPr sz="1400" b="1"/>
            </a:lvl8pPr>
            <a:lvl9pPr marL="3196848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74" y="2174174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7" y="1534880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9602" indent="0">
              <a:buNone/>
              <a:defRPr sz="1800" b="1"/>
            </a:lvl2pPr>
            <a:lvl3pPr marL="799204" indent="0">
              <a:buNone/>
              <a:defRPr sz="1600" b="1"/>
            </a:lvl3pPr>
            <a:lvl4pPr marL="1198816" indent="0">
              <a:buNone/>
              <a:defRPr sz="1400" b="1"/>
            </a:lvl4pPr>
            <a:lvl5pPr marL="1598422" indent="0">
              <a:buNone/>
              <a:defRPr sz="1400" b="1"/>
            </a:lvl5pPr>
            <a:lvl6pPr marL="1998030" indent="0">
              <a:buNone/>
              <a:defRPr sz="1400" b="1"/>
            </a:lvl6pPr>
            <a:lvl7pPr marL="2397637" indent="0">
              <a:buNone/>
              <a:defRPr sz="1400" b="1"/>
            </a:lvl7pPr>
            <a:lvl8pPr marL="2797241" indent="0">
              <a:buNone/>
              <a:defRPr sz="1400" b="1"/>
            </a:lvl8pPr>
            <a:lvl9pPr marL="3196848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7" y="2174174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3456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5144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7329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8" y="273576"/>
            <a:ext cx="3008181" cy="116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11" y="273571"/>
            <a:ext cx="5110921" cy="58529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88" y="1435546"/>
            <a:ext cx="3008181" cy="4691027"/>
          </a:xfrm>
        </p:spPr>
        <p:txBody>
          <a:bodyPr/>
          <a:lstStyle>
            <a:lvl1pPr marL="0" indent="0">
              <a:buNone/>
              <a:defRPr sz="1200"/>
            </a:lvl1pPr>
            <a:lvl2pPr marL="399602" indent="0">
              <a:buNone/>
              <a:defRPr sz="1100"/>
            </a:lvl2pPr>
            <a:lvl3pPr marL="799204" indent="0">
              <a:buNone/>
              <a:defRPr sz="900"/>
            </a:lvl3pPr>
            <a:lvl4pPr marL="1198816" indent="0">
              <a:buNone/>
              <a:defRPr sz="800"/>
            </a:lvl4pPr>
            <a:lvl5pPr marL="1598422" indent="0">
              <a:buNone/>
              <a:defRPr sz="800"/>
            </a:lvl5pPr>
            <a:lvl6pPr marL="1998030" indent="0">
              <a:buNone/>
              <a:defRPr sz="800"/>
            </a:lvl6pPr>
            <a:lvl7pPr marL="2397637" indent="0">
              <a:buNone/>
              <a:defRPr sz="800"/>
            </a:lvl7pPr>
            <a:lvl8pPr marL="2797241" indent="0">
              <a:buNone/>
              <a:defRPr sz="800"/>
            </a:lvl8pPr>
            <a:lvl9pPr marL="319684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66477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93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93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399602" indent="0">
              <a:buNone/>
              <a:defRPr sz="2500"/>
            </a:lvl2pPr>
            <a:lvl3pPr marL="799204" indent="0">
              <a:buNone/>
              <a:defRPr sz="2100"/>
            </a:lvl3pPr>
            <a:lvl4pPr marL="1198816" indent="0">
              <a:buNone/>
              <a:defRPr sz="1800"/>
            </a:lvl4pPr>
            <a:lvl5pPr marL="1598422" indent="0">
              <a:buNone/>
              <a:defRPr sz="1800"/>
            </a:lvl5pPr>
            <a:lvl6pPr marL="1998030" indent="0">
              <a:buNone/>
              <a:defRPr sz="1800"/>
            </a:lvl6pPr>
            <a:lvl7pPr marL="2397637" indent="0">
              <a:buNone/>
              <a:defRPr sz="1800"/>
            </a:lvl7pPr>
            <a:lvl8pPr marL="2797241" indent="0">
              <a:buNone/>
              <a:defRPr sz="1800"/>
            </a:lvl8pPr>
            <a:lvl9pPr marL="3196848" indent="0">
              <a:buNone/>
              <a:defRPr sz="1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93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399602" indent="0">
              <a:buNone/>
              <a:defRPr sz="1100"/>
            </a:lvl2pPr>
            <a:lvl3pPr marL="799204" indent="0">
              <a:buNone/>
              <a:defRPr sz="900"/>
            </a:lvl3pPr>
            <a:lvl4pPr marL="1198816" indent="0">
              <a:buNone/>
              <a:defRPr sz="800"/>
            </a:lvl4pPr>
            <a:lvl5pPr marL="1598422" indent="0">
              <a:buNone/>
              <a:defRPr sz="800"/>
            </a:lvl5pPr>
            <a:lvl6pPr marL="1998030" indent="0">
              <a:buNone/>
              <a:defRPr sz="800"/>
            </a:lvl6pPr>
            <a:lvl7pPr marL="2397637" indent="0">
              <a:buNone/>
              <a:defRPr sz="800"/>
            </a:lvl7pPr>
            <a:lvl8pPr marL="2797241" indent="0">
              <a:buNone/>
              <a:defRPr sz="800"/>
            </a:lvl8pPr>
            <a:lvl9pPr marL="3196848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08201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3200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5992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27682" cy="5992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166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472" y="6356934"/>
            <a:ext cx="2133962" cy="364281"/>
          </a:xfrm>
          <a:prstGeom prst="rect">
            <a:avLst/>
          </a:prstGeom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11/29/2016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3568" y="6356934"/>
            <a:ext cx="2896867" cy="364281"/>
          </a:xfrm>
          <a:prstGeom prst="rect">
            <a:avLst/>
          </a:prstGeom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2567" y="6356934"/>
            <a:ext cx="2133962" cy="364281"/>
          </a:xfrm>
          <a:prstGeom prst="rect">
            <a:avLst/>
          </a:prstGeom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46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541" y="1380815"/>
            <a:ext cx="4080591" cy="46118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380815"/>
            <a:ext cx="4080591" cy="46118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87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73" y="275013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73" y="1534880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666" indent="0">
              <a:buNone/>
              <a:defRPr sz="1800" b="1"/>
            </a:lvl2pPr>
            <a:lvl3pPr marL="801330" indent="0">
              <a:buNone/>
              <a:defRPr sz="1600" b="1"/>
            </a:lvl3pPr>
            <a:lvl4pPr marL="1201995" indent="0">
              <a:buNone/>
              <a:defRPr sz="1400" b="1"/>
            </a:lvl4pPr>
            <a:lvl5pPr marL="1602660" indent="0">
              <a:buNone/>
              <a:defRPr sz="1400" b="1"/>
            </a:lvl5pPr>
            <a:lvl6pPr marL="2003326" indent="0">
              <a:buNone/>
              <a:defRPr sz="1400" b="1"/>
            </a:lvl6pPr>
            <a:lvl7pPr marL="2403991" indent="0">
              <a:buNone/>
              <a:defRPr sz="1400" b="1"/>
            </a:lvl7pPr>
            <a:lvl8pPr marL="2804656" indent="0">
              <a:buNone/>
              <a:defRPr sz="1400" b="1"/>
            </a:lvl8pPr>
            <a:lvl9pPr marL="320532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73" y="2174173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5" y="1534880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666" indent="0">
              <a:buNone/>
              <a:defRPr sz="1800" b="1"/>
            </a:lvl2pPr>
            <a:lvl3pPr marL="801330" indent="0">
              <a:buNone/>
              <a:defRPr sz="1600" b="1"/>
            </a:lvl3pPr>
            <a:lvl4pPr marL="1201995" indent="0">
              <a:buNone/>
              <a:defRPr sz="1400" b="1"/>
            </a:lvl4pPr>
            <a:lvl5pPr marL="1602660" indent="0">
              <a:buNone/>
              <a:defRPr sz="1400" b="1"/>
            </a:lvl5pPr>
            <a:lvl6pPr marL="2003326" indent="0">
              <a:buNone/>
              <a:defRPr sz="1400" b="1"/>
            </a:lvl6pPr>
            <a:lvl7pPr marL="2403991" indent="0">
              <a:buNone/>
              <a:defRPr sz="1400" b="1"/>
            </a:lvl7pPr>
            <a:lvl8pPr marL="2804656" indent="0">
              <a:buNone/>
              <a:defRPr sz="1400" b="1"/>
            </a:lvl8pPr>
            <a:lvl9pPr marL="320532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5" y="2174173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614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161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144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73" y="273573"/>
            <a:ext cx="3008181" cy="116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09" y="273571"/>
            <a:ext cx="5110921" cy="58529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73" y="1435531"/>
            <a:ext cx="3008181" cy="4691027"/>
          </a:xfrm>
        </p:spPr>
        <p:txBody>
          <a:bodyPr/>
          <a:lstStyle>
            <a:lvl1pPr marL="0" indent="0">
              <a:buNone/>
              <a:defRPr sz="1200"/>
            </a:lvl1pPr>
            <a:lvl2pPr marL="400666" indent="0">
              <a:buNone/>
              <a:defRPr sz="1100"/>
            </a:lvl2pPr>
            <a:lvl3pPr marL="801330" indent="0">
              <a:buNone/>
              <a:defRPr sz="900"/>
            </a:lvl3pPr>
            <a:lvl4pPr marL="1201995" indent="0">
              <a:buNone/>
              <a:defRPr sz="800"/>
            </a:lvl4pPr>
            <a:lvl5pPr marL="1602660" indent="0">
              <a:buNone/>
              <a:defRPr sz="800"/>
            </a:lvl5pPr>
            <a:lvl6pPr marL="2003326" indent="0">
              <a:buNone/>
              <a:defRPr sz="800"/>
            </a:lvl6pPr>
            <a:lvl7pPr marL="2403991" indent="0">
              <a:buNone/>
              <a:defRPr sz="800"/>
            </a:lvl7pPr>
            <a:lvl8pPr marL="2804656" indent="0">
              <a:buNone/>
              <a:defRPr sz="800"/>
            </a:lvl8pPr>
            <a:lvl9pPr marL="320532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3207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78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78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400666" indent="0">
              <a:buNone/>
              <a:defRPr sz="2500"/>
            </a:lvl2pPr>
            <a:lvl3pPr marL="801330" indent="0">
              <a:buNone/>
              <a:defRPr sz="2100"/>
            </a:lvl3pPr>
            <a:lvl4pPr marL="1201995" indent="0">
              <a:buNone/>
              <a:defRPr sz="1800"/>
            </a:lvl4pPr>
            <a:lvl5pPr marL="1602660" indent="0">
              <a:buNone/>
              <a:defRPr sz="1800"/>
            </a:lvl5pPr>
            <a:lvl6pPr marL="2003326" indent="0">
              <a:buNone/>
              <a:defRPr sz="1800"/>
            </a:lvl6pPr>
            <a:lvl7pPr marL="2403991" indent="0">
              <a:buNone/>
              <a:defRPr sz="1800"/>
            </a:lvl7pPr>
            <a:lvl8pPr marL="2804656" indent="0">
              <a:buNone/>
              <a:defRPr sz="1800"/>
            </a:lvl8pPr>
            <a:lvl9pPr marL="3205320" indent="0">
              <a:buNone/>
              <a:defRPr sz="1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78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400666" indent="0">
              <a:buNone/>
              <a:defRPr sz="1100"/>
            </a:lvl2pPr>
            <a:lvl3pPr marL="801330" indent="0">
              <a:buNone/>
              <a:defRPr sz="900"/>
            </a:lvl3pPr>
            <a:lvl4pPr marL="1201995" indent="0">
              <a:buNone/>
              <a:defRPr sz="800"/>
            </a:lvl4pPr>
            <a:lvl5pPr marL="1602660" indent="0">
              <a:buNone/>
              <a:defRPr sz="800"/>
            </a:lvl5pPr>
            <a:lvl6pPr marL="2003326" indent="0">
              <a:buNone/>
              <a:defRPr sz="800"/>
            </a:lvl6pPr>
            <a:lvl7pPr marL="2403991" indent="0">
              <a:buNone/>
              <a:defRPr sz="800"/>
            </a:lvl7pPr>
            <a:lvl8pPr marL="2804656" indent="0">
              <a:buNone/>
              <a:defRPr sz="800"/>
            </a:lvl8pPr>
            <a:lvl9pPr marL="320532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00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7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539" y="1380815"/>
            <a:ext cx="8291501" cy="461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0" y="1246909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33" tIns="40067" rIns="80133" bIns="40067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GB" sz="3400" b="1">
              <a:solidFill>
                <a:srgbClr val="000066"/>
              </a:solidFill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358" y="6015688"/>
            <a:ext cx="9144000" cy="842312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33" tIns="40067" rIns="80133" bIns="40067" anchor="ctr"/>
          <a:lstStyle/>
          <a:p>
            <a:pPr rtl="1" fontAlgn="base">
              <a:spcBef>
                <a:spcPct val="0"/>
              </a:spcBef>
              <a:spcAft>
                <a:spcPct val="0"/>
              </a:spcAft>
            </a:pPr>
            <a:endParaRPr lang="en-GB" sz="3400" b="1">
              <a:solidFill>
                <a:srgbClr val="000066"/>
              </a:solidFill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927161" y="6426045"/>
            <a:ext cx="5393276" cy="43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914018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FFFFFF">
                    <a:lumMod val="85000"/>
                  </a:srgbClr>
                </a:solidFill>
                <a:latin typeface="Arial Narrow" pitchFamily="34" charset="0"/>
              </a:rPr>
              <a:t>HSS and Ebola outbreak: Brainstorming meeting on resilience approach</a:t>
            </a:r>
            <a:r>
              <a:rPr lang="en-GB" sz="1200" dirty="0">
                <a:solidFill>
                  <a:srgbClr val="FFFFFF">
                    <a:lumMod val="85000"/>
                  </a:srgbClr>
                </a:solidFill>
                <a:latin typeface="Arial Narrow" pitchFamily="34" charset="0"/>
              </a:rPr>
              <a:t>   </a:t>
            </a:r>
          </a:p>
          <a:p>
            <a:pPr defTabSz="914018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FFFFFF">
                    <a:lumMod val="85000"/>
                  </a:srgbClr>
                </a:solidFill>
                <a:latin typeface="Arial Narrow" pitchFamily="34" charset="0"/>
              </a:rPr>
              <a:t>15 September 2014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359735" y="6398688"/>
            <a:ext cx="355660" cy="33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 defTabSz="914018" fontAlgn="base">
              <a:spcBef>
                <a:spcPct val="0"/>
              </a:spcBef>
              <a:spcAft>
                <a:spcPct val="0"/>
              </a:spcAft>
            </a:pPr>
            <a:fld id="{65268617-3689-4586-9791-71306FFB98D6}" type="slidenum">
              <a:rPr lang="ar-SA" sz="1200">
                <a:solidFill>
                  <a:srgbClr val="72BBE8"/>
                </a:solidFill>
                <a:latin typeface="Arial Narrow" pitchFamily="34" charset="0"/>
              </a:rPr>
              <a:pPr algn="r" defTabSz="91401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GB" sz="1500" b="1" dirty="0">
                <a:solidFill>
                  <a:srgbClr val="72BBE8"/>
                </a:solidFill>
                <a:latin typeface="Arial Narrow" pitchFamily="34" charset="0"/>
              </a:rPr>
              <a:t> </a:t>
            </a:r>
            <a:r>
              <a:rPr lang="en-US" sz="2100" b="1" baseline="14000" dirty="0">
                <a:solidFill>
                  <a:srgbClr val="FFFFFF"/>
                </a:solidFill>
                <a:latin typeface="Arial Narrow" pitchFamily="34" charset="0"/>
              </a:rPr>
              <a:t>|</a:t>
            </a:r>
          </a:p>
        </p:txBody>
      </p:sp>
      <p:pic>
        <p:nvPicPr>
          <p:cNvPr id="7185" name="Picture 17" descr="WHO-EN-white-H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51" y="6040167"/>
            <a:ext cx="2207266" cy="71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383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018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+mj-lt"/>
          <a:ea typeface="+mj-ea"/>
          <a:cs typeface="+mj-cs"/>
        </a:defRPr>
      </a:lvl1pPr>
      <a:lvl2pPr algn="ctr" defTabSz="914018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2pPr>
      <a:lvl3pPr algn="ctr" defTabSz="914018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3pPr>
      <a:lvl4pPr algn="ctr" defTabSz="914018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4pPr>
      <a:lvl5pPr algn="ctr" defTabSz="914018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5pPr>
      <a:lvl6pPr marL="400666" algn="ctr" defTabSz="914018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801330" algn="ctr" defTabSz="914018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201995" algn="ctr" defTabSz="914018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602660" algn="ctr" defTabSz="914018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2235" indent="-342235" algn="l" defTabSz="914018" rtl="0" fontAlgn="base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5504" indent="-282414" algn="l" defTabSz="914018" rtl="0" fontAlgn="base">
        <a:spcBef>
          <a:spcPct val="20000"/>
        </a:spcBef>
        <a:spcAft>
          <a:spcPct val="0"/>
        </a:spcAft>
        <a:buClr>
          <a:srgbClr val="1E7FB8"/>
        </a:buClr>
        <a:buFont typeface="Arial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56252" indent="-269893" algn="l" defTabSz="914018" rtl="0" fontAlgn="base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pitchFamily="34" charset="0"/>
          <a:cs typeface="+mn-cs"/>
        </a:defRPr>
      </a:lvl3pPr>
      <a:lvl4pPr marL="1663873" indent="-226766" algn="l" defTabSz="914018" rtl="0" fontAlgn="base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pitchFamily="34" charset="0"/>
          <a:cs typeface="+mn-cs"/>
        </a:defRPr>
      </a:lvl4pPr>
      <a:lvl5pPr marL="1988023" indent="-144685" algn="r" defTabSz="914018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388688" indent="-144685" algn="r" defTabSz="914018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789353" indent="-144685" algn="r" defTabSz="914018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190018" indent="-144685" algn="r" defTabSz="914018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590683" indent="-144685" algn="r" defTabSz="914018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666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33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995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66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326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991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656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32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7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  <a:endParaRPr lang="en-GB" altLang="fr-FR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539" y="1542080"/>
            <a:ext cx="8291501" cy="430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Click to edit Master text styles</a:t>
            </a:r>
          </a:p>
          <a:p>
            <a:pPr lvl="1"/>
            <a:r>
              <a:rPr lang="en-GB" altLang="fr-FR"/>
              <a:t>Second level</a:t>
            </a:r>
          </a:p>
          <a:p>
            <a:pPr lvl="2"/>
            <a:r>
              <a:rPr lang="en-GB" altLang="fr-FR"/>
              <a:t>Third level</a:t>
            </a:r>
          </a:p>
          <a:p>
            <a:pPr lvl="3"/>
            <a:r>
              <a:rPr lang="en-GB" altLang="fr-FR"/>
              <a:t>Fourth level</a:t>
            </a:r>
          </a:p>
        </p:txBody>
      </p:sp>
      <p:sp>
        <p:nvSpPr>
          <p:cNvPr id="1028" name="Rectangle 12"/>
          <p:cNvSpPr>
            <a:spLocks noChangeArrowheads="1"/>
          </p:cNvSpPr>
          <p:nvPr/>
        </p:nvSpPr>
        <p:spPr bwMode="auto">
          <a:xfrm>
            <a:off x="1358" y="6398688"/>
            <a:ext cx="9144000" cy="459312"/>
          </a:xfrm>
          <a:prstGeom prst="rect">
            <a:avLst/>
          </a:prstGeom>
          <a:solidFill>
            <a:srgbClr val="1E7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33" tIns="40067" rIns="80133" bIns="40067" anchor="ctr"/>
          <a:lstStyle/>
          <a:p>
            <a:endParaRPr lang="fr-FR" altLang="fr-FR"/>
          </a:p>
        </p:txBody>
      </p:sp>
      <p:sp>
        <p:nvSpPr>
          <p:cNvPr id="1029" name="Rectangle 14"/>
          <p:cNvSpPr>
            <a:spLocks noChangeArrowheads="1"/>
          </p:cNvSpPr>
          <p:nvPr/>
        </p:nvSpPr>
        <p:spPr bwMode="auto">
          <a:xfrm>
            <a:off x="181904" y="6525394"/>
            <a:ext cx="355660" cy="33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2988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2988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2988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2988" eaLnBrk="0" hangingPunct="0"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2988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>
              <a:defRPr/>
            </a:pPr>
            <a:fld id="{4E6CBC8D-9CD9-42F1-AE6E-07107E87F327}" type="slidenum">
              <a:rPr lang="en-US" altLang="fr-FR" sz="1500" smtClean="0">
                <a:solidFill>
                  <a:srgbClr val="72BBE8"/>
                </a:solidFill>
                <a:latin typeface="Arial Narrow" pitchFamily="34" charset="0"/>
              </a:rPr>
              <a:pPr algn="r" rtl="0" eaLnBrk="1" hangingPunct="1">
                <a:defRPr/>
              </a:pPr>
              <a:t>‹#›</a:t>
            </a:fld>
            <a:r>
              <a:rPr lang="en-GB" altLang="fr-FR" sz="1500">
                <a:solidFill>
                  <a:srgbClr val="72BBE8"/>
                </a:solidFill>
                <a:latin typeface="Arial Narrow" pitchFamily="34" charset="0"/>
              </a:rPr>
              <a:t> </a:t>
            </a:r>
            <a:r>
              <a:rPr lang="en-GB" altLang="fr-FR" sz="2100" baseline="14000">
                <a:solidFill>
                  <a:schemeClr val="bg1"/>
                </a:solidFill>
                <a:latin typeface="Arial Narrow" pitchFamily="34" charset="0"/>
              </a:rPr>
              <a:t>|</a:t>
            </a:r>
          </a:p>
        </p:txBody>
      </p:sp>
      <p:pic>
        <p:nvPicPr>
          <p:cNvPr id="1030" name="Picture 17" descr="WHO-EN-white-H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6424228"/>
            <a:ext cx="1247617" cy="40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defTabSz="914018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1C78B0"/>
          </a:solidFill>
          <a:latin typeface="+mj-lt"/>
          <a:ea typeface="+mj-ea"/>
          <a:cs typeface="+mj-cs"/>
        </a:defRPr>
      </a:lvl1pPr>
      <a:lvl2pPr algn="ctr" defTabSz="914018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1C78B0"/>
          </a:solidFill>
          <a:latin typeface="Arial" charset="0"/>
          <a:cs typeface="Arial" charset="0"/>
        </a:defRPr>
      </a:lvl2pPr>
      <a:lvl3pPr algn="ctr" defTabSz="914018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1C78B0"/>
          </a:solidFill>
          <a:latin typeface="Arial" charset="0"/>
          <a:cs typeface="Arial" charset="0"/>
        </a:defRPr>
      </a:lvl3pPr>
      <a:lvl4pPr algn="ctr" defTabSz="914018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1C78B0"/>
          </a:solidFill>
          <a:latin typeface="Arial" charset="0"/>
          <a:cs typeface="Arial" charset="0"/>
        </a:defRPr>
      </a:lvl4pPr>
      <a:lvl5pPr algn="ctr" defTabSz="914018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1C78B0"/>
          </a:solidFill>
          <a:latin typeface="Arial" charset="0"/>
          <a:cs typeface="Arial" charset="0"/>
        </a:defRPr>
      </a:lvl5pPr>
      <a:lvl6pPr marL="400666" algn="ctr" defTabSz="914018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1C78B0"/>
          </a:solidFill>
          <a:latin typeface="Arial" charset="0"/>
          <a:cs typeface="Arial" charset="0"/>
        </a:defRPr>
      </a:lvl6pPr>
      <a:lvl7pPr marL="801330" algn="ctr" defTabSz="914018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1C78B0"/>
          </a:solidFill>
          <a:latin typeface="Arial" charset="0"/>
          <a:cs typeface="Arial" charset="0"/>
        </a:defRPr>
      </a:lvl7pPr>
      <a:lvl8pPr marL="1201995" algn="ctr" defTabSz="914018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1C78B0"/>
          </a:solidFill>
          <a:latin typeface="Arial" charset="0"/>
          <a:cs typeface="Arial" charset="0"/>
        </a:defRPr>
      </a:lvl8pPr>
      <a:lvl9pPr marL="1602660" algn="ctr" defTabSz="914018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1C78B0"/>
          </a:solidFill>
          <a:latin typeface="Arial" charset="0"/>
          <a:cs typeface="Arial" charset="0"/>
        </a:defRPr>
      </a:lvl9pPr>
    </p:titleStyle>
    <p:bodyStyle>
      <a:lvl1pPr marL="342235" indent="-342235" algn="l" defTabSz="914018" rtl="0" eaLnBrk="1" fontAlgn="base" hangingPunct="1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5504" indent="-282414" algn="l" defTabSz="914018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56252" indent="-269893" algn="l" defTabSz="914018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+mn-lt"/>
          <a:cs typeface="+mn-cs"/>
        </a:defRPr>
      </a:lvl3pPr>
      <a:lvl4pPr marL="1663873" indent="-226766" algn="l" defTabSz="914018" rtl="0" eaLnBrk="1" fontAlgn="base" hangingPunct="1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+mn-lt"/>
          <a:cs typeface="+mn-cs"/>
        </a:defRPr>
      </a:lvl4pPr>
      <a:lvl5pPr marL="1988023" indent="-144685" algn="r" defTabSz="914018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j-lt"/>
          <a:cs typeface="+mn-cs"/>
        </a:defRPr>
      </a:lvl5pPr>
      <a:lvl6pPr marL="2388688" indent="-144685" algn="r" defTabSz="914018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j-lt"/>
          <a:cs typeface="+mn-cs"/>
        </a:defRPr>
      </a:lvl6pPr>
      <a:lvl7pPr marL="2789353" indent="-144685" algn="r" defTabSz="914018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j-lt"/>
          <a:cs typeface="+mn-cs"/>
        </a:defRPr>
      </a:lvl7pPr>
      <a:lvl8pPr marL="3190018" indent="-144685" algn="r" defTabSz="914018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j-lt"/>
          <a:cs typeface="+mn-cs"/>
        </a:defRPr>
      </a:lvl8pPr>
      <a:lvl9pPr marL="3590683" indent="-144685" algn="r" defTabSz="914018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j-lt"/>
          <a:cs typeface="+mn-cs"/>
        </a:defRPr>
      </a:lvl9pPr>
    </p:bodyStyle>
    <p:otherStyle>
      <a:defPPr>
        <a:defRPr lang="fr-FR"/>
      </a:defPPr>
      <a:lvl1pPr marL="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666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33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995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66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326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991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656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32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7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538" y="1380816"/>
            <a:ext cx="8301732" cy="484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0" y="1246909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923" tIns="39962" rIns="79923" bIns="39962"/>
          <a:lstStyle/>
          <a:p>
            <a:pPr defTabSz="914400" rtl="1" fontAlgn="base">
              <a:spcBef>
                <a:spcPct val="0"/>
              </a:spcBef>
              <a:spcAft>
                <a:spcPct val="0"/>
              </a:spcAft>
            </a:pPr>
            <a:endParaRPr lang="en-GB" sz="3400" b="1">
              <a:solidFill>
                <a:srgbClr val="000066"/>
              </a:solidFill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358" y="6398687"/>
            <a:ext cx="9144000" cy="459312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9923" tIns="39962" rIns="79923" bIns="39962" anchor="ctr"/>
          <a:lstStyle/>
          <a:p>
            <a:pPr defTabSz="914400" rtl="1" fontAlgn="base">
              <a:spcBef>
                <a:spcPct val="0"/>
              </a:spcBef>
              <a:spcAft>
                <a:spcPct val="0"/>
              </a:spcAft>
            </a:pPr>
            <a:endParaRPr lang="en-GB" sz="3400" b="1">
              <a:solidFill>
                <a:srgbClr val="000066"/>
              </a:solidFill>
            </a:endParaRP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927177" y="6426045"/>
            <a:ext cx="4247561" cy="431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911602" fontAlgn="base">
              <a:spcBef>
                <a:spcPct val="0"/>
              </a:spcBef>
              <a:spcAft>
                <a:spcPct val="0"/>
              </a:spcAft>
            </a:pPr>
            <a:endParaRPr lang="en-GB" sz="1200" b="1">
              <a:solidFill>
                <a:srgbClr val="96CCEE"/>
              </a:solidFill>
              <a:latin typeface="Arial Narrow" pitchFamily="34" charset="0"/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359736" y="6398688"/>
            <a:ext cx="355660" cy="33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 defTabSz="911602" fontAlgn="base">
              <a:spcBef>
                <a:spcPct val="0"/>
              </a:spcBef>
              <a:spcAft>
                <a:spcPct val="0"/>
              </a:spcAft>
            </a:pPr>
            <a:fld id="{FCB857D3-725E-4B7A-A7F6-68B5FC7588E9}" type="slidenum">
              <a:rPr lang="ar-SA" sz="1500" b="1">
                <a:solidFill>
                  <a:srgbClr val="72BBE8"/>
                </a:solidFill>
                <a:latin typeface="Arial Narrow" pitchFamily="34" charset="0"/>
              </a:rPr>
              <a:pPr algn="r" defTabSz="91160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GB" sz="1500" b="1">
                <a:solidFill>
                  <a:srgbClr val="72BBE8"/>
                </a:solidFill>
                <a:latin typeface="Arial Narrow" pitchFamily="34" charset="0"/>
              </a:rPr>
              <a:t> </a:t>
            </a:r>
            <a:r>
              <a:rPr lang="en-US" sz="2100" b="1" baseline="14000">
                <a:solidFill>
                  <a:srgbClr val="FFFFFF"/>
                </a:solidFill>
                <a:latin typeface="Arial Narrow" pitchFamily="34" charset="0"/>
              </a:rPr>
              <a:t>|</a:t>
            </a:r>
          </a:p>
        </p:txBody>
      </p:sp>
      <p:pic>
        <p:nvPicPr>
          <p:cNvPr id="7185" name="Picture 17" descr="WHO-EN-white-H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857" y="6436268"/>
            <a:ext cx="1233429" cy="40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57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00" r:id="rId12"/>
  </p:sldLayoutIdLst>
  <p:txStyles>
    <p:titleStyle>
      <a:lvl1pPr algn="ctr" defTabSz="911602" rtl="0" fontAlgn="base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defTabSz="911602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2pPr>
      <a:lvl3pPr algn="ctr" defTabSz="911602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3pPr>
      <a:lvl4pPr algn="ctr" defTabSz="911602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4pPr>
      <a:lvl5pPr algn="ctr" defTabSz="911602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5pPr>
      <a:lvl6pPr marL="399602" algn="ctr" defTabSz="911602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6pPr>
      <a:lvl7pPr marL="799204" algn="ctr" defTabSz="911602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7pPr>
      <a:lvl8pPr marL="1198816" algn="ctr" defTabSz="911602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8pPr>
      <a:lvl9pPr marL="1598422" algn="ctr" defTabSz="911602" rtl="0" fontAlgn="base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1328" indent="-341328" algn="l" defTabSz="911602" rtl="0" fontAlgn="base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>
          <a:solidFill>
            <a:srgbClr val="000066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803374" indent="-281669" algn="l" defTabSz="911602" rtl="0" fontAlgn="base">
        <a:spcBef>
          <a:spcPct val="20000"/>
        </a:spcBef>
        <a:spcAft>
          <a:spcPct val="0"/>
        </a:spcAft>
        <a:buClr>
          <a:srgbClr val="1E7FB8"/>
        </a:buClr>
        <a:buFont typeface="Arial" charset="0"/>
        <a:buChar char="–"/>
        <a:defRPr sz="2100">
          <a:solidFill>
            <a:srgbClr val="000066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1252932" indent="-269178" algn="l" defTabSz="911602" rtl="0" fontAlgn="base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59474" indent="-226166" algn="l" defTabSz="911602" rtl="0" fontAlgn="base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1982767" indent="-144302" algn="r" defTabSz="911602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382374" indent="-144302" algn="r" defTabSz="911602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781980" indent="-144302" algn="r" defTabSz="911602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181585" indent="-144302" algn="r" defTabSz="911602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581195" indent="-144302" algn="r" defTabSz="911602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9920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9602" algn="l" defTabSz="79920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9204" algn="l" defTabSz="79920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816" algn="l" defTabSz="79920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422" algn="l" defTabSz="79920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8030" algn="l" defTabSz="79920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7637" algn="l" defTabSz="79920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97241" algn="l" defTabSz="79920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96848" algn="l" defTabSz="79920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diagramQuickStyle" Target="../diagrams/quickStyle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Layout" Target="../diagrams/layout2.xml"/><Relationship Id="rId2" Type="http://schemas.openxmlformats.org/officeDocument/2006/relationships/image" Target="../media/image20.PN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diagramData" Target="../diagrams/data2.xml"/><Relationship Id="rId5" Type="http://schemas.openxmlformats.org/officeDocument/2006/relationships/diagramQuickStyle" Target="../diagrams/quickStyle1.xml"/><Relationship Id="rId15" Type="http://schemas.microsoft.com/office/2007/relationships/diagramDrawing" Target="../diagrams/drawing2.xml"/><Relationship Id="rId10" Type="http://schemas.openxmlformats.org/officeDocument/2006/relationships/image" Target="../media/image7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eg"/><Relationship Id="rId14" Type="http://schemas.openxmlformats.org/officeDocument/2006/relationships/diagramColors" Target="../diagrams/colors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emf"/><Relationship Id="rId5" Type="http://schemas.openxmlformats.org/officeDocument/2006/relationships/image" Target="../media/image13.jpeg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vizhub.healthdata.org/fgh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apps.who.int/nha/databas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97725" y="1239263"/>
            <a:ext cx="8726235" cy="424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914179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1C78B0"/>
                </a:solidFill>
                <a:latin typeface="+mj-lt"/>
                <a:ea typeface="+mj-ea"/>
                <a:cs typeface="+mj-cs"/>
              </a:defRPr>
            </a:lvl1pPr>
            <a:lvl2pPr algn="ctr" defTabSz="914179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1C78B0"/>
                </a:solidFill>
                <a:latin typeface="Arial" charset="0"/>
                <a:cs typeface="Arial" charset="0"/>
              </a:defRPr>
            </a:lvl2pPr>
            <a:lvl3pPr algn="ctr" defTabSz="914179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1C78B0"/>
                </a:solidFill>
                <a:latin typeface="Arial" charset="0"/>
                <a:cs typeface="Arial" charset="0"/>
              </a:defRPr>
            </a:lvl3pPr>
            <a:lvl4pPr algn="ctr" defTabSz="914179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1C78B0"/>
                </a:solidFill>
                <a:latin typeface="Arial" charset="0"/>
                <a:cs typeface="Arial" charset="0"/>
              </a:defRPr>
            </a:lvl4pPr>
            <a:lvl5pPr algn="ctr" defTabSz="914179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1C78B0"/>
                </a:solidFill>
                <a:latin typeface="Arial" charset="0"/>
                <a:cs typeface="Arial" charset="0"/>
              </a:defRPr>
            </a:lvl5pPr>
            <a:lvl6pPr marL="400736" algn="ctr" defTabSz="914179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1C78B0"/>
                </a:solidFill>
                <a:latin typeface="Arial" charset="0"/>
                <a:cs typeface="Arial" charset="0"/>
              </a:defRPr>
            </a:lvl6pPr>
            <a:lvl7pPr marL="801472" algn="ctr" defTabSz="914179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1C78B0"/>
                </a:solidFill>
                <a:latin typeface="Arial" charset="0"/>
                <a:cs typeface="Arial" charset="0"/>
              </a:defRPr>
            </a:lvl7pPr>
            <a:lvl8pPr marL="1202207" algn="ctr" defTabSz="914179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1C78B0"/>
                </a:solidFill>
                <a:latin typeface="Arial" charset="0"/>
                <a:cs typeface="Arial" charset="0"/>
              </a:defRPr>
            </a:lvl8pPr>
            <a:lvl9pPr marL="1602943" algn="ctr" defTabSz="914179" rtl="0" eaLnBrk="1" fontAlgn="base" hangingPunct="1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1C78B0"/>
                </a:solidFill>
                <a:latin typeface="Arial" charset="0"/>
                <a:cs typeface="Arial" charset="0"/>
              </a:defRPr>
            </a:lvl9pPr>
          </a:lstStyle>
          <a:p>
            <a:endParaRPr lang="en-US" sz="3200" kern="0" dirty="0" smtClean="0">
              <a:latin typeface="Eras Demi ITC" panose="020B0805030504020804" pitchFamily="34" charset="0"/>
            </a:endParaRPr>
          </a:p>
          <a:p>
            <a:r>
              <a:rPr lang="en-US" sz="3200" kern="0" dirty="0" smtClean="0">
                <a:latin typeface="Eras Demi ITC" panose="020B0805030504020804" pitchFamily="34" charset="0"/>
              </a:rPr>
              <a:t>Health </a:t>
            </a:r>
            <a:r>
              <a:rPr lang="en-US" sz="3200" kern="0" dirty="0">
                <a:latin typeface="Eras Demi ITC" panose="020B0805030504020804" pitchFamily="34" charset="0"/>
              </a:rPr>
              <a:t>systems governance for </a:t>
            </a:r>
            <a:r>
              <a:rPr lang="en-US" sz="3200" kern="0" dirty="0" smtClean="0">
                <a:latin typeface="Eras Demi ITC" panose="020B0805030504020804" pitchFamily="34" charset="0"/>
              </a:rPr>
              <a:t>UHC: </a:t>
            </a:r>
          </a:p>
          <a:p>
            <a:r>
              <a:rPr lang="en-US" sz="3200" kern="0" dirty="0" smtClean="0">
                <a:latin typeface="Eras Demi ITC" panose="020B0805030504020804" pitchFamily="34" charset="0"/>
              </a:rPr>
              <a:t>from global policy to operations in countries</a:t>
            </a:r>
            <a:endParaRPr lang="en-US" sz="3200" kern="0" dirty="0">
              <a:latin typeface="Eras Demi ITC" panose="020B0805030504020804" pitchFamily="34" charset="0"/>
            </a:endParaRPr>
          </a:p>
          <a:p>
            <a:endParaRPr lang="en-US" sz="2100" kern="0" dirty="0" smtClean="0">
              <a:solidFill>
                <a:schemeClr val="tx1"/>
              </a:solidFill>
            </a:endParaRPr>
          </a:p>
          <a:p>
            <a:endParaRPr lang="en-US" sz="2100" kern="0" dirty="0">
              <a:solidFill>
                <a:schemeClr val="tx1"/>
              </a:solidFill>
            </a:endParaRPr>
          </a:p>
          <a:p>
            <a:endParaRPr lang="en-US" sz="2100" kern="0" dirty="0">
              <a:solidFill>
                <a:schemeClr val="tx1"/>
              </a:solidFill>
            </a:endParaRPr>
          </a:p>
          <a:p>
            <a:r>
              <a:rPr lang="en-US" sz="2400" kern="0" dirty="0">
                <a:latin typeface="Eras Demi ITC" panose="020B0805030504020804" pitchFamily="34" charset="0"/>
              </a:rPr>
              <a:t>EU-Luxembourg / WHO Universal Health Coverage Partnership</a:t>
            </a:r>
          </a:p>
          <a:p>
            <a:endParaRPr lang="en-US" sz="2400" kern="0" dirty="0">
              <a:latin typeface="Eras Demi ITC" panose="020B0805030504020804" pitchFamily="34" charset="0"/>
            </a:endParaRPr>
          </a:p>
          <a:p>
            <a:r>
              <a:rPr lang="en-US" sz="1800" kern="0" dirty="0">
                <a:latin typeface="Eras Demi ITC" panose="020B0805030504020804" pitchFamily="34" charset="0"/>
              </a:rPr>
              <a:t>Dr. Denis </a:t>
            </a:r>
            <a:r>
              <a:rPr lang="en-US" sz="1800" kern="0" dirty="0" smtClean="0">
                <a:latin typeface="Eras Demi ITC" panose="020B0805030504020804" pitchFamily="34" charset="0"/>
              </a:rPr>
              <a:t>Porignon   </a:t>
            </a:r>
            <a:r>
              <a:rPr lang="en-US" sz="1800" kern="0" dirty="0">
                <a:latin typeface="Eras Demi ITC" panose="020B0805030504020804" pitchFamily="34" charset="0"/>
              </a:rPr>
              <a:t>– </a:t>
            </a:r>
            <a:r>
              <a:rPr lang="en-US" sz="1800" kern="0" dirty="0" smtClean="0">
                <a:latin typeface="Eras Demi ITC" panose="020B0805030504020804" pitchFamily="34" charset="0"/>
              </a:rPr>
              <a:t>  WHO/HQ/HGF</a:t>
            </a:r>
            <a:endParaRPr lang="en-US" sz="1800" kern="0" dirty="0">
              <a:latin typeface="Eras Demi ITC" panose="020B0805030504020804" pitchFamily="34" charset="0"/>
            </a:endParaRPr>
          </a:p>
          <a:p>
            <a:endParaRPr lang="en-US" sz="1800" kern="0" dirty="0">
              <a:latin typeface="Eras Demi ITC" panose="020B0805030504020804" pitchFamily="34" charset="0"/>
            </a:endParaRPr>
          </a:p>
          <a:p>
            <a:r>
              <a:rPr lang="en-US" sz="1800" kern="0" dirty="0" smtClean="0">
                <a:latin typeface="Eras Demi ITC" panose="020B0805030504020804" pitchFamily="34" charset="0"/>
              </a:rPr>
              <a:t>Montreal,   November </a:t>
            </a:r>
            <a:r>
              <a:rPr lang="en-US" sz="1800" kern="0" dirty="0">
                <a:latin typeface="Eras Demi ITC" panose="020B0805030504020804" pitchFamily="34" charset="0"/>
              </a:rPr>
              <a:t>2016</a:t>
            </a:r>
          </a:p>
        </p:txBody>
      </p:sp>
      <p:grpSp>
        <p:nvGrpSpPr>
          <p:cNvPr id="7" name="Group 14"/>
          <p:cNvGrpSpPr/>
          <p:nvPr/>
        </p:nvGrpSpPr>
        <p:grpSpPr>
          <a:xfrm>
            <a:off x="0" y="1"/>
            <a:ext cx="9144000" cy="1101083"/>
            <a:chOff x="0" y="-1"/>
            <a:chExt cx="9144000" cy="1101083"/>
          </a:xfrm>
        </p:grpSpPr>
        <p:pic>
          <p:nvPicPr>
            <p:cNvPr id="8" name="Picture 31" descr="EUROs"/>
            <p:cNvPicPr>
              <a:picLocks noChangeAspect="1" noChangeArrowheads="1"/>
            </p:cNvPicPr>
            <p:nvPr/>
          </p:nvPicPr>
          <p:blipFill>
            <a:blip r:embed="rId2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555878" cy="1101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2" descr="WPROs"/>
            <p:cNvPicPr>
              <a:picLocks noChangeAspect="1" noChangeArrowheads="1"/>
            </p:cNvPicPr>
            <p:nvPr/>
          </p:nvPicPr>
          <p:blipFill>
            <a:blip r:embed="rId3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724" y="-1"/>
              <a:ext cx="1554169" cy="1101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3" descr="AFROs"/>
            <p:cNvPicPr>
              <a:picLocks noChangeAspect="1" noChangeArrowheads="1"/>
            </p:cNvPicPr>
            <p:nvPr/>
          </p:nvPicPr>
          <p:blipFill>
            <a:blip r:embed="rId4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7125" y="-1"/>
              <a:ext cx="1487488" cy="1101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4" descr="AMROs"/>
            <p:cNvPicPr>
              <a:picLocks noChangeAspect="1" noChangeArrowheads="1"/>
            </p:cNvPicPr>
            <p:nvPr/>
          </p:nvPicPr>
          <p:blipFill>
            <a:blip r:embed="rId5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975" y="-1"/>
              <a:ext cx="1561008" cy="1101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5" descr="EMROss"/>
            <p:cNvPicPr>
              <a:picLocks noChangeAspect="1" noChangeArrowheads="1"/>
            </p:cNvPicPr>
            <p:nvPr/>
          </p:nvPicPr>
          <p:blipFill>
            <a:blip r:embed="rId6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0988" y="-1"/>
              <a:ext cx="1555878" cy="1101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6" descr="SEAROs"/>
            <p:cNvPicPr>
              <a:picLocks noChangeAspect="1" noChangeArrowheads="1"/>
            </p:cNvPicPr>
            <p:nvPr/>
          </p:nvPicPr>
          <p:blipFill>
            <a:blip r:embed="rId7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2993" y="-1"/>
              <a:ext cx="1561007" cy="1101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1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927" y="5638800"/>
            <a:ext cx="5901055" cy="762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 bwMode="auto">
          <a:xfrm>
            <a:off x="7582993" y="6400800"/>
            <a:ext cx="1561007" cy="457200"/>
          </a:xfrm>
          <a:prstGeom prst="rect">
            <a:avLst/>
          </a:prstGeom>
          <a:solidFill>
            <a:srgbClr val="038C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45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0"/>
            <a:ext cx="9144000" cy="6400800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9923" tIns="39962" rIns="79923" bIns="39962" anchor="ctr"/>
          <a:lstStyle/>
          <a:p>
            <a:pPr defTabSz="914400" rtl="1" fontAlgn="base">
              <a:spcBef>
                <a:spcPct val="0"/>
              </a:spcBef>
              <a:spcAft>
                <a:spcPct val="0"/>
              </a:spcAft>
            </a:pPr>
            <a:endParaRPr lang="en-GB" sz="3400" b="1">
              <a:solidFill>
                <a:srgbClr val="00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075057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II. </a:t>
            </a:r>
            <a:r>
              <a:rPr lang="en-GB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More concretely?</a:t>
            </a:r>
            <a:endParaRPr lang="en-GB" sz="36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endParaRPr lang="en-GB" sz="36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35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uinea we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050" y="2271434"/>
            <a:ext cx="4610950" cy="30116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26163959"/>
              </p:ext>
            </p:extLst>
          </p:nvPr>
        </p:nvGraphicFramePr>
        <p:xfrm>
          <a:off x="4593808" y="4990936"/>
          <a:ext cx="4055105" cy="584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-228600" y="46672"/>
            <a:ext cx="8897333" cy="1477328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zh-CN" sz="3600" dirty="0">
                <a:solidFill>
                  <a:srgbClr val="002060"/>
                </a:solidFill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The </a:t>
            </a:r>
            <a:r>
              <a:rPr lang="en-US" altLang="zh-CN" sz="3600" dirty="0" smtClean="0">
                <a:solidFill>
                  <a:srgbClr val="002060"/>
                </a:solidFill>
                <a:latin typeface="Calibri" panose="020F0502020204030204" pitchFamily="34" charset="0"/>
                <a:ea typeface="SimSun" pitchFamily="2" charset="-122"/>
                <a:cs typeface="Calibri" panose="020F0502020204030204" pitchFamily="34" charset="0"/>
              </a:rPr>
              <a:t>EU-Luxembourg / WHO UHC Partnership</a:t>
            </a:r>
            <a:endParaRPr lang="en-US" altLang="zh-CN" sz="3600" dirty="0">
              <a:solidFill>
                <a:srgbClr val="002060"/>
              </a:solidFill>
              <a:latin typeface="Calibri" panose="020F0502020204030204" pitchFamily="34" charset="0"/>
              <a:ea typeface="SimSun" pitchFamily="2" charset="-122"/>
              <a:cs typeface="Calibri" panose="020F0502020204030204" pitchFamily="34" charset="0"/>
            </a:endParaRPr>
          </a:p>
          <a:p>
            <a:pPr algn="ctr" eaLnBrk="1" hangingPunct="1"/>
            <a:endParaRPr lang="en-US" altLang="zh-CN" sz="1400" dirty="0" smtClean="0">
              <a:solidFill>
                <a:srgbClr val="0000CC"/>
              </a:solidFill>
              <a:latin typeface="Calibri" panose="020F0502020204030204" pitchFamily="34" charset="0"/>
              <a:ea typeface="SimSun" pitchFamily="2" charset="-122"/>
              <a:cs typeface="Calibri" panose="020F0502020204030204" pitchFamily="34" charset="0"/>
            </a:endParaRPr>
          </a:p>
          <a:p>
            <a:pPr algn="ctr" eaLnBrk="1" hangingPunct="1"/>
            <a:endParaRPr lang="en-US" altLang="zh-CN" sz="2800" dirty="0">
              <a:solidFill>
                <a:srgbClr val="0000CC"/>
              </a:solidFill>
              <a:latin typeface="Calibri" panose="020F0502020204030204" pitchFamily="34" charset="0"/>
              <a:ea typeface="SimSun" pitchFamily="2" charset="-122"/>
              <a:cs typeface="Calibri" panose="020F0502020204030204" pitchFamily="34" charset="0"/>
            </a:endParaRPr>
          </a:p>
          <a:p>
            <a:pPr algn="ctr"/>
            <a:endParaRPr lang="en-GB" dirty="0">
              <a:solidFill>
                <a:srgbClr val="33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33" descr="AFROs"/>
          <p:cNvPicPr>
            <a:picLocks noChangeAspect="1" noChangeArrowheads="1"/>
          </p:cNvPicPr>
          <p:nvPr/>
        </p:nvPicPr>
        <p:blipFill>
          <a:blip r:embed="rId8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8310">
            <a:off x="687259" y="3463728"/>
            <a:ext cx="1428377" cy="105732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72BBE8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5" descr="EMROss"/>
          <p:cNvPicPr>
            <a:picLocks noChangeAspect="1" noChangeArrowheads="1"/>
          </p:cNvPicPr>
          <p:nvPr/>
        </p:nvPicPr>
        <p:blipFill>
          <a:blip r:embed="rId9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559" y="2358990"/>
            <a:ext cx="1613727" cy="1142022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accent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6" descr="SEAROs"/>
          <p:cNvPicPr>
            <a:picLocks noChangeAspect="1" noChangeArrowheads="1"/>
          </p:cNvPicPr>
          <p:nvPr/>
        </p:nvPicPr>
        <p:blipFill>
          <a:blip r:embed="rId10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2934">
            <a:off x="48357" y="2336102"/>
            <a:ext cx="1683944" cy="1187799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accent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22085183"/>
              </p:ext>
            </p:extLst>
          </p:nvPr>
        </p:nvGraphicFramePr>
        <p:xfrm>
          <a:off x="1572043" y="5943600"/>
          <a:ext cx="8354980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1" name="TextBox 10"/>
          <p:cNvSpPr txBox="1"/>
          <p:nvPr/>
        </p:nvSpPr>
        <p:spPr>
          <a:xfrm rot="177484">
            <a:off x="6629400" y="1902102"/>
            <a:ext cx="2238113" cy="369332"/>
          </a:xfrm>
          <a:prstGeom prst="rect">
            <a:avLst/>
          </a:prstGeom>
          <a:gradFill>
            <a:gsLst>
              <a:gs pos="0">
                <a:srgbClr val="99CCFF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fr-CH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</a:t>
            </a:r>
            <a:r>
              <a:rPr lang="fr-CH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resources</a:t>
            </a:r>
            <a:endParaRPr lang="en-GB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57200"/>
            <a:ext cx="630512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100" dirty="0">
              <a:solidFill>
                <a:srgbClr val="0000CC"/>
              </a:solidFill>
              <a:latin typeface="Calibri" panose="020F0502020204030204" pitchFamily="34" charset="0"/>
              <a:ea typeface="SimSun" pitchFamily="2" charset="-122"/>
              <a:cs typeface="Calibri" panose="020F0502020204030204" pitchFamily="34" charset="0"/>
            </a:endParaRPr>
          </a:p>
          <a:p>
            <a:r>
              <a:rPr lang="en-US" altLang="zh-CN" sz="2400" dirty="0">
                <a:solidFill>
                  <a:srgbClr val="002060"/>
                </a:solidFill>
                <a:latin typeface="Eras Demi ITC" panose="020B0805030504020804" pitchFamily="34" charset="0"/>
                <a:ea typeface="SimSun" pitchFamily="2" charset="-122"/>
                <a:cs typeface="Calibri" panose="020F0502020204030204" pitchFamily="34" charset="0"/>
              </a:rPr>
              <a:t>Supporting </a:t>
            </a:r>
            <a:r>
              <a:rPr lang="en-US" altLang="zh-CN" sz="2400" dirty="0">
                <a:solidFill>
                  <a:srgbClr val="C00000"/>
                </a:solidFill>
                <a:latin typeface="Eras Demi ITC" panose="020B0805030504020804" pitchFamily="34" charset="0"/>
                <a:ea typeface="SimSun" pitchFamily="2" charset="-122"/>
                <a:cs typeface="Calibri" panose="020F0502020204030204" pitchFamily="34" charset="0"/>
              </a:rPr>
              <a:t>Policy Dialogue </a:t>
            </a:r>
          </a:p>
          <a:p>
            <a:r>
              <a:rPr lang="en-US" altLang="zh-CN" sz="2400" dirty="0">
                <a:solidFill>
                  <a:srgbClr val="002060"/>
                </a:solidFill>
                <a:latin typeface="Eras Demi ITC" panose="020B0805030504020804" pitchFamily="34" charset="0"/>
                <a:ea typeface="SimSun" pitchFamily="2" charset="-122"/>
                <a:cs typeface="Calibri" panose="020F0502020204030204" pitchFamily="34" charset="0"/>
              </a:rPr>
              <a:t>on National Health Policies, Strategies and </a:t>
            </a:r>
            <a:r>
              <a:rPr lang="en-US" altLang="zh-CN" sz="2400" dirty="0" smtClean="0">
                <a:solidFill>
                  <a:srgbClr val="002060"/>
                </a:solidFill>
                <a:latin typeface="Eras Demi ITC" panose="020B0805030504020804" pitchFamily="34" charset="0"/>
                <a:ea typeface="SimSun" pitchFamily="2" charset="-122"/>
                <a:cs typeface="Calibri" panose="020F0502020204030204" pitchFamily="34" charset="0"/>
              </a:rPr>
              <a:t>Plans for </a:t>
            </a:r>
            <a:r>
              <a:rPr lang="en-US" altLang="zh-CN" sz="2400" dirty="0">
                <a:solidFill>
                  <a:srgbClr val="002060"/>
                </a:solidFill>
                <a:latin typeface="Eras Demi ITC" panose="020B0805030504020804" pitchFamily="34" charset="0"/>
                <a:ea typeface="SimSun" pitchFamily="2" charset="-122"/>
                <a:cs typeface="Calibri" panose="020F0502020204030204" pitchFamily="34" charset="0"/>
              </a:rPr>
              <a:t>Universal Health Coverage</a:t>
            </a:r>
          </a:p>
          <a:p>
            <a:r>
              <a:rPr lang="en-US" altLang="zh-CN" sz="2400" dirty="0" smtClean="0">
                <a:solidFill>
                  <a:srgbClr val="002060"/>
                </a:solidFill>
                <a:latin typeface="Eras Demi ITC" panose="020B0805030504020804" pitchFamily="34" charset="0"/>
                <a:ea typeface="SimSun" pitchFamily="2" charset="-122"/>
                <a:cs typeface="Calibri" panose="020F0502020204030204" pitchFamily="34" charset="0"/>
              </a:rPr>
              <a:t>[30 countries 2012-2018]</a:t>
            </a:r>
            <a:endParaRPr lang="en-US" altLang="zh-CN" sz="2400" dirty="0">
              <a:solidFill>
                <a:srgbClr val="002060"/>
              </a:solidFill>
              <a:latin typeface="Eras Demi ITC" panose="020B0805030504020804" pitchFamily="34" charset="0"/>
              <a:ea typeface="SimSun" pitchFamily="2" charset="-122"/>
              <a:cs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824451" y="5667234"/>
            <a:ext cx="5164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54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en-GB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http://www.who.int/entity/healthsystems/publications/nhpsp-handbook-image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5302">
            <a:off x="2561753" y="5325047"/>
            <a:ext cx="727182" cy="145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63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" b="1784"/>
          <a:stretch/>
        </p:blipFill>
        <p:spPr bwMode="auto">
          <a:xfrm>
            <a:off x="3950774" y="2348880"/>
            <a:ext cx="5184576" cy="27363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552728" cy="1143000"/>
          </a:xfrm>
        </p:spPr>
        <p:txBody>
          <a:bodyPr>
            <a:normAutofit/>
          </a:bodyPr>
          <a:lstStyle/>
          <a:p>
            <a:r>
              <a:rPr lang="fr-CH" dirty="0" smtClean="0"/>
              <a:t>The UHC-</a:t>
            </a:r>
            <a:r>
              <a:rPr lang="fr-CH" dirty="0" err="1" smtClean="0"/>
              <a:t>partnership</a:t>
            </a:r>
            <a:r>
              <a:rPr lang="fr-CH" dirty="0" smtClean="0"/>
              <a:t> in 2011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92" y="1663898"/>
            <a:ext cx="4978896" cy="4813102"/>
          </a:xfrm>
        </p:spPr>
        <p:txBody>
          <a:bodyPr>
            <a:normAutofit fontScale="85000" lnSpcReduction="20000"/>
          </a:bodyPr>
          <a:lstStyle/>
          <a:p>
            <a:r>
              <a:rPr lang="fr-CH" sz="3400" b="1" dirty="0" err="1"/>
              <a:t>SDGs</a:t>
            </a:r>
            <a:r>
              <a:rPr lang="fr-CH" sz="3400" b="1" dirty="0"/>
              <a:t>, WHA </a:t>
            </a:r>
            <a:r>
              <a:rPr lang="fr-CH" sz="3400" b="1" dirty="0" err="1"/>
              <a:t>resolutions</a:t>
            </a:r>
            <a:r>
              <a:rPr lang="fr-CH" sz="3400" b="1" dirty="0"/>
              <a:t> on PHC, HSS, PCC, </a:t>
            </a:r>
            <a:r>
              <a:rPr lang="fr-CH" sz="3400" b="1" dirty="0" smtClean="0"/>
              <a:t>UHC, </a:t>
            </a:r>
            <a:endParaRPr lang="fr-CH" sz="3400" b="1" dirty="0"/>
          </a:p>
          <a:p>
            <a:r>
              <a:rPr lang="fr-CH" sz="3400" b="1" dirty="0"/>
              <a:t>IHP+ and UHC 2030</a:t>
            </a:r>
            <a:endParaRPr lang="en-GB" sz="3400" b="1" dirty="0"/>
          </a:p>
          <a:p>
            <a:endParaRPr lang="fr-CH" sz="3400" b="1" dirty="0" smtClean="0"/>
          </a:p>
          <a:p>
            <a:r>
              <a:rPr lang="fr-CH" sz="3400" b="1" dirty="0" smtClean="0"/>
              <a:t>EU </a:t>
            </a:r>
            <a:r>
              <a:rPr lang="fr-CH" sz="3400" b="1" dirty="0" err="1" smtClean="0"/>
              <a:t>concern</a:t>
            </a:r>
            <a:endParaRPr lang="fr-CH" sz="3400" b="1" dirty="0" smtClean="0"/>
          </a:p>
          <a:p>
            <a:r>
              <a:rPr lang="fr-CH" sz="3400" b="1" dirty="0" smtClean="0"/>
              <a:t>WHO </a:t>
            </a:r>
            <a:r>
              <a:rPr lang="fr-CH" sz="3400" b="1" dirty="0" err="1" smtClean="0"/>
              <a:t>roles</a:t>
            </a:r>
            <a:r>
              <a:rPr lang="fr-CH" sz="3400" b="1" dirty="0" smtClean="0"/>
              <a:t> in countries</a:t>
            </a:r>
          </a:p>
          <a:p>
            <a:r>
              <a:rPr lang="fr-CH" sz="3400" b="1" dirty="0" smtClean="0"/>
              <a:t>GD </a:t>
            </a:r>
            <a:r>
              <a:rPr lang="fr-CH" sz="3400" b="1" dirty="0" err="1" smtClean="0"/>
              <a:t>Luxembourg's</a:t>
            </a:r>
            <a:r>
              <a:rPr lang="fr-CH" sz="3400" b="1" dirty="0" smtClean="0"/>
              <a:t> </a:t>
            </a:r>
            <a:r>
              <a:rPr lang="fr-CH" sz="3400" b="1" dirty="0" err="1" smtClean="0"/>
              <a:t>involvement</a:t>
            </a:r>
            <a:r>
              <a:rPr lang="fr-CH" sz="3400" b="1" dirty="0" smtClean="0"/>
              <a:t> (2012)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87795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Support to countries 2011-2018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3" y="1412776"/>
            <a:ext cx="4488571" cy="5141168"/>
          </a:xfrm>
        </p:spPr>
        <p:txBody>
          <a:bodyPr>
            <a:normAutofit/>
          </a:bodyPr>
          <a:lstStyle/>
          <a:p>
            <a:r>
              <a:rPr lang="fr-CH" dirty="0"/>
              <a:t>3</a:t>
            </a:r>
            <a:r>
              <a:rPr lang="fr-CH" dirty="0" smtClean="0"/>
              <a:t> phases of countries – </a:t>
            </a:r>
            <a:br>
              <a:rPr lang="fr-CH" dirty="0" smtClean="0"/>
            </a:br>
            <a:r>
              <a:rPr lang="fr-CH" dirty="0" smtClean="0"/>
              <a:t>in 30 countries</a:t>
            </a:r>
          </a:p>
          <a:p>
            <a:r>
              <a:rPr lang="fr-CH" dirty="0" smtClean="0"/>
              <a:t>Support to </a:t>
            </a:r>
            <a:r>
              <a:rPr lang="fr-CH" dirty="0" err="1" smtClean="0"/>
              <a:t>policy</a:t>
            </a:r>
            <a:r>
              <a:rPr lang="fr-CH" dirty="0" smtClean="0"/>
              <a:t> dialogue</a:t>
            </a:r>
            <a:endParaRPr lang="fr-CH" i="1" dirty="0" smtClean="0"/>
          </a:p>
          <a:p>
            <a:r>
              <a:rPr lang="fr-CH" dirty="0" err="1" smtClean="0"/>
              <a:t>Complexity</a:t>
            </a:r>
            <a:endParaRPr lang="fr-CH" dirty="0" smtClean="0"/>
          </a:p>
          <a:p>
            <a:r>
              <a:rPr lang="fr-CH" dirty="0" err="1" smtClean="0"/>
              <a:t>Variability</a:t>
            </a:r>
            <a:r>
              <a:rPr lang="fr-CH" dirty="0" smtClean="0"/>
              <a:t> </a:t>
            </a:r>
            <a:r>
              <a:rPr lang="fr-CH" dirty="0" err="1" smtClean="0"/>
              <a:t>needs</a:t>
            </a:r>
            <a:r>
              <a:rPr lang="fr-CH" dirty="0" smtClean="0"/>
              <a:t>, </a:t>
            </a:r>
            <a:r>
              <a:rPr lang="fr-CH" dirty="0" err="1" smtClean="0"/>
              <a:t>systemic</a:t>
            </a:r>
            <a:r>
              <a:rPr lang="fr-CH" dirty="0" smtClean="0"/>
              <a:t> interactions, possible </a:t>
            </a:r>
            <a:r>
              <a:rPr lang="fr-CH" dirty="0" err="1" smtClean="0"/>
              <a:t>results</a:t>
            </a:r>
            <a:r>
              <a:rPr lang="fr-CH" dirty="0" smtClean="0"/>
              <a:t> </a:t>
            </a:r>
            <a:br>
              <a:rPr lang="fr-CH" dirty="0" smtClean="0"/>
            </a:br>
            <a:r>
              <a:rPr lang="fr-CH" sz="2000" b="1" i="1" dirty="0" smtClean="0"/>
              <a:t>("open" </a:t>
            </a:r>
            <a:r>
              <a:rPr lang="fr-CH" sz="2000" b="1" i="1" dirty="0" err="1" smtClean="0"/>
              <a:t>uncertainty</a:t>
            </a:r>
            <a:r>
              <a:rPr lang="fr-CH" sz="2000" b="1" i="1" dirty="0" smtClean="0"/>
              <a:t>)</a:t>
            </a:r>
            <a:endParaRPr lang="fr-CH" sz="3000" b="1" i="1" dirty="0" smtClean="0"/>
          </a:p>
          <a:p>
            <a:r>
              <a:rPr lang="fr-CH" dirty="0" err="1"/>
              <a:t>Flexibility</a:t>
            </a:r>
            <a:endParaRPr lang="fr-CH" dirty="0"/>
          </a:p>
          <a:p>
            <a:r>
              <a:rPr lang="fr-CH" dirty="0" smtClean="0"/>
              <a:t>Contribution </a:t>
            </a:r>
            <a:r>
              <a:rPr lang="fr-CH" i="1" dirty="0" smtClean="0"/>
              <a:t>vs</a:t>
            </a:r>
            <a:r>
              <a:rPr lang="fr-CH" dirty="0" smtClean="0"/>
              <a:t> attribution</a:t>
            </a:r>
          </a:p>
          <a:p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4029754" y="2104177"/>
            <a:ext cx="5114246" cy="4752528"/>
          </a:xfrm>
          <a:prstGeom prst="roundRect">
            <a:avLst/>
          </a:prstGeom>
          <a:gradFill flip="none" rotWithShape="1">
            <a:gsLst>
              <a:gs pos="0">
                <a:schemeClr val="dk2">
                  <a:tint val="40000"/>
                  <a:satMod val="350000"/>
                  <a:alpha val="22000"/>
                </a:schemeClr>
              </a:gs>
              <a:gs pos="86000">
                <a:schemeClr val="dk2">
                  <a:tint val="45000"/>
                  <a:shade val="99000"/>
                  <a:satMod val="350000"/>
                </a:schemeClr>
              </a:gs>
              <a:gs pos="100000">
                <a:schemeClr val="dk2">
                  <a:shade val="20000"/>
                  <a:satMod val="25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539909" y="2270189"/>
            <a:ext cx="4611904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i="1" dirty="0" smtClean="0"/>
              <a:t>“set </a:t>
            </a:r>
            <a:r>
              <a:rPr lang="en-US" sz="2800" i="1" dirty="0" smtClean="0"/>
              <a:t>of formal and informal </a:t>
            </a:r>
          </a:p>
          <a:p>
            <a:r>
              <a:rPr lang="en-US" sz="2800" i="1" dirty="0" smtClean="0"/>
              <a:t>exchanges aimed at </a:t>
            </a:r>
          </a:p>
          <a:p>
            <a:r>
              <a:rPr lang="en-US" sz="2800" i="1" dirty="0" smtClean="0"/>
              <a:t>facilitating policy change, </a:t>
            </a:r>
          </a:p>
          <a:p>
            <a:r>
              <a:rPr lang="en-US" sz="2800" i="1" dirty="0" smtClean="0"/>
              <a:t>influencing policy design </a:t>
            </a:r>
          </a:p>
          <a:p>
            <a:r>
              <a:rPr lang="en-US" sz="2800" i="1" dirty="0" smtClean="0"/>
              <a:t>and fostering further </a:t>
            </a:r>
          </a:p>
          <a:p>
            <a:r>
              <a:rPr lang="en-US" sz="2800" i="1" dirty="0" smtClean="0"/>
              <a:t>processes for decision-making </a:t>
            </a:r>
          </a:p>
          <a:p>
            <a:r>
              <a:rPr lang="en-US" sz="2800" i="1" dirty="0" smtClean="0"/>
              <a:t>where stakeholders of the </a:t>
            </a:r>
          </a:p>
          <a:p>
            <a:r>
              <a:rPr lang="en-US" sz="2800" i="1" dirty="0" smtClean="0"/>
              <a:t>different health system levels </a:t>
            </a:r>
          </a:p>
          <a:p>
            <a:r>
              <a:rPr lang="en-US" sz="2800" i="1" dirty="0" smtClean="0"/>
              <a:t>participate and </a:t>
            </a:r>
            <a:r>
              <a:rPr lang="en-GB" sz="2800" i="1" dirty="0" smtClean="0"/>
              <a:t>contribute”</a:t>
            </a:r>
          </a:p>
          <a:p>
            <a:r>
              <a:rPr lang="fr-CH" sz="1600" b="1" dirty="0" smtClean="0"/>
              <a:t>                                                             (WHO, 2016)</a:t>
            </a:r>
            <a:endParaRPr lang="en-GB" sz="1600" b="1" dirty="0"/>
          </a:p>
        </p:txBody>
      </p:sp>
      <p:sp>
        <p:nvSpPr>
          <p:cNvPr id="7" name="Curved Down Arrow 6"/>
          <p:cNvSpPr/>
          <p:nvPr/>
        </p:nvSpPr>
        <p:spPr bwMode="auto">
          <a:xfrm rot="21037510">
            <a:off x="2878947" y="1295401"/>
            <a:ext cx="2971800" cy="974789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900" b="1" i="0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51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6555" y="1828800"/>
            <a:ext cx="2903359" cy="30777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r="5400000" algn="ctr" rotWithShape="0">
              <a:srgbClr val="FF0000">
                <a:alpha val="47000"/>
              </a:srgbClr>
            </a:outerShdw>
            <a:reflection endPos="0" dist="50800" dir="5400000" sy="-100000" algn="bl" rotWithShape="0"/>
          </a:effectLst>
          <a:scene3d>
            <a:camera prst="orthographicFront">
              <a:rot lat="0" lon="20999952" rev="0"/>
            </a:camera>
            <a:lightRig rig="threePt" dir="t"/>
          </a:scene3d>
          <a:sp3d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err="1"/>
              <a:t>MoH</a:t>
            </a:r>
            <a:r>
              <a:rPr lang="en-US" sz="1400" dirty="0"/>
              <a:t> Institutions Capacity Building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555" y="3421923"/>
            <a:ext cx="1667444" cy="30777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r="5400000" algn="ctr" rotWithShape="0">
              <a:srgbClr val="FF0000">
                <a:alpha val="47000"/>
              </a:srgbClr>
            </a:outerShdw>
            <a:reflection endPos="0" dist="50800" dir="5400000" sy="-100000" algn="bl" rotWithShape="0"/>
          </a:effectLst>
          <a:scene3d>
            <a:camera prst="orthographicFront">
              <a:rot lat="0" lon="20999952" rev="0"/>
            </a:camera>
            <a:lightRig rig="threePt" dir="t"/>
          </a:scene3d>
          <a:sp3d/>
        </p:spPr>
        <p:txBody>
          <a:bodyPr wrap="none">
            <a:spAutoFit/>
          </a:bodyPr>
          <a:lstStyle>
            <a:defPPr>
              <a:defRPr lang="en-US"/>
            </a:defPPr>
          </a:lstStyle>
          <a:p>
            <a:pPr>
              <a:defRPr/>
            </a:pPr>
            <a:r>
              <a:rPr lang="en-US" sz="1400" dirty="0"/>
              <a:t>Laws &amp; regulation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6555" y="2625362"/>
            <a:ext cx="2159502" cy="30777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r="5400000" algn="ctr" rotWithShape="0">
              <a:srgbClr val="FF0000">
                <a:alpha val="47000"/>
              </a:srgbClr>
            </a:outerShdw>
            <a:reflection endPos="0" dist="50800" dir="5400000" sy="-100000" algn="bl" rotWithShape="0"/>
          </a:effectLst>
          <a:scene3d>
            <a:camera prst="orthographicFront">
              <a:rot lat="0" lon="20999952" rev="0"/>
            </a:camera>
            <a:lightRig rig="threePt" dir="t"/>
          </a:scene3d>
          <a:sp3d/>
        </p:spPr>
        <p:txBody>
          <a:bodyPr wrap="none">
            <a:spAutoFit/>
          </a:bodyPr>
          <a:lstStyle>
            <a:defPPr>
              <a:defRPr lang="en-US"/>
            </a:defPPr>
          </a:lstStyle>
          <a:p>
            <a:pPr>
              <a:defRPr/>
            </a:pPr>
            <a:r>
              <a:rPr lang="en-US" sz="1400" dirty="0"/>
              <a:t>Aid Effectiveness – IHP+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6555" y="5811605"/>
            <a:ext cx="990977" cy="30777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r="5400000" algn="ctr" rotWithShape="0">
              <a:srgbClr val="FF0000">
                <a:alpha val="47000"/>
              </a:srgbClr>
            </a:outerShdw>
            <a:reflection endPos="0" dist="50800" dir="5400000" sy="-100000" algn="bl" rotWithShape="0"/>
          </a:effectLst>
          <a:scene3d>
            <a:camera prst="orthographicFront">
              <a:rot lat="0" lon="20999952" rev="0"/>
            </a:camera>
            <a:lightRig rig="threePt" dir="t"/>
          </a:scene3d>
          <a:sp3d/>
        </p:spPr>
        <p:txBody>
          <a:bodyPr wrap="none">
            <a:spAutoFit/>
          </a:bodyPr>
          <a:lstStyle>
            <a:defPPr>
              <a:defRPr lang="en-US"/>
            </a:defPPr>
          </a:lstStyle>
          <a:p>
            <a:pPr>
              <a:defRPr/>
            </a:pPr>
            <a:r>
              <a:rPr lang="en-US" sz="1400" dirty="0"/>
              <a:t>Medicines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6555" y="5015043"/>
            <a:ext cx="2492990" cy="30777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r="5400000" algn="ctr" rotWithShape="0">
              <a:srgbClr val="FF0000">
                <a:alpha val="47000"/>
              </a:srgbClr>
            </a:outerShdw>
            <a:reflection endPos="0" dist="50800" dir="5400000" sy="-100000" algn="bl" rotWithShape="0"/>
          </a:effectLst>
          <a:scene3d>
            <a:camera prst="orthographicFront">
              <a:rot lat="0" lon="20999952" rev="0"/>
            </a:camera>
            <a:lightRig rig="threePt" dir="t"/>
          </a:scene3d>
          <a:sp3d/>
        </p:spPr>
        <p:txBody>
          <a:bodyPr wrap="none">
            <a:spAutoFit/>
          </a:bodyPr>
          <a:lstStyle>
            <a:defPPr>
              <a:defRPr lang="en-US"/>
            </a:defPPr>
          </a:lstStyle>
          <a:p>
            <a:pPr>
              <a:defRPr/>
            </a:pPr>
            <a:r>
              <a:rPr lang="en-US" sz="1400" dirty="0"/>
              <a:t>Human Resources for Health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6555" y="5413323"/>
            <a:ext cx="2383987" cy="30777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r="5400000" algn="ctr" rotWithShape="0">
              <a:srgbClr val="FF0000">
                <a:alpha val="47000"/>
              </a:srgbClr>
            </a:outerShdw>
            <a:reflection endPos="0" dist="50800" dir="5400000" sy="-100000" algn="bl" rotWithShape="0"/>
          </a:effectLst>
          <a:scene3d>
            <a:camera prst="orthographicFront">
              <a:rot lat="0" lon="20999952" rev="0"/>
            </a:camera>
            <a:lightRig rig="threePt" dir="t"/>
          </a:scene3d>
          <a:sp3d/>
        </p:spPr>
        <p:txBody>
          <a:bodyPr wrap="none">
            <a:spAutoFit/>
          </a:bodyPr>
          <a:lstStyle>
            <a:defPPr>
              <a:defRPr lang="en-US"/>
            </a:defPPr>
          </a:lstStyle>
          <a:p>
            <a:pPr>
              <a:defRPr/>
            </a:pPr>
            <a:r>
              <a:rPr lang="en-US" sz="1400" dirty="0"/>
              <a:t>Health Information Systems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6555" y="4616763"/>
            <a:ext cx="2731838" cy="30777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r="5400000" algn="ctr" rotWithShape="0">
              <a:srgbClr val="FF0000">
                <a:alpha val="47000"/>
              </a:srgbClr>
            </a:outerShdw>
            <a:reflection endPos="0" dist="50800" dir="5400000" sy="-100000" algn="bl" rotWithShape="0"/>
          </a:effectLst>
          <a:scene3d>
            <a:camera prst="orthographicFront">
              <a:rot lat="0" lon="20999952" rev="0"/>
            </a:camera>
            <a:lightRig rig="threePt" dir="t"/>
          </a:scene3d>
          <a:sp3d/>
        </p:spPr>
        <p:txBody>
          <a:bodyPr wrap="none">
            <a:spAutoFit/>
          </a:bodyPr>
          <a:lstStyle>
            <a:defPPr>
              <a:defRPr lang="en-US"/>
            </a:defPPr>
          </a:lstStyle>
          <a:p>
            <a:pPr>
              <a:defRPr/>
            </a:pPr>
            <a:r>
              <a:rPr lang="en-US" sz="1400" dirty="0"/>
              <a:t>Financial Management Systems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6555" y="4218483"/>
            <a:ext cx="1527982" cy="30777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r="5400000" algn="ctr" rotWithShape="0">
              <a:srgbClr val="FF0000">
                <a:alpha val="47000"/>
              </a:srgbClr>
            </a:outerShdw>
            <a:reflection endPos="0" dist="50800" dir="5400000" sy="-100000" algn="bl" rotWithShape="0"/>
          </a:effectLst>
          <a:scene3d>
            <a:camera prst="orthographicFront">
              <a:rot lat="0" lon="20999952" rev="0"/>
            </a:camera>
            <a:lightRig rig="threePt" dir="t"/>
          </a:scene3d>
          <a:sp3d/>
        </p:spPr>
        <p:txBody>
          <a:bodyPr wrap="none">
            <a:spAutoFit/>
          </a:bodyPr>
          <a:lstStyle>
            <a:defPPr>
              <a:defRPr lang="en-US"/>
            </a:defPPr>
          </a:lstStyle>
          <a:p>
            <a:pPr>
              <a:defRPr/>
            </a:pPr>
            <a:r>
              <a:rPr lang="en-US" sz="1400" dirty="0"/>
              <a:t>Health Financing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6555" y="3820203"/>
            <a:ext cx="2076209" cy="30777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r="5400000" algn="ctr" rotWithShape="0">
              <a:srgbClr val="FF0000">
                <a:alpha val="47000"/>
              </a:srgbClr>
            </a:outerShdw>
            <a:reflection endPos="0" dist="50800" dir="5400000" sy="-100000" algn="bl" rotWithShape="0"/>
          </a:effectLst>
          <a:scene3d>
            <a:camera prst="orthographicFront">
              <a:rot lat="0" lon="20999952" rev="0"/>
            </a:camera>
            <a:lightRig rig="threePt" dir="t"/>
          </a:scene3d>
          <a:sp3d/>
        </p:spPr>
        <p:txBody>
          <a:bodyPr wrap="none">
            <a:spAutoFit/>
          </a:bodyPr>
          <a:lstStyle>
            <a:defPPr>
              <a:defRPr lang="en-US"/>
            </a:defPPr>
          </a:lstStyle>
          <a:p>
            <a:pPr>
              <a:defRPr/>
            </a:pPr>
            <a:r>
              <a:rPr lang="en-US" sz="1400" dirty="0"/>
              <a:t>Monitoring &amp; Evaluation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6555" y="3023643"/>
            <a:ext cx="1468672" cy="30777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r="5400000" algn="ctr" rotWithShape="0">
              <a:srgbClr val="FF0000">
                <a:alpha val="47000"/>
              </a:srgbClr>
            </a:outerShdw>
            <a:reflection endPos="0" dist="50800" dir="5400000" sy="-100000" algn="bl" rotWithShape="0"/>
          </a:effectLst>
          <a:scene3d>
            <a:camera prst="orthographicFront">
              <a:rot lat="0" lon="20999952" rev="0"/>
            </a:camera>
            <a:lightRig rig="threePt" dir="t"/>
          </a:scene3d>
          <a:sp3d/>
        </p:spPr>
        <p:txBody>
          <a:bodyPr wrap="none">
            <a:spAutoFit/>
          </a:bodyPr>
          <a:lstStyle>
            <a:defPPr>
              <a:defRPr lang="en-US"/>
            </a:defPPr>
          </a:lstStyle>
          <a:p>
            <a:pPr>
              <a:defRPr/>
            </a:pPr>
            <a:r>
              <a:rPr lang="en-US" sz="1400" dirty="0"/>
              <a:t>Decentralization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6555" y="2227081"/>
            <a:ext cx="2345514" cy="30777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r="5400000" algn="ctr" rotWithShape="0">
              <a:srgbClr val="FF0000">
                <a:alpha val="47000"/>
              </a:srgbClr>
            </a:outerShdw>
            <a:reflection endPos="0" dist="50800" dir="5400000" sy="-100000" algn="bl" rotWithShape="0"/>
          </a:effectLst>
          <a:scene3d>
            <a:camera prst="orthographicFront">
              <a:rot lat="0" lon="20999952" rev="0"/>
            </a:camera>
            <a:lightRig rig="threePt" dir="t"/>
          </a:scene3d>
          <a:sp3d/>
        </p:spPr>
        <p:txBody>
          <a:bodyPr wrap="none">
            <a:spAutoFit/>
          </a:bodyPr>
          <a:lstStyle>
            <a:defPPr>
              <a:defRPr lang="en-US"/>
            </a:defPPr>
          </a:lstStyle>
          <a:p>
            <a:pPr>
              <a:defRPr/>
            </a:pPr>
            <a:r>
              <a:rPr lang="en-US" sz="1400" dirty="0"/>
              <a:t>Strategic National Planning</a:t>
            </a:r>
          </a:p>
        </p:txBody>
      </p:sp>
      <p:sp>
        <p:nvSpPr>
          <p:cNvPr id="21518" name="TextBox 18"/>
          <p:cNvSpPr txBox="1">
            <a:spLocks noChangeArrowheads="1"/>
          </p:cNvSpPr>
          <p:nvPr/>
        </p:nvSpPr>
        <p:spPr bwMode="auto">
          <a:xfrm>
            <a:off x="896183" y="1512146"/>
            <a:ext cx="20118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CH" sz="1400"/>
              <a:t>AREAS of ACTIVITIES</a:t>
            </a:r>
            <a:endParaRPr lang="en-US" sz="1400"/>
          </a:p>
        </p:txBody>
      </p:sp>
      <p:sp>
        <p:nvSpPr>
          <p:cNvPr id="21519" name="TextBox 19"/>
          <p:cNvSpPr txBox="1">
            <a:spLocks noChangeArrowheads="1"/>
          </p:cNvSpPr>
          <p:nvPr/>
        </p:nvSpPr>
        <p:spPr bwMode="auto">
          <a:xfrm>
            <a:off x="6396025" y="1512146"/>
            <a:ext cx="18707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CH" sz="1400"/>
              <a:t>TYPE of ACTIVITIES</a:t>
            </a:r>
            <a:endParaRPr lang="en-US" sz="1400"/>
          </a:p>
        </p:txBody>
      </p:sp>
      <p:sp>
        <p:nvSpPr>
          <p:cNvPr id="21520" name="TextBox 20"/>
          <p:cNvSpPr txBox="1">
            <a:spLocks noChangeArrowheads="1"/>
          </p:cNvSpPr>
          <p:nvPr/>
        </p:nvSpPr>
        <p:spPr bwMode="auto">
          <a:xfrm>
            <a:off x="3892458" y="1512146"/>
            <a:ext cx="20807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CH" sz="1400"/>
              <a:t>LEVELS of ACTIVITIES</a:t>
            </a:r>
            <a:endParaRPr lang="en-US" sz="1400"/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3469800" y="1809091"/>
            <a:ext cx="1756044" cy="4118720"/>
            <a:chOff x="3563888" y="1052736"/>
            <a:chExt cx="2020288" cy="5481265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3563888" y="1052736"/>
              <a:ext cx="0" cy="548126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531" name="Group 36"/>
            <p:cNvGrpSpPr>
              <a:grpSpLocks/>
            </p:cNvGrpSpPr>
            <p:nvPr/>
          </p:nvGrpSpPr>
          <p:grpSpPr bwMode="auto">
            <a:xfrm>
              <a:off x="3994952" y="1906959"/>
              <a:ext cx="1589224" cy="3527421"/>
              <a:chOff x="3994952" y="1906959"/>
              <a:chExt cx="1589224" cy="3527421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3994952" y="1906959"/>
                <a:ext cx="1449924" cy="409595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50800" dir="5400000" algn="ctr" rotWithShape="0">
                  <a:srgbClr val="FF0000">
                    <a:alpha val="47000"/>
                  </a:srgbClr>
                </a:outerShdw>
                <a:reflection endPos="0" dist="50800" dir="5400000" sy="-100000" algn="bl" rotWithShape="0"/>
              </a:effectLst>
              <a:scene3d>
                <a:camera prst="orthographicFront">
                  <a:rot lat="0" lon="20999952" rev="0"/>
                </a:camera>
                <a:lightRig rig="threePt" dir="t"/>
              </a:scene3d>
              <a:sp3d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/>
                  <a:t>National level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995936" y="3430963"/>
                <a:ext cx="1588240" cy="409595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50800" dir="5400000" algn="ctr" rotWithShape="0">
                  <a:srgbClr val="FF0000">
                    <a:alpha val="47000"/>
                  </a:srgbClr>
                </a:outerShdw>
                <a:reflection endPos="0" dist="50800" dir="5400000" sy="-100000" algn="bl" rotWithShape="0"/>
              </a:effectLst>
              <a:scene3d>
                <a:camera prst="orthographicFront">
                  <a:rot lat="0" lon="20999952" rev="0"/>
                </a:camera>
                <a:lightRig rig="threePt" dir="t"/>
              </a:scene3d>
              <a:sp3d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/>
                  <a:t>Provincial level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994952" y="5024785"/>
                <a:ext cx="1186200" cy="409595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50800" dir="5400000" algn="ctr" rotWithShape="0">
                  <a:srgbClr val="FF0000">
                    <a:alpha val="47000"/>
                  </a:srgbClr>
                </a:outerShdw>
                <a:reflection endPos="0" dist="50800" dir="5400000" sy="-100000" algn="bl" rotWithShape="0"/>
              </a:effectLst>
              <a:scene3d>
                <a:camera prst="orthographicFront">
                  <a:rot lat="0" lon="20999952" rev="0"/>
                </a:camera>
                <a:lightRig rig="threePt" dir="t"/>
              </a:scene3d>
              <a:sp3d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/>
                  <a:t>Local level</a:t>
                </a:r>
              </a:p>
            </p:txBody>
          </p:sp>
        </p:grp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5849153" y="2419802"/>
            <a:ext cx="3236369" cy="2645619"/>
            <a:chOff x="6300192" y="1864569"/>
            <a:chExt cx="3723514" cy="3522185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6300192" y="1864569"/>
              <a:ext cx="0" cy="35221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677548" y="2383635"/>
              <a:ext cx="2403477" cy="696577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effectLst>
              <a:outerShdw blurRad="50800" dir="5400000" algn="ctr" rotWithShape="0">
                <a:srgbClr val="FF0000">
                  <a:alpha val="47000"/>
                </a:srgbClr>
              </a:outerShdw>
              <a:reflection endPos="0" dist="50800" dir="5400000" sy="-100000" algn="bl" rotWithShape="0"/>
            </a:effectLst>
            <a:scene3d>
              <a:camera prst="orthographicFront">
                <a:rot lat="0" lon="20999952" rev="0"/>
              </a:camera>
              <a:lightRig rig="threePt" dir="t"/>
            </a:scene3d>
            <a:sp3d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/>
                <a:t>National Policy/Political </a:t>
              </a:r>
            </a:p>
            <a:p>
              <a:pPr>
                <a:defRPr/>
              </a:pPr>
              <a:r>
                <a:rPr lang="en-US" sz="1400" dirty="0"/>
                <a:t>objectives 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751566" y="4456856"/>
              <a:ext cx="3272140" cy="696577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effectLst>
              <a:outerShdw blurRad="50800" dir="5400000" algn="ctr" rotWithShape="0">
                <a:srgbClr val="FF0000">
                  <a:alpha val="47000"/>
                </a:srgbClr>
              </a:outerShdw>
              <a:reflection endPos="0" dist="50800" dir="5400000" sy="-100000" algn="bl" rotWithShape="0"/>
            </a:effectLst>
            <a:scene3d>
              <a:camera prst="orthographicFront">
                <a:rot lat="0" lon="20999952" rev="0"/>
              </a:camera>
              <a:lightRig rig="threePt" dir="t"/>
            </a:scene3d>
            <a:sp3d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 smtClean="0"/>
                <a:t>Support for more technical areas of work</a:t>
              </a:r>
            </a:p>
            <a:p>
              <a:pPr>
                <a:defRPr/>
              </a:pPr>
              <a:r>
                <a:rPr lang="en-US" sz="1400" dirty="0" smtClean="0"/>
                <a:t>(Health Accounts, HIS, Drug pricing,…)</a:t>
              </a:r>
              <a:endParaRPr lang="en-US" sz="1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732499" y="3485591"/>
              <a:ext cx="1518219" cy="409752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effectLst>
              <a:outerShdw blurRad="50800" dir="5400000" algn="ctr" rotWithShape="0">
                <a:srgbClr val="FF0000">
                  <a:alpha val="47000"/>
                </a:srgbClr>
              </a:outerShdw>
              <a:reflection endPos="0" dist="50800" dir="5400000" sy="-100000" algn="bl" rotWithShape="0"/>
            </a:effectLst>
            <a:scene3d>
              <a:camera prst="orthographicFront">
                <a:rot lat="0" lon="20999952" rev="0"/>
              </a:camera>
              <a:lightRig rig="threePt" dir="t"/>
            </a:scene3d>
            <a:sp3d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/>
                <a:t>Strategic work</a:t>
              </a:r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3356630" y="1825790"/>
            <a:ext cx="4571010" cy="2350998"/>
            <a:chOff x="3635026" y="1175847"/>
            <a:chExt cx="5256584" cy="3129698"/>
          </a:xfrm>
        </p:grpSpPr>
        <p:sp>
          <p:nvSpPr>
            <p:cNvPr id="32" name="Oval 31"/>
            <p:cNvSpPr/>
            <p:nvPr/>
          </p:nvSpPr>
          <p:spPr>
            <a:xfrm rot="639451">
              <a:off x="3635026" y="1177434"/>
              <a:ext cx="5256584" cy="3128111"/>
            </a:xfrm>
            <a:prstGeom prst="ellipse">
              <a:avLst/>
            </a:prstGeom>
            <a:solidFill>
              <a:srgbClr val="FFC000">
                <a:alpha val="16000"/>
              </a:srgbClr>
            </a:solidFill>
            <a:ln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solidFill>
                  <a:srgbClr val="FFFFFF"/>
                </a:solidFill>
              </a:endParaRPr>
            </a:p>
          </p:txBody>
        </p:sp>
        <p:sp>
          <p:nvSpPr>
            <p:cNvPr id="21525" name="TextBox 32"/>
            <p:cNvSpPr txBox="1">
              <a:spLocks noChangeArrowheads="1"/>
            </p:cNvSpPr>
            <p:nvPr/>
          </p:nvSpPr>
          <p:spPr bwMode="auto">
            <a:xfrm>
              <a:off x="5349582" y="1175847"/>
              <a:ext cx="1276020" cy="409719"/>
            </a:xfrm>
            <a:prstGeom prst="rect">
              <a:avLst/>
            </a:pr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98000">
                  <a:srgbClr val="FFC000"/>
                </a:gs>
                <a:gs pos="100000">
                  <a:srgbClr val="FFC000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fr-CH" sz="1400">
                  <a:solidFill>
                    <a:srgbClr val="002060"/>
                  </a:solidFill>
                </a:rPr>
                <a:t>Major focus</a:t>
              </a:r>
              <a:endParaRPr lang="en-US" sz="1400">
                <a:solidFill>
                  <a:srgbClr val="002060"/>
                </a:solidFill>
              </a:endParaRPr>
            </a:p>
          </p:txBody>
        </p:sp>
      </p:grp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516555" y="221432"/>
            <a:ext cx="8229600" cy="5715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dirty="0"/>
              <a:t>Major areas of work</a:t>
            </a:r>
          </a:p>
        </p:txBody>
      </p:sp>
    </p:spTree>
    <p:extLst>
      <p:ext uri="{BB962C8B-B14F-4D97-AF65-F5344CB8AC3E}">
        <p14:creationId xmlns:p14="http://schemas.microsoft.com/office/powerpoint/2010/main" val="91188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" y="381000"/>
            <a:ext cx="9092047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57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FIT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169220" y="1588143"/>
            <a:ext cx="8915400" cy="3602601"/>
            <a:chOff x="523360" y="1807301"/>
            <a:chExt cx="9667841" cy="3719153"/>
          </a:xfrm>
        </p:grpSpPr>
        <p:grpSp>
          <p:nvGrpSpPr>
            <p:cNvPr id="5" name="Groupe 58"/>
            <p:cNvGrpSpPr/>
            <p:nvPr/>
          </p:nvGrpSpPr>
          <p:grpSpPr>
            <a:xfrm>
              <a:off x="5970122" y="2720594"/>
              <a:ext cx="4082383" cy="2805860"/>
              <a:chOff x="523511" y="3354109"/>
              <a:chExt cx="4654498" cy="3199080"/>
            </a:xfrm>
            <a:solidFill>
              <a:srgbClr val="70AD47"/>
            </a:solidFill>
          </p:grpSpPr>
          <p:sp>
            <p:nvSpPr>
              <p:cNvPr id="60" name="Ellipse 57"/>
              <p:cNvSpPr/>
              <p:nvPr/>
            </p:nvSpPr>
            <p:spPr>
              <a:xfrm>
                <a:off x="2850760" y="3364205"/>
                <a:ext cx="2327249" cy="3188984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80202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57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823701" y="3364204"/>
                <a:ext cx="2128464" cy="3188984"/>
              </a:xfrm>
              <a:prstGeom prst="rect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80202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57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Ellipse 55"/>
              <p:cNvSpPr/>
              <p:nvPr/>
            </p:nvSpPr>
            <p:spPr>
              <a:xfrm>
                <a:off x="523511" y="3354109"/>
                <a:ext cx="2327249" cy="3199079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80202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57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3476329" y="3408129"/>
                <a:ext cx="582533" cy="3114266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80202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57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e 51"/>
            <p:cNvGrpSpPr/>
            <p:nvPr/>
          </p:nvGrpSpPr>
          <p:grpSpPr>
            <a:xfrm>
              <a:off x="4088377" y="2985073"/>
              <a:ext cx="3656513" cy="2276901"/>
              <a:chOff x="4663866" y="1223521"/>
              <a:chExt cx="4168946" cy="2595992"/>
            </a:xfrm>
            <a:solidFill>
              <a:srgbClr val="5B9BD5"/>
            </a:solidFill>
          </p:grpSpPr>
          <p:sp>
            <p:nvSpPr>
              <p:cNvPr id="56" name="Ellipse 47"/>
              <p:cNvSpPr/>
              <p:nvPr/>
            </p:nvSpPr>
            <p:spPr>
              <a:xfrm>
                <a:off x="6824066" y="1223521"/>
                <a:ext cx="2008746" cy="2595992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80202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57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5666654" y="1223521"/>
                <a:ext cx="2128464" cy="2595992"/>
              </a:xfrm>
              <a:prstGeom prst="rect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80202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57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Ellipse 49"/>
              <p:cNvSpPr/>
              <p:nvPr/>
            </p:nvSpPr>
            <p:spPr>
              <a:xfrm>
                <a:off x="4663866" y="1223521"/>
                <a:ext cx="2008746" cy="2595992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80202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57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7298181" y="1255843"/>
                <a:ext cx="582533" cy="2532877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80202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57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e 45"/>
            <p:cNvGrpSpPr/>
            <p:nvPr/>
          </p:nvGrpSpPr>
          <p:grpSpPr>
            <a:xfrm>
              <a:off x="2564551" y="3454099"/>
              <a:ext cx="2811889" cy="1350412"/>
              <a:chOff x="2621687" y="3535015"/>
              <a:chExt cx="3205954" cy="1539662"/>
            </a:xfrm>
            <a:solidFill>
              <a:srgbClr val="FFFF99"/>
            </a:solidFill>
          </p:grpSpPr>
          <p:sp>
            <p:nvSpPr>
              <p:cNvPr id="52" name="Ellipse 44"/>
              <p:cNvSpPr/>
              <p:nvPr/>
            </p:nvSpPr>
            <p:spPr>
              <a:xfrm>
                <a:off x="4595948" y="3535015"/>
                <a:ext cx="1231693" cy="1539662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80202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57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236561" y="3535015"/>
                <a:ext cx="1988581" cy="1539662"/>
              </a:xfrm>
              <a:prstGeom prst="rect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80202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57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Ellipse 42"/>
              <p:cNvSpPr/>
              <p:nvPr/>
            </p:nvSpPr>
            <p:spPr>
              <a:xfrm>
                <a:off x="2621687" y="3535015"/>
                <a:ext cx="1231693" cy="1539662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80202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57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4919069" y="3554185"/>
                <a:ext cx="357189" cy="1502229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80202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57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e 14"/>
            <p:cNvGrpSpPr/>
            <p:nvPr/>
          </p:nvGrpSpPr>
          <p:grpSpPr>
            <a:xfrm>
              <a:off x="2056958" y="4244284"/>
              <a:ext cx="1026915" cy="209862"/>
              <a:chOff x="3362447" y="1522070"/>
              <a:chExt cx="1170830" cy="239273"/>
            </a:xfrm>
            <a:solidFill>
              <a:srgbClr val="FF0000"/>
            </a:solidFill>
          </p:grpSpPr>
          <p:sp>
            <p:nvSpPr>
              <p:cNvPr id="48" name="Ellipse 15"/>
              <p:cNvSpPr/>
              <p:nvPr/>
            </p:nvSpPr>
            <p:spPr>
              <a:xfrm>
                <a:off x="4350549" y="1522070"/>
                <a:ext cx="182728" cy="239273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80202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57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453811" y="1522070"/>
                <a:ext cx="988102" cy="239273"/>
              </a:xfrm>
              <a:prstGeom prst="rect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80202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57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Ellipse 17"/>
              <p:cNvSpPr/>
              <p:nvPr/>
            </p:nvSpPr>
            <p:spPr>
              <a:xfrm>
                <a:off x="3362447" y="1522070"/>
                <a:ext cx="182728" cy="239273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80202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57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4338638" y="1533525"/>
                <a:ext cx="120649" cy="21590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80202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57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9" name="Groupe 8"/>
            <p:cNvGrpSpPr/>
            <p:nvPr/>
          </p:nvGrpSpPr>
          <p:grpSpPr>
            <a:xfrm>
              <a:off x="1973850" y="3985814"/>
              <a:ext cx="1026915" cy="209862"/>
              <a:chOff x="3362447" y="1522070"/>
              <a:chExt cx="1170830" cy="239273"/>
            </a:xfrm>
            <a:solidFill>
              <a:srgbClr val="70AD47">
                <a:lumMod val="40000"/>
                <a:lumOff val="60000"/>
              </a:srgbClr>
            </a:solidFill>
          </p:grpSpPr>
          <p:sp>
            <p:nvSpPr>
              <p:cNvPr id="44" name="Ellipse 5"/>
              <p:cNvSpPr/>
              <p:nvPr/>
            </p:nvSpPr>
            <p:spPr>
              <a:xfrm>
                <a:off x="4350549" y="1522070"/>
                <a:ext cx="182728" cy="239273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80202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57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453811" y="1522070"/>
                <a:ext cx="988102" cy="239273"/>
              </a:xfrm>
              <a:prstGeom prst="rect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80202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57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Ellipse 4"/>
              <p:cNvSpPr/>
              <p:nvPr/>
            </p:nvSpPr>
            <p:spPr>
              <a:xfrm>
                <a:off x="3362447" y="1522070"/>
                <a:ext cx="182728" cy="239273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80202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57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4338638" y="1533525"/>
                <a:ext cx="120649" cy="21590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80202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57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e 9"/>
            <p:cNvGrpSpPr/>
            <p:nvPr/>
          </p:nvGrpSpPr>
          <p:grpSpPr>
            <a:xfrm>
              <a:off x="2267739" y="4444099"/>
              <a:ext cx="1026915" cy="209862"/>
              <a:chOff x="3362447" y="1522070"/>
              <a:chExt cx="1170830" cy="239273"/>
            </a:xfrm>
            <a:solidFill>
              <a:sysClr val="window" lastClr="FFFFFF">
                <a:lumMod val="65000"/>
              </a:sysClr>
            </a:solidFill>
          </p:grpSpPr>
          <p:sp>
            <p:nvSpPr>
              <p:cNvPr id="40" name="Ellipse 10"/>
              <p:cNvSpPr/>
              <p:nvPr/>
            </p:nvSpPr>
            <p:spPr>
              <a:xfrm>
                <a:off x="4350549" y="1522070"/>
                <a:ext cx="182728" cy="239273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80202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57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453811" y="1522070"/>
                <a:ext cx="988102" cy="239273"/>
              </a:xfrm>
              <a:prstGeom prst="rect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80202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57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Ellipse 12"/>
              <p:cNvSpPr/>
              <p:nvPr/>
            </p:nvSpPr>
            <p:spPr>
              <a:xfrm>
                <a:off x="3362447" y="1522070"/>
                <a:ext cx="182728" cy="239273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80202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57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338638" y="1533525"/>
                <a:ext cx="120649" cy="21590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80202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57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upe 19"/>
            <p:cNvGrpSpPr/>
            <p:nvPr/>
          </p:nvGrpSpPr>
          <p:grpSpPr>
            <a:xfrm>
              <a:off x="2443748" y="4123524"/>
              <a:ext cx="1026915" cy="209862"/>
              <a:chOff x="3362447" y="1522070"/>
              <a:chExt cx="1170830" cy="239273"/>
            </a:xfrm>
            <a:solidFill>
              <a:srgbClr val="ED7D31">
                <a:lumMod val="40000"/>
                <a:lumOff val="60000"/>
              </a:srgbClr>
            </a:solidFill>
          </p:grpSpPr>
          <p:sp>
            <p:nvSpPr>
              <p:cNvPr id="36" name="Ellipse 20"/>
              <p:cNvSpPr/>
              <p:nvPr/>
            </p:nvSpPr>
            <p:spPr>
              <a:xfrm>
                <a:off x="4350549" y="1522070"/>
                <a:ext cx="182728" cy="239273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80202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57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453811" y="1522070"/>
                <a:ext cx="988102" cy="239273"/>
              </a:xfrm>
              <a:prstGeom prst="rect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80202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57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Ellipse 22"/>
              <p:cNvSpPr/>
              <p:nvPr/>
            </p:nvSpPr>
            <p:spPr>
              <a:xfrm>
                <a:off x="3362447" y="1522070"/>
                <a:ext cx="182728" cy="239273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80202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57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4338638" y="1533525"/>
                <a:ext cx="120649" cy="21590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80202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57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e 24"/>
            <p:cNvGrpSpPr/>
            <p:nvPr/>
          </p:nvGrpSpPr>
          <p:grpSpPr>
            <a:xfrm>
              <a:off x="2141432" y="3687025"/>
              <a:ext cx="1026915" cy="209862"/>
              <a:chOff x="3362447" y="1522070"/>
              <a:chExt cx="1170830" cy="239273"/>
            </a:xfrm>
            <a:solidFill>
              <a:srgbClr val="5B9BD5">
                <a:lumMod val="40000"/>
                <a:lumOff val="60000"/>
              </a:srgbClr>
            </a:solidFill>
          </p:grpSpPr>
          <p:sp>
            <p:nvSpPr>
              <p:cNvPr id="32" name="Ellipse 25"/>
              <p:cNvSpPr/>
              <p:nvPr/>
            </p:nvSpPr>
            <p:spPr>
              <a:xfrm>
                <a:off x="4350549" y="1522070"/>
                <a:ext cx="182728" cy="239273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80202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57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453811" y="1522070"/>
                <a:ext cx="988102" cy="239273"/>
              </a:xfrm>
              <a:prstGeom prst="rect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80202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57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Ellipse 27"/>
              <p:cNvSpPr/>
              <p:nvPr/>
            </p:nvSpPr>
            <p:spPr>
              <a:xfrm>
                <a:off x="3362447" y="1522070"/>
                <a:ext cx="182728" cy="239273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80202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57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4338638" y="1533525"/>
                <a:ext cx="120649" cy="21590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80202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57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e 29"/>
            <p:cNvGrpSpPr/>
            <p:nvPr/>
          </p:nvGrpSpPr>
          <p:grpSpPr>
            <a:xfrm>
              <a:off x="2439536" y="3846687"/>
              <a:ext cx="1026915" cy="209862"/>
              <a:chOff x="3362447" y="1522070"/>
              <a:chExt cx="1170830" cy="239273"/>
            </a:xfrm>
            <a:solidFill>
              <a:srgbClr val="FFC000">
                <a:lumMod val="60000"/>
                <a:lumOff val="40000"/>
              </a:srgbClr>
            </a:solidFill>
          </p:grpSpPr>
          <p:sp>
            <p:nvSpPr>
              <p:cNvPr id="28" name="Ellipse 30"/>
              <p:cNvSpPr/>
              <p:nvPr/>
            </p:nvSpPr>
            <p:spPr>
              <a:xfrm>
                <a:off x="4350549" y="1522070"/>
                <a:ext cx="182728" cy="239273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80202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57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453811" y="1522070"/>
                <a:ext cx="988102" cy="239273"/>
              </a:xfrm>
              <a:prstGeom prst="rect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80202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57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Ellipse 32"/>
              <p:cNvSpPr/>
              <p:nvPr/>
            </p:nvSpPr>
            <p:spPr>
              <a:xfrm>
                <a:off x="3362447" y="1522070"/>
                <a:ext cx="182728" cy="239273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80202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57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338638" y="1533525"/>
                <a:ext cx="120649" cy="215900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80202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57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4" name="Connecteur droit 62"/>
            <p:cNvCxnSpPr/>
            <p:nvPr/>
          </p:nvCxnSpPr>
          <p:spPr>
            <a:xfrm>
              <a:off x="591630" y="2346618"/>
              <a:ext cx="9599571" cy="0"/>
            </a:xfrm>
            <a:prstGeom prst="line">
              <a:avLst/>
            </a:prstGeom>
            <a:noFill/>
            <a:ln w="82550" cap="flat" cmpd="sng" algn="ctr">
              <a:gradFill flip="none" rotWithShape="1">
                <a:gsLst>
                  <a:gs pos="0">
                    <a:srgbClr val="5B9BD5">
                      <a:tint val="66000"/>
                      <a:satMod val="160000"/>
                    </a:srgbClr>
                  </a:gs>
                  <a:gs pos="43000">
                    <a:srgbClr val="5B9BD5">
                      <a:lumMod val="60000"/>
                      <a:lumOff val="40000"/>
                    </a:srgbClr>
                  </a:gs>
                  <a:gs pos="100000">
                    <a:srgbClr val="007434"/>
                  </a:gs>
                </a:gsLst>
                <a:lin ang="0" scaled="1"/>
                <a:tileRect/>
              </a:gradFill>
              <a:prstDash val="solid"/>
              <a:miter lim="800000"/>
              <a:headEnd type="oval"/>
              <a:tailEnd type="triangle"/>
            </a:ln>
            <a:effectLst/>
          </p:spPr>
        </p:cxnSp>
        <p:grpSp>
          <p:nvGrpSpPr>
            <p:cNvPr id="15" name="Group 14"/>
            <p:cNvGrpSpPr/>
            <p:nvPr/>
          </p:nvGrpSpPr>
          <p:grpSpPr>
            <a:xfrm>
              <a:off x="523360" y="3791957"/>
              <a:ext cx="1920387" cy="757073"/>
              <a:chOff x="525582" y="2653126"/>
              <a:chExt cx="1920387" cy="757073"/>
            </a:xfrm>
          </p:grpSpPr>
          <p:sp>
            <p:nvSpPr>
              <p:cNvPr id="21" name="Ellipse 63"/>
              <p:cNvSpPr/>
              <p:nvPr/>
            </p:nvSpPr>
            <p:spPr>
              <a:xfrm>
                <a:off x="525582" y="2818320"/>
                <a:ext cx="171421" cy="177890"/>
              </a:xfrm>
              <a:prstGeom prst="ellipse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80201" tIns="40100" rIns="80201" bIns="401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80202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BE" sz="1579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22" name="Connecteur droit 52"/>
              <p:cNvCxnSpPr/>
              <p:nvPr/>
            </p:nvCxnSpPr>
            <p:spPr>
              <a:xfrm flipV="1">
                <a:off x="697003" y="2653126"/>
                <a:ext cx="1446652" cy="254139"/>
              </a:xfrm>
              <a:prstGeom prst="line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" name="Connecteur droit 53"/>
              <p:cNvCxnSpPr/>
              <p:nvPr/>
            </p:nvCxnSpPr>
            <p:spPr>
              <a:xfrm>
                <a:off x="697003" y="2907265"/>
                <a:ext cx="1279069" cy="44650"/>
              </a:xfrm>
              <a:prstGeom prst="line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" name="Connecteur droit 59"/>
              <p:cNvCxnSpPr/>
              <p:nvPr/>
            </p:nvCxnSpPr>
            <p:spPr>
              <a:xfrm flipV="1">
                <a:off x="697002" y="2812787"/>
                <a:ext cx="1744756" cy="94478"/>
              </a:xfrm>
              <a:prstGeom prst="line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5" name="Connecteur droit 60"/>
              <p:cNvCxnSpPr/>
              <p:nvPr/>
            </p:nvCxnSpPr>
            <p:spPr>
              <a:xfrm>
                <a:off x="697002" y="2907265"/>
                <a:ext cx="1748967" cy="182360"/>
              </a:xfrm>
              <a:prstGeom prst="line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6" name="Connecteur droit 61"/>
              <p:cNvCxnSpPr/>
              <p:nvPr/>
            </p:nvCxnSpPr>
            <p:spPr>
              <a:xfrm>
                <a:off x="697002" y="2907265"/>
                <a:ext cx="1362177" cy="303119"/>
              </a:xfrm>
              <a:prstGeom prst="line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7" name="Connecteur droit 64"/>
              <p:cNvCxnSpPr/>
              <p:nvPr/>
            </p:nvCxnSpPr>
            <p:spPr>
              <a:xfrm>
                <a:off x="697003" y="2907265"/>
                <a:ext cx="1572959" cy="502934"/>
              </a:xfrm>
              <a:prstGeom prst="line">
                <a:avLst/>
              </a:prstGeom>
              <a:noFill/>
              <a:ln w="635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6" name="ZoneTexte 65"/>
            <p:cNvSpPr txBox="1"/>
            <p:nvPr/>
          </p:nvSpPr>
          <p:spPr>
            <a:xfrm>
              <a:off x="791332" y="1807301"/>
              <a:ext cx="5917498" cy="413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80202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</a:rPr>
                <a:t>Health System </a:t>
              </a:r>
              <a:r>
                <a:rPr kumimoji="0" lang="fr-FR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</a:rPr>
                <a:t>Development  </a:t>
              </a:r>
              <a:r>
                <a:rPr lang="fr-FR" sz="2000" b="1" kern="0" noProof="0" dirty="0" err="1">
                  <a:solidFill>
                    <a:srgbClr val="002060"/>
                  </a:solidFill>
                  <a:latin typeface="+mj-lt"/>
                </a:rPr>
                <a:t>t</a:t>
              </a:r>
              <a:r>
                <a:rPr kumimoji="0" lang="fr-FR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</a:rPr>
                <a:t>owards</a:t>
              </a:r>
              <a:r>
                <a:rPr kumimoji="0" lang="fr-FR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</a:rPr>
                <a:t> </a:t>
              </a:r>
              <a:r>
                <a:rPr kumimoji="0" lang="fr-F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</a:rPr>
                <a:t>UHC</a:t>
              </a:r>
              <a:endParaRPr kumimoji="0" lang="fr-BE" sz="2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7" name="ZoneTexte 1"/>
            <p:cNvSpPr txBox="1"/>
            <p:nvPr/>
          </p:nvSpPr>
          <p:spPr>
            <a:xfrm>
              <a:off x="8308504" y="3742706"/>
              <a:ext cx="1524830" cy="7943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80202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</a:rPr>
                <a:t>UHC</a:t>
              </a:r>
              <a:endParaRPr kumimoji="0" lang="fr-BE" sz="4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778051" y="3835648"/>
              <a:ext cx="1489688" cy="60845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802020" rtl="0" eaLnBrk="1" latinLnBrk="0" hangingPunct="1">
                <a:lnSpc>
                  <a:spcPct val="90000"/>
                </a:lnSpc>
                <a:spcBef>
                  <a:spcPts val="877"/>
                </a:spcBef>
                <a:buFont typeface="Arial" panose="020B0604020202020204" pitchFamily="34" charset="0"/>
                <a:buNone/>
                <a:defRPr sz="21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01010" indent="0" algn="ctr" defTabSz="802020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None/>
                <a:defRPr sz="175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2020" indent="0" algn="ctr" defTabSz="802020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None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3030" indent="0" algn="ctr" defTabSz="802020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None/>
                <a:defRPr sz="140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04040" indent="0" algn="ctr" defTabSz="802020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None/>
                <a:defRPr sz="140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05051" indent="0" algn="ctr" defTabSz="802020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None/>
                <a:defRPr sz="140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406061" indent="0" algn="ctr" defTabSz="802020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None/>
                <a:defRPr sz="140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807071" indent="0" algn="ctr" defTabSz="802020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None/>
                <a:defRPr sz="140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208081" indent="0" algn="ctr" defTabSz="802020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None/>
                <a:defRPr sz="140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0202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Building</a:t>
              </a:r>
            </a:p>
            <a:p>
              <a:pPr marL="0" marR="0" lvl="0" indent="0" algn="ctr" defTabSz="80202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Foundations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3526228" y="3835648"/>
              <a:ext cx="1665283" cy="60845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802020" rtl="0" eaLnBrk="1" latinLnBrk="0" hangingPunct="1">
                <a:lnSpc>
                  <a:spcPct val="90000"/>
                </a:lnSpc>
                <a:spcBef>
                  <a:spcPts val="877"/>
                </a:spcBef>
                <a:buFont typeface="Arial" panose="020B0604020202020204" pitchFamily="34" charset="0"/>
                <a:buNone/>
                <a:defRPr sz="21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01010" indent="0" algn="ctr" defTabSz="802020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None/>
                <a:defRPr sz="175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2020" indent="0" algn="ctr" defTabSz="802020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None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3030" indent="0" algn="ctr" defTabSz="802020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None/>
                <a:defRPr sz="140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04040" indent="0" algn="ctr" defTabSz="802020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None/>
                <a:defRPr sz="140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05051" indent="0" algn="ctr" defTabSz="802020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None/>
                <a:defRPr sz="140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406061" indent="0" algn="ctr" defTabSz="802020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None/>
                <a:defRPr sz="140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807071" indent="0" algn="ctr" defTabSz="802020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None/>
                <a:defRPr sz="140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208081" indent="0" algn="ctr" defTabSz="802020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None/>
                <a:defRPr sz="140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0202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Strengthening</a:t>
              </a:r>
            </a:p>
            <a:p>
              <a:pPr marL="0" marR="0" lvl="0" indent="0" algn="ctr" defTabSz="80202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Institutions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5901324" y="3835648"/>
              <a:ext cx="1665283" cy="60845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802020" rtl="0" eaLnBrk="1" latinLnBrk="0" hangingPunct="1">
                <a:lnSpc>
                  <a:spcPct val="90000"/>
                </a:lnSpc>
                <a:spcBef>
                  <a:spcPts val="877"/>
                </a:spcBef>
                <a:buFont typeface="Arial" panose="020B0604020202020204" pitchFamily="34" charset="0"/>
                <a:buNone/>
                <a:defRPr sz="21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01010" indent="0" algn="ctr" defTabSz="802020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None/>
                <a:defRPr sz="175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02020" indent="0" algn="ctr" defTabSz="802020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None/>
                <a:defRPr sz="157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3030" indent="0" algn="ctr" defTabSz="802020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None/>
                <a:defRPr sz="140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04040" indent="0" algn="ctr" defTabSz="802020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None/>
                <a:defRPr sz="140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005051" indent="0" algn="ctr" defTabSz="802020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None/>
                <a:defRPr sz="140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406061" indent="0" algn="ctr" defTabSz="802020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None/>
                <a:defRPr sz="140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807071" indent="0" algn="ctr" defTabSz="802020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None/>
                <a:defRPr sz="140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208081" indent="0" algn="ctr" defTabSz="802020" rtl="0" eaLnBrk="1" latinLnBrk="0" hangingPunct="1">
                <a:lnSpc>
                  <a:spcPct val="90000"/>
                </a:lnSpc>
                <a:spcBef>
                  <a:spcPts val="439"/>
                </a:spcBef>
                <a:buFont typeface="Arial" panose="020B0604020202020204" pitchFamily="34" charset="0"/>
                <a:buNone/>
                <a:defRPr sz="140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0202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Supporting</a:t>
              </a:r>
            </a:p>
            <a:p>
              <a:pPr marL="0" marR="0" lvl="0" indent="0" algn="ctr" defTabSz="80202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Transformation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90129" y="4122270"/>
            <a:ext cx="1556067" cy="1181615"/>
            <a:chOff x="190129" y="4122270"/>
            <a:chExt cx="1556067" cy="1181615"/>
          </a:xfrm>
        </p:grpSpPr>
        <p:sp>
          <p:nvSpPr>
            <p:cNvPr id="64" name="TextBox 63"/>
            <p:cNvSpPr txBox="1"/>
            <p:nvPr/>
          </p:nvSpPr>
          <p:spPr>
            <a:xfrm>
              <a:off x="190129" y="4934553"/>
              <a:ext cx="1556067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Health </a:t>
              </a:r>
              <a:r>
                <a:rPr lang="fr-CH" dirty="0" err="1" smtClean="0"/>
                <a:t>Accounts</a:t>
              </a:r>
              <a:endParaRPr lang="en-GB" dirty="0"/>
            </a:p>
          </p:txBody>
        </p:sp>
        <p:cxnSp>
          <p:nvCxnSpPr>
            <p:cNvPr id="66" name="Straight Connector 65"/>
            <p:cNvCxnSpPr>
              <a:endCxn id="50" idx="3"/>
            </p:cNvCxnSpPr>
            <p:nvPr/>
          </p:nvCxnSpPr>
          <p:spPr bwMode="auto">
            <a:xfrm flipV="1">
              <a:off x="672557" y="4122270"/>
              <a:ext cx="932546" cy="786122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4" name="Group 83"/>
          <p:cNvGrpSpPr/>
          <p:nvPr/>
        </p:nvGrpSpPr>
        <p:grpSpPr>
          <a:xfrm>
            <a:off x="5199746" y="4843634"/>
            <a:ext cx="3773621" cy="1164498"/>
            <a:chOff x="5199746" y="4843634"/>
            <a:chExt cx="3773621" cy="1164498"/>
          </a:xfrm>
        </p:grpSpPr>
        <p:sp>
          <p:nvSpPr>
            <p:cNvPr id="3" name="TextBox 2"/>
            <p:cNvSpPr txBox="1"/>
            <p:nvPr/>
          </p:nvSpPr>
          <p:spPr>
            <a:xfrm>
              <a:off x="5638800" y="5638800"/>
              <a:ext cx="3334567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PHC and </a:t>
              </a:r>
              <a:r>
                <a:rPr lang="fr-CH" dirty="0" err="1" smtClean="0"/>
                <a:t>Hospital</a:t>
              </a:r>
              <a:r>
                <a:rPr lang="fr-CH" dirty="0" smtClean="0"/>
                <a:t> </a:t>
              </a:r>
              <a:r>
                <a:rPr lang="fr-CH" dirty="0" err="1" smtClean="0"/>
                <a:t>Reform</a:t>
              </a:r>
              <a:r>
                <a:rPr lang="fr-CH" dirty="0" smtClean="0"/>
                <a:t> in Moldova</a:t>
              </a:r>
              <a:endParaRPr lang="en-GB" dirty="0"/>
            </a:p>
          </p:txBody>
        </p:sp>
        <p:cxnSp>
          <p:nvCxnSpPr>
            <p:cNvPr id="67" name="Straight Connector 66"/>
            <p:cNvCxnSpPr/>
            <p:nvPr/>
          </p:nvCxnSpPr>
          <p:spPr bwMode="auto">
            <a:xfrm flipH="1" flipV="1">
              <a:off x="5199746" y="4843634"/>
              <a:ext cx="696229" cy="814216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7" name="Group 86"/>
          <p:cNvGrpSpPr/>
          <p:nvPr/>
        </p:nvGrpSpPr>
        <p:grpSpPr>
          <a:xfrm>
            <a:off x="381377" y="4243951"/>
            <a:ext cx="2291012" cy="1783231"/>
            <a:chOff x="381377" y="4243951"/>
            <a:chExt cx="2291012" cy="1783231"/>
          </a:xfrm>
        </p:grpSpPr>
        <p:sp>
          <p:nvSpPr>
            <p:cNvPr id="69" name="TextBox 68"/>
            <p:cNvSpPr txBox="1"/>
            <p:nvPr/>
          </p:nvSpPr>
          <p:spPr>
            <a:xfrm>
              <a:off x="381377" y="5657850"/>
              <a:ext cx="2291012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HRH </a:t>
              </a:r>
              <a:r>
                <a:rPr lang="fr-CH" dirty="0" err="1" smtClean="0"/>
                <a:t>strategy</a:t>
              </a:r>
              <a:r>
                <a:rPr lang="fr-CH" dirty="0" smtClean="0"/>
                <a:t> in Sierra L.</a:t>
              </a:r>
              <a:endParaRPr lang="en-GB" dirty="0"/>
            </a:p>
          </p:txBody>
        </p:sp>
        <p:cxnSp>
          <p:nvCxnSpPr>
            <p:cNvPr id="71" name="Straight Connector 70"/>
            <p:cNvCxnSpPr/>
            <p:nvPr/>
          </p:nvCxnSpPr>
          <p:spPr bwMode="auto">
            <a:xfrm flipV="1">
              <a:off x="1917357" y="4243951"/>
              <a:ext cx="441499" cy="1413899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5" name="Group 84"/>
          <p:cNvGrpSpPr/>
          <p:nvPr/>
        </p:nvGrpSpPr>
        <p:grpSpPr>
          <a:xfrm>
            <a:off x="2760450" y="4243951"/>
            <a:ext cx="1935145" cy="1759724"/>
            <a:chOff x="2760450" y="4243951"/>
            <a:chExt cx="1935145" cy="1759724"/>
          </a:xfrm>
        </p:grpSpPr>
        <p:sp>
          <p:nvSpPr>
            <p:cNvPr id="70" name="TextBox 69"/>
            <p:cNvSpPr txBox="1"/>
            <p:nvPr/>
          </p:nvSpPr>
          <p:spPr>
            <a:xfrm>
              <a:off x="2760450" y="5080345"/>
              <a:ext cx="1935145" cy="92333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en-GB" dirty="0"/>
                <a:t>public accountability </a:t>
              </a:r>
              <a:endParaRPr lang="en-GB" dirty="0" smtClean="0"/>
            </a:p>
            <a:p>
              <a:r>
                <a:rPr lang="en-GB" dirty="0" smtClean="0"/>
                <a:t>and </a:t>
              </a:r>
              <a:r>
                <a:rPr lang="en-GB" dirty="0"/>
                <a:t>“citizen’s voice</a:t>
              </a:r>
              <a:r>
                <a:rPr lang="en-GB" dirty="0" smtClean="0"/>
                <a:t>”</a:t>
              </a:r>
            </a:p>
            <a:p>
              <a:r>
                <a:rPr lang="fr-CH" dirty="0"/>
                <a:t>i</a:t>
              </a:r>
              <a:r>
                <a:rPr lang="fr-CH" dirty="0" smtClean="0"/>
                <a:t>n Tunisia</a:t>
              </a:r>
              <a:endParaRPr lang="en-GB" dirty="0"/>
            </a:p>
          </p:txBody>
        </p:sp>
        <p:cxnSp>
          <p:nvCxnSpPr>
            <p:cNvPr id="72" name="Straight Connector 71"/>
            <p:cNvCxnSpPr/>
            <p:nvPr/>
          </p:nvCxnSpPr>
          <p:spPr bwMode="auto">
            <a:xfrm flipV="1">
              <a:off x="3393817" y="4243951"/>
              <a:ext cx="0" cy="743287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8" name="Group 87"/>
          <p:cNvGrpSpPr/>
          <p:nvPr/>
        </p:nvGrpSpPr>
        <p:grpSpPr>
          <a:xfrm>
            <a:off x="931372" y="2498468"/>
            <a:ext cx="2309283" cy="990081"/>
            <a:chOff x="980833" y="2472815"/>
            <a:chExt cx="2309283" cy="990081"/>
          </a:xfrm>
        </p:grpSpPr>
        <p:sp>
          <p:nvSpPr>
            <p:cNvPr id="77" name="TextBox 76"/>
            <p:cNvSpPr txBox="1"/>
            <p:nvPr/>
          </p:nvSpPr>
          <p:spPr>
            <a:xfrm>
              <a:off x="980833" y="2472815"/>
              <a:ext cx="1775679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HS </a:t>
              </a:r>
              <a:r>
                <a:rPr lang="fr-CH" dirty="0" err="1" smtClean="0"/>
                <a:t>Annual</a:t>
              </a:r>
              <a:r>
                <a:rPr lang="fr-CH" dirty="0" smtClean="0"/>
                <a:t> </a:t>
              </a:r>
              <a:r>
                <a:rPr lang="fr-CH" dirty="0" err="1" smtClean="0"/>
                <a:t>reviews</a:t>
              </a:r>
              <a:endParaRPr lang="en-GB" dirty="0"/>
            </a:p>
          </p:txBody>
        </p:sp>
        <p:cxnSp>
          <p:nvCxnSpPr>
            <p:cNvPr id="78" name="Straight Connector 77"/>
            <p:cNvCxnSpPr/>
            <p:nvPr/>
          </p:nvCxnSpPr>
          <p:spPr bwMode="auto">
            <a:xfrm flipV="1">
              <a:off x="1929231" y="2884498"/>
              <a:ext cx="11874" cy="57839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Straight Connector 79"/>
            <p:cNvCxnSpPr/>
            <p:nvPr/>
          </p:nvCxnSpPr>
          <p:spPr bwMode="auto">
            <a:xfrm flipH="1" flipV="1">
              <a:off x="2436756" y="2878941"/>
              <a:ext cx="853360" cy="583955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3" name="Group 92"/>
          <p:cNvGrpSpPr/>
          <p:nvPr/>
        </p:nvGrpSpPr>
        <p:grpSpPr>
          <a:xfrm>
            <a:off x="5718950" y="542634"/>
            <a:ext cx="3174811" cy="2491127"/>
            <a:chOff x="5199746" y="387814"/>
            <a:chExt cx="3174811" cy="2491127"/>
          </a:xfrm>
        </p:grpSpPr>
        <p:sp>
          <p:nvSpPr>
            <p:cNvPr id="89" name="TextBox 88"/>
            <p:cNvSpPr txBox="1"/>
            <p:nvPr/>
          </p:nvSpPr>
          <p:spPr>
            <a:xfrm>
              <a:off x="5708443" y="387814"/>
              <a:ext cx="2666114" cy="120032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Institutional coherence of the </a:t>
              </a:r>
            </a:p>
            <a:p>
              <a:r>
                <a:rPr lang="en-US" dirty="0" smtClean="0"/>
                <a:t>different agencies </a:t>
              </a:r>
            </a:p>
            <a:p>
              <a:r>
                <a:rPr lang="en-US" dirty="0" smtClean="0"/>
                <a:t>of the health sector </a:t>
              </a:r>
            </a:p>
            <a:p>
              <a:r>
                <a:rPr lang="en-US" dirty="0" smtClean="0"/>
                <a:t>in Morocco (ANAM,…)</a:t>
              </a:r>
              <a:endParaRPr lang="en-US" dirty="0"/>
            </a:p>
          </p:txBody>
        </p:sp>
        <p:cxnSp>
          <p:nvCxnSpPr>
            <p:cNvPr id="91" name="Straight Connector 90"/>
            <p:cNvCxnSpPr/>
            <p:nvPr/>
          </p:nvCxnSpPr>
          <p:spPr bwMode="auto">
            <a:xfrm flipH="1">
              <a:off x="5199746" y="1676400"/>
              <a:ext cx="1048654" cy="1202541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6" name="Group 75"/>
          <p:cNvGrpSpPr/>
          <p:nvPr/>
        </p:nvGrpSpPr>
        <p:grpSpPr>
          <a:xfrm>
            <a:off x="1672299" y="2082675"/>
            <a:ext cx="3518845" cy="1967723"/>
            <a:chOff x="1672299" y="2082675"/>
            <a:chExt cx="3518845" cy="1967723"/>
          </a:xfrm>
        </p:grpSpPr>
        <p:sp>
          <p:nvSpPr>
            <p:cNvPr id="65" name="TextBox 64"/>
            <p:cNvSpPr txBox="1"/>
            <p:nvPr/>
          </p:nvSpPr>
          <p:spPr>
            <a:xfrm>
              <a:off x="2770288" y="2082675"/>
              <a:ext cx="2420856" cy="646331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fr-CH" dirty="0"/>
                <a:t>Health </a:t>
              </a:r>
              <a:r>
                <a:rPr lang="fr-CH" dirty="0" err="1"/>
                <a:t>Financing</a:t>
              </a:r>
              <a:r>
                <a:rPr lang="fr-CH" dirty="0"/>
                <a:t> </a:t>
              </a:r>
              <a:r>
                <a:rPr lang="fr-CH" dirty="0" err="1"/>
                <a:t>Strategy</a:t>
              </a:r>
              <a:r>
                <a:rPr lang="fr-CH" dirty="0"/>
                <a:t> </a:t>
              </a:r>
            </a:p>
            <a:p>
              <a:r>
                <a:rPr lang="fr-CH" dirty="0"/>
                <a:t>in Burkina Faso</a:t>
              </a:r>
              <a:endParaRPr lang="en-GB" dirty="0"/>
            </a:p>
          </p:txBody>
        </p:sp>
        <p:cxnSp>
          <p:nvCxnSpPr>
            <p:cNvPr id="73" name="Straight Connector 72"/>
            <p:cNvCxnSpPr/>
            <p:nvPr/>
          </p:nvCxnSpPr>
          <p:spPr bwMode="auto">
            <a:xfrm flipH="1">
              <a:off x="1672299" y="2683134"/>
              <a:ext cx="1312510" cy="1367264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3393817" y="2683134"/>
              <a:ext cx="249440" cy="72582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7389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5850888"/>
              </p:ext>
            </p:extLst>
          </p:nvPr>
        </p:nvGraphicFramePr>
        <p:xfrm>
          <a:off x="304800" y="914400"/>
          <a:ext cx="822960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16555" y="221432"/>
            <a:ext cx="8229600" cy="5715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dirty="0"/>
              <a:t>D</a:t>
            </a:r>
            <a:r>
              <a:rPr lang="en-GB" dirty="0" smtClean="0"/>
              <a:t>emonstrating results </a:t>
            </a:r>
            <a:r>
              <a:rPr lang="en-GB" sz="2400" b="1" i="1" dirty="0" smtClean="0"/>
              <a:t>[ex: DRC]</a:t>
            </a:r>
            <a:endParaRPr lang="en-GB" b="1" i="1" dirty="0"/>
          </a:p>
        </p:txBody>
      </p:sp>
      <p:sp>
        <p:nvSpPr>
          <p:cNvPr id="2" name="Rectangle 1"/>
          <p:cNvSpPr/>
          <p:nvPr/>
        </p:nvSpPr>
        <p:spPr>
          <a:xfrm>
            <a:off x="1295400" y="4953000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=&gt; </a:t>
            </a:r>
            <a:r>
              <a:rPr lang="en-US" dirty="0" smtClean="0"/>
              <a:t>Realist </a:t>
            </a:r>
            <a:r>
              <a:rPr lang="en-US" dirty="0"/>
              <a:t>research study ongoing in 6 countries in collaboration with </a:t>
            </a:r>
            <a:r>
              <a:rPr lang="en-US" dirty="0" smtClean="0"/>
              <a:t>University </a:t>
            </a:r>
            <a:r>
              <a:rPr lang="en-US" dirty="0"/>
              <a:t>of </a:t>
            </a:r>
            <a:r>
              <a:rPr lang="en-US" dirty="0" smtClean="0"/>
              <a:t>Montreal and McGill University: </a:t>
            </a:r>
            <a:r>
              <a:rPr lang="en-US" dirty="0"/>
              <a:t>Togo, Liberia, DRC, Cabo Verde, Burkina Faso, Niger</a:t>
            </a:r>
          </a:p>
        </p:txBody>
      </p:sp>
    </p:spTree>
    <p:extLst>
      <p:ext uri="{BB962C8B-B14F-4D97-AF65-F5344CB8AC3E}">
        <p14:creationId xmlns:p14="http://schemas.microsoft.com/office/powerpoint/2010/main" val="380563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447800"/>
            <a:ext cx="8301732" cy="4847306"/>
          </a:xfrm>
        </p:spPr>
        <p:txBody>
          <a:bodyPr/>
          <a:lstStyle/>
          <a:p>
            <a:r>
              <a:rPr lang="en-GB" sz="2400" dirty="0"/>
              <a:t>Objective: to identify the contexts in which the UHC-P, through WHO support, can or cannot</a:t>
            </a:r>
          </a:p>
          <a:p>
            <a:pPr lvl="1"/>
            <a:r>
              <a:rPr lang="en-GB" dirty="0"/>
              <a:t>Act as a broker or convener, creating synergy among the actors involved in policy dialogue and health planning</a:t>
            </a:r>
          </a:p>
          <a:p>
            <a:pPr lvl="1"/>
            <a:r>
              <a:rPr lang="en-GB" dirty="0"/>
              <a:t>Play its role as technical expert, orienting policy dialogue and health planning in accordance with available evidence and equity principles</a:t>
            </a:r>
          </a:p>
          <a:p>
            <a:pPr lvl="1"/>
            <a:r>
              <a:rPr lang="en-GB" dirty="0"/>
              <a:t>Support ministries of health in their leadership and stewardship functions</a:t>
            </a:r>
          </a:p>
          <a:p>
            <a:r>
              <a:rPr lang="en-GB" sz="2400" dirty="0"/>
              <a:t>Pilot study conducted in Togo in early 2016</a:t>
            </a:r>
          </a:p>
          <a:p>
            <a:r>
              <a:rPr lang="en-GB" sz="2400" dirty="0"/>
              <a:t>HQ-AFRO-WCO joint selection of 6 countries for the study: Togo, Liberia, DRC, Cabo Verde, Burkina Faso, Niger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Realist</a:t>
            </a:r>
            <a:r>
              <a:rPr lang="fr-FR" dirty="0"/>
              <a:t> </a:t>
            </a:r>
            <a:r>
              <a:rPr lang="fr-FR" dirty="0" err="1"/>
              <a:t>resarch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5721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0"/>
            <a:ext cx="9144000" cy="6400800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9923" tIns="39962" rIns="79923" bIns="39962" anchor="ctr"/>
          <a:lstStyle/>
          <a:p>
            <a:pPr defTabSz="914400" rtl="1" fontAlgn="base">
              <a:spcBef>
                <a:spcPct val="0"/>
              </a:spcBef>
              <a:spcAft>
                <a:spcPct val="0"/>
              </a:spcAft>
            </a:pPr>
            <a:endParaRPr lang="en-GB" sz="3400" b="1" dirty="0">
              <a:solidFill>
                <a:srgbClr val="000066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143000"/>
            <a:ext cx="8614970" cy="5562600"/>
          </a:xfrm>
          <a:prstGeom prst="rect">
            <a:avLst/>
          </a:prstGeom>
        </p:spPr>
        <p:txBody>
          <a:bodyPr lIns="80133" tIns="40067" rIns="80133" bIns="40067"/>
          <a:lstStyle>
            <a:lvl1pPr marL="389421" indent="-389421" algn="l" defTabSz="1040048" rtl="0" fontAlgn="base">
              <a:spcBef>
                <a:spcPct val="80000"/>
              </a:spcBef>
              <a:spcAft>
                <a:spcPct val="0"/>
              </a:spcAft>
              <a:buClr>
                <a:srgbClr val="1E7FB8"/>
              </a:buClr>
              <a:buFont typeface="Wingdings" pitchFamily="2" charset="2"/>
              <a:buChar char="l"/>
              <a:defRPr sz="2900">
                <a:solidFill>
                  <a:srgbClr val="00006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6571" indent="-321356" algn="l" defTabSz="1040048" rtl="0" fontAlgn="base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Font typeface="Arial" charset="0"/>
              <a:buChar char="–"/>
              <a:defRPr sz="24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429472" indent="-307105" algn="l" defTabSz="1040048" rtl="0" fontAlgn="base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•"/>
              <a:defRPr sz="24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893296" indent="-258033" algn="l" defTabSz="1040048" rtl="0" fontAlgn="base">
              <a:spcBef>
                <a:spcPct val="20000"/>
              </a:spcBef>
              <a:spcAft>
                <a:spcPct val="0"/>
              </a:spcAft>
              <a:buClr>
                <a:srgbClr val="1E7FB8"/>
              </a:buClr>
              <a:buChar char="–"/>
              <a:defRPr sz="24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262142" indent="-164634" algn="r" defTabSz="104004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5pPr>
            <a:lvl6pPr marL="2718054" indent="-164634" algn="r" defTabSz="104004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6pPr>
            <a:lvl7pPr marL="3173965" indent="-164634" algn="r" defTabSz="104004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7pPr>
            <a:lvl8pPr marL="3629875" indent="-164634" algn="r" defTabSz="104004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8pPr>
            <a:lvl9pPr marL="4085790" indent="-164634" algn="r" defTabSz="1040048" rtl="1" fontAlgn="base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rgbClr val="000066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GB" sz="2400" kern="0" dirty="0">
                <a:solidFill>
                  <a:schemeClr val="accent3"/>
                </a:solidFill>
              </a:rPr>
              <a:t>Strong health systems contribute to </a:t>
            </a:r>
            <a:r>
              <a:rPr lang="en-GB" sz="2400" kern="0" dirty="0">
                <a:solidFill>
                  <a:schemeClr val="accent1"/>
                </a:solidFill>
              </a:rPr>
              <a:t>Universal Health Coverage </a:t>
            </a:r>
            <a:r>
              <a:rPr lang="en-GB" sz="2400" kern="0" dirty="0">
                <a:solidFill>
                  <a:schemeClr val="accent3"/>
                </a:solidFill>
              </a:rPr>
              <a:t>and </a:t>
            </a:r>
            <a:r>
              <a:rPr lang="en-GB" sz="2400" kern="0" dirty="0">
                <a:solidFill>
                  <a:schemeClr val="accent1"/>
                </a:solidFill>
              </a:rPr>
              <a:t>health security, health outcomes, growth &amp; employment </a:t>
            </a:r>
            <a:endParaRPr lang="en-GB" sz="2400" kern="0" dirty="0">
              <a:solidFill>
                <a:schemeClr val="accent3"/>
              </a:solidFill>
            </a:endParaRPr>
          </a:p>
          <a:p>
            <a:pPr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GB" sz="2400" kern="0" dirty="0" smtClean="0">
                <a:solidFill>
                  <a:schemeClr val="accent3"/>
                </a:solidFill>
              </a:rPr>
              <a:t>SDG </a:t>
            </a:r>
            <a:r>
              <a:rPr lang="en-GB" sz="2400" kern="0" dirty="0">
                <a:solidFill>
                  <a:schemeClr val="accent3"/>
                </a:solidFill>
              </a:rPr>
              <a:t>3 will only be realized with </a:t>
            </a:r>
            <a:r>
              <a:rPr lang="en-GB" sz="2400" b="1" kern="0" dirty="0">
                <a:solidFill>
                  <a:schemeClr val="accent1"/>
                </a:solidFill>
              </a:rPr>
              <a:t>consistent, immediate, and comprehensive HSS </a:t>
            </a:r>
            <a:r>
              <a:rPr lang="en-GB" sz="2400" kern="0" dirty="0">
                <a:solidFill>
                  <a:schemeClr val="accent3"/>
                </a:solidFill>
              </a:rPr>
              <a:t>efforts</a:t>
            </a:r>
          </a:p>
          <a:p>
            <a:pPr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GB" sz="2400" b="1" kern="0" dirty="0">
                <a:solidFill>
                  <a:schemeClr val="accent1"/>
                </a:solidFill>
              </a:rPr>
              <a:t>A reallocation of international aid </a:t>
            </a:r>
            <a:r>
              <a:rPr lang="en-GB" sz="2400" kern="0" dirty="0">
                <a:solidFill>
                  <a:schemeClr val="accent3"/>
                </a:solidFill>
              </a:rPr>
              <a:t>and</a:t>
            </a:r>
            <a:r>
              <a:rPr lang="en-GB" sz="2400" kern="0" dirty="0"/>
              <a:t> </a:t>
            </a:r>
            <a:r>
              <a:rPr lang="en-GB" sz="2400" kern="0" dirty="0">
                <a:solidFill>
                  <a:schemeClr val="accent1"/>
                </a:solidFill>
              </a:rPr>
              <a:t>a</a:t>
            </a:r>
            <a:r>
              <a:rPr lang="en-GB" sz="2400" dirty="0">
                <a:solidFill>
                  <a:schemeClr val="accent1"/>
                </a:solidFill>
              </a:rPr>
              <a:t> r</a:t>
            </a:r>
            <a:r>
              <a:rPr lang="en-GB" sz="2400" b="1" kern="0" dirty="0">
                <a:solidFill>
                  <a:schemeClr val="accent1"/>
                </a:solidFill>
              </a:rPr>
              <a:t>eprioritization of domestic health spending </a:t>
            </a:r>
            <a:r>
              <a:rPr lang="en-GB" sz="2400" kern="0" dirty="0">
                <a:solidFill>
                  <a:schemeClr val="accent3"/>
                </a:solidFill>
              </a:rPr>
              <a:t>towards HSS is needed</a:t>
            </a:r>
          </a:p>
          <a:p>
            <a:pPr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en-GB" sz="2400" kern="0" dirty="0" smtClean="0">
                <a:solidFill>
                  <a:schemeClr val="accent3"/>
                </a:solidFill>
              </a:rPr>
              <a:t>An </a:t>
            </a:r>
            <a:r>
              <a:rPr lang="en-GB" sz="2400" kern="0" dirty="0">
                <a:solidFill>
                  <a:schemeClr val="accent3"/>
                </a:solidFill>
              </a:rPr>
              <a:t>improved </a:t>
            </a:r>
            <a:r>
              <a:rPr lang="en-GB" sz="2400" b="1" kern="0" dirty="0">
                <a:solidFill>
                  <a:schemeClr val="accent1"/>
                </a:solidFill>
              </a:rPr>
              <a:t>global governance mechanism</a:t>
            </a:r>
            <a:r>
              <a:rPr lang="en-GB" sz="2400" kern="0" dirty="0">
                <a:solidFill>
                  <a:schemeClr val="accent1"/>
                </a:solidFill>
              </a:rPr>
              <a:t>,</a:t>
            </a:r>
            <a:r>
              <a:rPr lang="en-GB" sz="2400" b="1" kern="0" dirty="0">
                <a:solidFill>
                  <a:schemeClr val="accent1"/>
                </a:solidFill>
              </a:rPr>
              <a:t> UHC 2030</a:t>
            </a:r>
            <a:r>
              <a:rPr lang="en-GB" sz="2400" kern="0" dirty="0">
                <a:solidFill>
                  <a:schemeClr val="accent3"/>
                </a:solidFill>
              </a:rPr>
              <a:t>, is </a:t>
            </a:r>
            <a:r>
              <a:rPr lang="en-GB" sz="2400" kern="0" dirty="0" smtClean="0">
                <a:solidFill>
                  <a:schemeClr val="accent3"/>
                </a:solidFill>
              </a:rPr>
              <a:t>created and is likely to play a significant role in the coming years.</a:t>
            </a:r>
          </a:p>
          <a:p>
            <a:pPr>
              <a:spcBef>
                <a:spcPts val="1200"/>
              </a:spcBef>
              <a:buClr>
                <a:schemeClr val="accent1">
                  <a:lumMod val="60000"/>
                  <a:lumOff val="40000"/>
                </a:schemeClr>
              </a:buClr>
            </a:pPr>
            <a:r>
              <a:rPr lang="fr-CH" sz="2400" kern="0" dirty="0" smtClean="0">
                <a:solidFill>
                  <a:schemeClr val="accent3"/>
                </a:solidFill>
              </a:rPr>
              <a:t>Room for </a:t>
            </a:r>
            <a:r>
              <a:rPr lang="fr-CH" sz="2400" kern="0" dirty="0" err="1" smtClean="0">
                <a:solidFill>
                  <a:schemeClr val="accent3"/>
                </a:solidFill>
              </a:rPr>
              <a:t>better</a:t>
            </a:r>
            <a:r>
              <a:rPr lang="fr-CH" sz="2400" kern="0" dirty="0" smtClean="0">
                <a:solidFill>
                  <a:schemeClr val="accent3"/>
                </a:solidFill>
              </a:rPr>
              <a:t> </a:t>
            </a:r>
            <a:r>
              <a:rPr lang="fr-CH" sz="2400" b="1" kern="0" dirty="0">
                <a:solidFill>
                  <a:schemeClr val="accent1"/>
                </a:solidFill>
              </a:rPr>
              <a:t>collaboration/</a:t>
            </a:r>
            <a:r>
              <a:rPr lang="fr-CH" sz="2400" b="1" kern="0" dirty="0" err="1">
                <a:solidFill>
                  <a:schemeClr val="accent1"/>
                </a:solidFill>
              </a:rPr>
              <a:t>integration</a:t>
            </a:r>
            <a:r>
              <a:rPr lang="fr-CH" sz="2400" kern="0" dirty="0" smtClean="0">
                <a:solidFill>
                  <a:schemeClr val="accent3"/>
                </a:solidFill>
              </a:rPr>
              <a:t> </a:t>
            </a:r>
            <a:r>
              <a:rPr lang="fr-CH" sz="2400" kern="0" dirty="0" err="1" smtClean="0">
                <a:solidFill>
                  <a:schemeClr val="accent3"/>
                </a:solidFill>
              </a:rPr>
              <a:t>with</a:t>
            </a:r>
            <a:r>
              <a:rPr lang="fr-CH" sz="2400" kern="0" dirty="0" smtClean="0">
                <a:solidFill>
                  <a:schemeClr val="accent3"/>
                </a:solidFill>
              </a:rPr>
              <a:t> </a:t>
            </a:r>
            <a:r>
              <a:rPr lang="fr-CH" sz="2400" b="1" kern="0" dirty="0">
                <a:solidFill>
                  <a:schemeClr val="accent1"/>
                </a:solidFill>
              </a:rPr>
              <a:t>Emergency</a:t>
            </a:r>
            <a:r>
              <a:rPr lang="fr-CH" sz="2400" kern="0" dirty="0" smtClean="0">
                <a:solidFill>
                  <a:schemeClr val="accent3"/>
                </a:solidFill>
              </a:rPr>
              <a:t> programmes</a:t>
            </a:r>
            <a:endParaRPr lang="en-GB" sz="2400" kern="0" dirty="0">
              <a:solidFill>
                <a:schemeClr val="bg1"/>
              </a:solidFill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1286497" y="152400"/>
            <a:ext cx="6571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III. </a:t>
            </a:r>
            <a:r>
              <a:rPr lang="en-GB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Focus / areas for research</a:t>
            </a:r>
            <a:endParaRPr lang="en-GB" sz="36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0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0"/>
            <a:ext cx="9144000" cy="6479112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9923" tIns="39962" rIns="79923" bIns="39962" anchor="ctr"/>
          <a:lstStyle/>
          <a:p>
            <a:pPr defTabSz="914400" rtl="1" fontAlgn="base">
              <a:spcBef>
                <a:spcPct val="0"/>
              </a:spcBef>
              <a:spcAft>
                <a:spcPct val="0"/>
              </a:spcAft>
            </a:pPr>
            <a:endParaRPr lang="en-GB" sz="3400" b="1">
              <a:solidFill>
                <a:srgbClr val="00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6202" y="3075057"/>
            <a:ext cx="5591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I. Health Systems, UHC, SDGs</a:t>
            </a:r>
          </a:p>
        </p:txBody>
      </p:sp>
    </p:spTree>
    <p:extLst>
      <p:ext uri="{BB962C8B-B14F-4D97-AF65-F5344CB8AC3E}">
        <p14:creationId xmlns:p14="http://schemas.microsoft.com/office/powerpoint/2010/main" val="100323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40323"/>
          </a:xfr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new WHO Framework for UHC</a:t>
            </a:r>
            <a:br>
              <a:rPr lang="en-US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part of the SDGs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6" b="3588"/>
          <a:stretch/>
        </p:blipFill>
        <p:spPr>
          <a:xfrm>
            <a:off x="415893" y="1143001"/>
            <a:ext cx="8276032" cy="52075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6200000">
            <a:off x="8487702" y="5624405"/>
            <a:ext cx="8451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b="1" dirty="0" smtClean="0"/>
              <a:t>WHO, 2016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91262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43734">
            <a:off x="2706568" y="2230885"/>
            <a:ext cx="2005129" cy="2580495"/>
          </a:xfrm>
          <a:prstGeom prst="rect">
            <a:avLst/>
          </a:prstGeom>
          <a:effectLst>
            <a:outerShdw blurRad="101600" dist="177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18761">
            <a:off x="262014" y="1080929"/>
            <a:ext cx="1199162" cy="16980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6200" dir="300002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384122" y="1091242"/>
            <a:ext cx="3403496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ctr" defTabSz="914179" fontAlgn="base">
              <a:spcBef>
                <a:spcPct val="0"/>
              </a:spcBef>
              <a:spcAft>
                <a:spcPct val="0"/>
              </a:spcAft>
              <a:defRPr sz="3500" b="1" baseline="0">
                <a:solidFill>
                  <a:srgbClr val="1C78B0"/>
                </a:solidFill>
                <a:latin typeface="+mj-lt"/>
                <a:ea typeface="+mj-ea"/>
                <a:cs typeface="+mj-cs"/>
              </a:defRPr>
            </a:lvl1pPr>
            <a:lvl2pPr algn="ctr" defTabSz="914179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1C78B0"/>
                </a:solidFill>
                <a:latin typeface="Arial" charset="0"/>
                <a:cs typeface="Arial" charset="0"/>
              </a:defRPr>
            </a:lvl2pPr>
            <a:lvl3pPr algn="ctr" defTabSz="914179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1C78B0"/>
                </a:solidFill>
                <a:latin typeface="Arial" charset="0"/>
                <a:cs typeface="Arial" charset="0"/>
              </a:defRPr>
            </a:lvl3pPr>
            <a:lvl4pPr algn="ctr" defTabSz="914179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1C78B0"/>
                </a:solidFill>
                <a:latin typeface="Arial" charset="0"/>
                <a:cs typeface="Arial" charset="0"/>
              </a:defRPr>
            </a:lvl4pPr>
            <a:lvl5pPr algn="ctr" defTabSz="914179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1C78B0"/>
                </a:solidFill>
                <a:latin typeface="Arial" charset="0"/>
                <a:cs typeface="Arial" charset="0"/>
              </a:defRPr>
            </a:lvl5pPr>
            <a:lvl6pPr marL="400736" algn="ctr" defTabSz="914179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1C78B0"/>
                </a:solidFill>
                <a:latin typeface="Arial" charset="0"/>
                <a:cs typeface="Arial" charset="0"/>
              </a:defRPr>
            </a:lvl6pPr>
            <a:lvl7pPr marL="801472" algn="ctr" defTabSz="914179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1C78B0"/>
                </a:solidFill>
                <a:latin typeface="Arial" charset="0"/>
                <a:cs typeface="Arial" charset="0"/>
              </a:defRPr>
            </a:lvl7pPr>
            <a:lvl8pPr marL="1202207" algn="ctr" defTabSz="914179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1C78B0"/>
                </a:solidFill>
                <a:latin typeface="Arial" charset="0"/>
                <a:cs typeface="Arial" charset="0"/>
              </a:defRPr>
            </a:lvl8pPr>
            <a:lvl9pPr marL="1602943" algn="ctr" defTabSz="914179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1C78B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/>
              <a:t>WHO</a:t>
            </a:r>
            <a:endParaRPr lang="en-GB" sz="2800" dirty="0"/>
          </a:p>
        </p:txBody>
      </p:sp>
      <p:pic>
        <p:nvPicPr>
          <p:cNvPr id="6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49069">
            <a:off x="1318013" y="1487233"/>
            <a:ext cx="1643430" cy="2276202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2164">
            <a:off x="891673" y="3498931"/>
            <a:ext cx="2119357" cy="2994148"/>
          </a:xfrm>
          <a:prstGeom prst="rect">
            <a:avLst/>
          </a:prstGeom>
          <a:noFill/>
          <a:ln>
            <a:noFill/>
          </a:ln>
          <a:effectLst>
            <a:outerShdw dist="1143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e 1"/>
          <p:cNvGrpSpPr/>
          <p:nvPr/>
        </p:nvGrpSpPr>
        <p:grpSpPr>
          <a:xfrm rot="1095605">
            <a:off x="6804240" y="1748109"/>
            <a:ext cx="1811094" cy="2577395"/>
            <a:chOff x="6945724" y="1395272"/>
            <a:chExt cx="1811094" cy="257739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5724" y="1395272"/>
              <a:ext cx="1811094" cy="2577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3382" y="1600200"/>
              <a:ext cx="512786" cy="339459"/>
            </a:xfrm>
            <a:prstGeom prst="rect">
              <a:avLst/>
            </a:prstGeom>
          </p:spPr>
        </p:pic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3165">
            <a:off x="5193863" y="1917889"/>
            <a:ext cx="1763396" cy="2494836"/>
          </a:xfrm>
          <a:prstGeom prst="rect">
            <a:avLst/>
          </a:prstGeom>
          <a:noFill/>
          <a:ln>
            <a:noFill/>
          </a:ln>
          <a:effectLst>
            <a:outerShdw blurRad="101600" dist="76200" dir="5400000" algn="t" rotWithShape="0">
              <a:prstClr val="black">
                <a:alpha val="6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4852905" y="4680534"/>
            <a:ext cx="2068729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ctr" defTabSz="914179" fontAlgn="base">
              <a:spcBef>
                <a:spcPct val="0"/>
              </a:spcBef>
              <a:spcAft>
                <a:spcPct val="0"/>
              </a:spcAft>
              <a:defRPr sz="3500" b="1" baseline="0">
                <a:solidFill>
                  <a:srgbClr val="1C78B0"/>
                </a:solidFill>
                <a:latin typeface="+mj-lt"/>
                <a:ea typeface="+mj-ea"/>
                <a:cs typeface="+mj-cs"/>
              </a:defRPr>
            </a:lvl1pPr>
            <a:lvl2pPr algn="ctr" defTabSz="914179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1C78B0"/>
                </a:solidFill>
                <a:latin typeface="Arial" charset="0"/>
                <a:cs typeface="Arial" charset="0"/>
              </a:defRPr>
            </a:lvl2pPr>
            <a:lvl3pPr algn="ctr" defTabSz="914179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1C78B0"/>
                </a:solidFill>
                <a:latin typeface="Arial" charset="0"/>
                <a:cs typeface="Arial" charset="0"/>
              </a:defRPr>
            </a:lvl3pPr>
            <a:lvl4pPr algn="ctr" defTabSz="914179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1C78B0"/>
                </a:solidFill>
                <a:latin typeface="Arial" charset="0"/>
                <a:cs typeface="Arial" charset="0"/>
              </a:defRPr>
            </a:lvl4pPr>
            <a:lvl5pPr algn="ctr" defTabSz="914179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1C78B0"/>
                </a:solidFill>
                <a:latin typeface="Arial" charset="0"/>
                <a:cs typeface="Arial" charset="0"/>
              </a:defRPr>
            </a:lvl5pPr>
            <a:lvl6pPr marL="400736" algn="ctr" defTabSz="914179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1C78B0"/>
                </a:solidFill>
                <a:latin typeface="Arial" charset="0"/>
                <a:cs typeface="Arial" charset="0"/>
              </a:defRPr>
            </a:lvl6pPr>
            <a:lvl7pPr marL="801472" algn="ctr" defTabSz="914179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1C78B0"/>
                </a:solidFill>
                <a:latin typeface="Arial" charset="0"/>
                <a:cs typeface="Arial" charset="0"/>
              </a:defRPr>
            </a:lvl7pPr>
            <a:lvl8pPr marL="1202207" algn="ctr" defTabSz="914179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1C78B0"/>
                </a:solidFill>
                <a:latin typeface="Arial" charset="0"/>
                <a:cs typeface="Arial" charset="0"/>
              </a:defRPr>
            </a:lvl8pPr>
            <a:lvl9pPr marL="1602943" algn="ctr" defTabSz="914179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1C78B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/>
              <a:t>G7</a:t>
            </a:r>
            <a:endParaRPr lang="en-GB" sz="2800" dirty="0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5149656" y="1006038"/>
            <a:ext cx="3138624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defTabSz="914179" fontAlgn="base">
              <a:spcBef>
                <a:spcPct val="0"/>
              </a:spcBef>
              <a:spcAft>
                <a:spcPct val="0"/>
              </a:spcAft>
              <a:defRPr sz="3500" b="1" baseline="0">
                <a:solidFill>
                  <a:srgbClr val="1C78B0"/>
                </a:solidFill>
                <a:latin typeface="+mj-lt"/>
                <a:ea typeface="+mj-ea"/>
                <a:cs typeface="+mj-cs"/>
              </a:defRPr>
            </a:lvl1pPr>
            <a:lvl2pPr algn="ctr" defTabSz="914179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1C78B0"/>
                </a:solidFill>
                <a:latin typeface="Arial" charset="0"/>
                <a:cs typeface="Arial" charset="0"/>
              </a:defRPr>
            </a:lvl2pPr>
            <a:lvl3pPr algn="ctr" defTabSz="914179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1C78B0"/>
                </a:solidFill>
                <a:latin typeface="Arial" charset="0"/>
                <a:cs typeface="Arial" charset="0"/>
              </a:defRPr>
            </a:lvl3pPr>
            <a:lvl4pPr algn="ctr" defTabSz="914179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1C78B0"/>
                </a:solidFill>
                <a:latin typeface="Arial" charset="0"/>
                <a:cs typeface="Arial" charset="0"/>
              </a:defRPr>
            </a:lvl4pPr>
            <a:lvl5pPr algn="ctr" defTabSz="914179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1C78B0"/>
                </a:solidFill>
                <a:latin typeface="Arial" charset="0"/>
                <a:cs typeface="Arial" charset="0"/>
              </a:defRPr>
            </a:lvl5pPr>
            <a:lvl6pPr marL="400736" algn="ctr" defTabSz="914179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1C78B0"/>
                </a:solidFill>
                <a:latin typeface="Arial" charset="0"/>
                <a:cs typeface="Arial" charset="0"/>
              </a:defRPr>
            </a:lvl6pPr>
            <a:lvl7pPr marL="801472" algn="ctr" defTabSz="914179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1C78B0"/>
                </a:solidFill>
                <a:latin typeface="Arial" charset="0"/>
                <a:cs typeface="Arial" charset="0"/>
              </a:defRPr>
            </a:lvl7pPr>
            <a:lvl8pPr marL="1202207" algn="ctr" defTabSz="914179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1C78B0"/>
                </a:solidFill>
                <a:latin typeface="Arial" charset="0"/>
                <a:cs typeface="Arial" charset="0"/>
              </a:defRPr>
            </a:lvl8pPr>
            <a:lvl9pPr marL="1602943" algn="ctr" defTabSz="914179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rgbClr val="1C78B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2800"/>
              <a:t>Multi &amp; Bi-laterals </a:t>
            </a:r>
            <a:endParaRPr lang="en-GB" sz="2800" dirty="0"/>
          </a:p>
        </p:txBody>
      </p:sp>
      <p:sp>
        <p:nvSpPr>
          <p:cNvPr id="15" name="Rectangle 14"/>
          <p:cNvSpPr/>
          <p:nvPr/>
        </p:nvSpPr>
        <p:spPr bwMode="auto">
          <a:xfrm rot="20160581">
            <a:off x="4538505" y="5007425"/>
            <a:ext cx="1265751" cy="160349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100" b="1" dirty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marL="0" marR="0" indent="0" algn="ctr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cs typeface="Arial" charset="0"/>
              </a:rPr>
              <a:t>Ise- </a:t>
            </a:r>
            <a:r>
              <a:rPr kumimoji="0" lang="fr-FR" sz="1100" b="1" i="0" u="none" strike="noStrike" cap="none" normalizeH="0" baseline="0" dirty="0" err="1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cs typeface="Arial" charset="0"/>
              </a:rPr>
              <a:t>Shima</a:t>
            </a:r>
            <a:endParaRPr kumimoji="0" lang="fr-FR" sz="1100" b="1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100" b="1" dirty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marL="0" marR="0" indent="0" algn="ctr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err="1">
                <a:solidFill>
                  <a:srgbClr val="000066"/>
                </a:solidFill>
                <a:latin typeface="Arial" charset="0"/>
                <a:cs typeface="Arial" charset="0"/>
              </a:rPr>
              <a:t>Declaration</a:t>
            </a:r>
            <a:endParaRPr lang="fr-FR" sz="1100" b="1" dirty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marL="0" marR="0" indent="0" algn="ctr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cs typeface="Arial" charset="0"/>
              </a:rPr>
              <a:t>May 2016</a:t>
            </a:r>
            <a:endParaRPr kumimoji="0" lang="fr-BE" sz="1100" b="1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 rot="1315960">
            <a:off x="5990064" y="4928336"/>
            <a:ext cx="1182508" cy="1531253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>
                <a:solidFill>
                  <a:srgbClr val="000066"/>
                </a:solidFill>
                <a:latin typeface="Arial" charset="0"/>
                <a:cs typeface="Arial" charset="0"/>
              </a:rPr>
              <a:t>Germany</a:t>
            </a:r>
          </a:p>
          <a:p>
            <a:pPr marL="0" marR="0" indent="0" algn="ctr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1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err="1">
                <a:solidFill>
                  <a:srgbClr val="000066"/>
                </a:solidFill>
                <a:latin typeface="Arial" charset="0"/>
                <a:cs typeface="Arial" charset="0"/>
              </a:rPr>
              <a:t>Healthy</a:t>
            </a:r>
            <a:endParaRPr lang="fr-FR" sz="1100" b="1" dirty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marL="0" marR="0" indent="0" algn="ctr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err="1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cs typeface="Arial" charset="0"/>
              </a:rPr>
              <a:t>Systems</a:t>
            </a:r>
            <a:endParaRPr kumimoji="0" lang="fr-FR" sz="1100" b="1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err="1">
                <a:solidFill>
                  <a:srgbClr val="000066"/>
                </a:solidFill>
                <a:latin typeface="Arial" charset="0"/>
                <a:cs typeface="Arial" charset="0"/>
              </a:rPr>
              <a:t>Healthy</a:t>
            </a:r>
            <a:endParaRPr lang="fr-FR" sz="1100" b="1" dirty="0">
              <a:solidFill>
                <a:srgbClr val="000066"/>
              </a:solidFill>
              <a:latin typeface="Arial" charset="0"/>
              <a:cs typeface="Arial" charset="0"/>
            </a:endParaRPr>
          </a:p>
          <a:p>
            <a:pPr marL="0" marR="0" indent="0" algn="ctr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err="1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cs typeface="Arial" charset="0"/>
              </a:rPr>
              <a:t>Lives</a:t>
            </a:r>
            <a:endParaRPr kumimoji="0" lang="fr-FR" sz="1100" b="1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  <a:p>
            <a:pPr marL="0" marR="0" indent="0" algn="ctr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>
                <a:solidFill>
                  <a:srgbClr val="000066"/>
                </a:solidFill>
                <a:latin typeface="Arial" charset="0"/>
                <a:cs typeface="Arial" charset="0"/>
              </a:rPr>
              <a:t>Roadmap</a:t>
            </a:r>
            <a:endParaRPr kumimoji="0" lang="fr-BE" sz="1100" b="1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40323"/>
          </a:xfr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Timely - renewed interest for HSS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26042">
            <a:off x="-40175" y="2421578"/>
            <a:ext cx="1978025" cy="2560638"/>
          </a:xfrm>
          <a:prstGeom prst="rect">
            <a:avLst/>
          </a:prstGeom>
          <a:noFill/>
          <a:ln>
            <a:noFill/>
          </a:ln>
          <a:effectLst>
            <a:outerShdw dist="1143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xplosion 2 1"/>
          <p:cNvSpPr/>
          <p:nvPr/>
        </p:nvSpPr>
        <p:spPr bwMode="auto">
          <a:xfrm>
            <a:off x="7415754" y="4191001"/>
            <a:ext cx="2286000" cy="2666999"/>
          </a:xfrm>
          <a:prstGeom prst="irregularSeal2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H" sz="2800" b="1" i="0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cs typeface="Arial" charset="0"/>
              </a:rPr>
              <a:t>UHC</a:t>
            </a:r>
          </a:p>
          <a:p>
            <a:pPr marL="0" marR="0" indent="0" algn="l" defTabSz="10429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CH" sz="2800" b="1" dirty="0" smtClean="0">
                <a:solidFill>
                  <a:srgbClr val="000066"/>
                </a:solidFill>
                <a:latin typeface="Arial" charset="0"/>
                <a:cs typeface="Arial" charset="0"/>
              </a:rPr>
              <a:t>2030</a:t>
            </a:r>
            <a:endParaRPr kumimoji="0" lang="en-GB" sz="3900" b="1" i="0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75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Health Systems Strengthening is </a:t>
            </a:r>
            <a:br>
              <a:rPr lang="en-GB"/>
            </a:br>
            <a:r>
              <a:rPr lang="en-GB"/>
              <a:t>about </a:t>
            </a:r>
            <a:r>
              <a:rPr lang="en-GB">
                <a:solidFill>
                  <a:srgbClr val="FF0000"/>
                </a:solidFill>
              </a:rPr>
              <a:t>leveraging domestic resources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002538"/>
            <a:ext cx="9144000" cy="362881"/>
          </a:xfrm>
          <a:prstGeom prst="rect">
            <a:avLst/>
          </a:prstGeom>
          <a:noFill/>
        </p:spPr>
        <p:txBody>
          <a:bodyPr wrap="square" lIns="80133" tIns="40067" rIns="80133" bIns="40067" rtlCol="0">
            <a:spAutoFit/>
          </a:bodyPr>
          <a:lstStyle/>
          <a:p>
            <a:r>
              <a:rPr lang="en-US" sz="900">
                <a:latin typeface="Calibri" charset="0"/>
                <a:ea typeface="Calibri" charset="0"/>
                <a:cs typeface="Calibri" charset="0"/>
              </a:rPr>
              <a:t>Source: Based on WHO’s work as part of the Lancet Commission Global Health 2035; WHO analyses prepared for the 3rd </a:t>
            </a:r>
            <a:r>
              <a:rPr lang="en-US" sz="900" err="1">
                <a:latin typeface="Calibri" charset="0"/>
                <a:ea typeface="Calibri" charset="0"/>
                <a:cs typeface="Calibri" charset="0"/>
              </a:rPr>
              <a:t>FfD</a:t>
            </a:r>
            <a:r>
              <a:rPr lang="en-US" sz="900">
                <a:latin typeface="Calibri" charset="0"/>
                <a:ea typeface="Calibri" charset="0"/>
                <a:cs typeface="Calibri" charset="0"/>
              </a:rPr>
              <a:t> Conference and HSS roadmap; Institute for Health Metrics and Evaluation (IHME) estimates for 2013 </a:t>
            </a:r>
            <a:r>
              <a:rPr lang="en-US" sz="900">
                <a:latin typeface="Calibri" charset="0"/>
                <a:ea typeface="Calibri" charset="0"/>
                <a:cs typeface="Calibri" charset="0"/>
                <a:hlinkClick r:id="rId3"/>
              </a:rPr>
              <a:t>http://vizhub.healthdata.org/fgh/</a:t>
            </a:r>
            <a:r>
              <a:rPr lang="en-US" sz="900">
                <a:latin typeface="Calibri" charset="0"/>
                <a:ea typeface="Calibri" charset="0"/>
                <a:cs typeface="Calibri" charset="0"/>
              </a:rPr>
              <a:t>; </a:t>
            </a:r>
            <a:r>
              <a:rPr lang="en-GB" sz="900">
                <a:latin typeface="Calibri" panose="020F0502020204030204" pitchFamily="34" charset="0"/>
                <a:cs typeface="Calibri" panose="020F0502020204030204" pitchFamily="34" charset="0"/>
              </a:rPr>
              <a:t>WHO Global Health Expenditure Database (GHED) 2013 (</a:t>
            </a:r>
            <a:r>
              <a:rPr lang="en-GB" sz="90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http://apps.who.int/nha/database</a:t>
            </a:r>
            <a:r>
              <a:rPr lang="en-GB" sz="900">
                <a:latin typeface="Calibri" panose="020F0502020204030204" pitchFamily="34" charset="0"/>
                <a:cs typeface="Calibri" panose="020F0502020204030204" pitchFamily="34" charset="0"/>
              </a:rPr>
              <a:t>, accessed 15 February 2016)</a:t>
            </a:r>
            <a:r>
              <a:rPr lang="en-US" sz="9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6272" y="1429919"/>
            <a:ext cx="8611459" cy="4324766"/>
          </a:xfrm>
        </p:spPr>
        <p:txBody>
          <a:bodyPr/>
          <a:lstStyle/>
          <a:p>
            <a:pPr>
              <a:spcBef>
                <a:spcPts val="1315"/>
              </a:spcBef>
            </a:pPr>
            <a:r>
              <a:rPr lang="en-GB" sz="2000">
                <a:latin typeface="+mj-lt"/>
              </a:rPr>
              <a:t>The minimum additional investment required in the health sector for countries to attain the SDGs by 2030</a:t>
            </a:r>
            <a:r>
              <a:rPr lang="en-US" sz="2000">
                <a:latin typeface="+mj-lt"/>
              </a:rPr>
              <a:t> amounts </a:t>
            </a:r>
            <a:r>
              <a:rPr lang="en-GB" sz="2000" b="1">
                <a:solidFill>
                  <a:schemeClr val="accent2">
                    <a:lumMod val="75000"/>
                  </a:schemeClr>
                </a:solidFill>
                <a:latin typeface="+mj-lt"/>
              </a:rPr>
              <a:t>US$55 billion per year</a:t>
            </a:r>
            <a:endParaRPr lang="en-US" sz="2000">
              <a:latin typeface="+mj-lt"/>
            </a:endParaRPr>
          </a:p>
          <a:p>
            <a:pPr>
              <a:spcBef>
                <a:spcPts val="1315"/>
              </a:spcBef>
            </a:pPr>
            <a:r>
              <a:rPr lang="en-GB" sz="2000">
                <a:latin typeface="+mj-lt"/>
              </a:rPr>
              <a:t>Between </a:t>
            </a:r>
            <a:r>
              <a:rPr lang="en-GB" sz="2000" b="1">
                <a:solidFill>
                  <a:schemeClr val="accent2">
                    <a:lumMod val="75000"/>
                  </a:schemeClr>
                </a:solidFill>
                <a:latin typeface="+mj-lt"/>
              </a:rPr>
              <a:t>US$35-40 billion of these US$ 55 Billion per year </a:t>
            </a:r>
            <a:r>
              <a:rPr lang="en-GB" sz="2000">
                <a:latin typeface="+mj-lt"/>
              </a:rPr>
              <a:t>must be spent on </a:t>
            </a:r>
            <a:r>
              <a:rPr lang="en-GB" sz="2000" b="1">
                <a:solidFill>
                  <a:schemeClr val="accent2">
                    <a:lumMod val="75000"/>
                  </a:schemeClr>
                </a:solidFill>
                <a:latin typeface="+mj-lt"/>
              </a:rPr>
              <a:t>HSS efforts</a:t>
            </a:r>
            <a:r>
              <a:rPr lang="en-US" sz="2000" b="1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</a:p>
          <a:p>
            <a:pPr>
              <a:spcBef>
                <a:spcPts val="1315"/>
              </a:spcBef>
            </a:pPr>
            <a:r>
              <a:rPr lang="en-GB" sz="2000">
                <a:latin typeface="+mj-lt"/>
              </a:rPr>
              <a:t>In 2013, </a:t>
            </a:r>
            <a:r>
              <a:rPr lang="en-GB" sz="2000" b="1">
                <a:solidFill>
                  <a:schemeClr val="accent2">
                    <a:lumMod val="75000"/>
                  </a:schemeClr>
                </a:solidFill>
                <a:latin typeface="+mj-lt"/>
              </a:rPr>
              <a:t>ODA for funding HSS reached US$ 2.3 Billion or only 6% of total ODA for health, </a:t>
            </a:r>
            <a:r>
              <a:rPr lang="en-GB" sz="2000">
                <a:latin typeface="+mj-lt"/>
              </a:rPr>
              <a:t>whereas funding for disease-specific programs (e.g. fighting HIV/AIDS or malaria) amounted to US$34 billion</a:t>
            </a:r>
            <a:r>
              <a:rPr lang="en-US" sz="2000" b="1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</a:p>
          <a:p>
            <a:pPr>
              <a:spcBef>
                <a:spcPts val="1315"/>
              </a:spcBef>
            </a:pPr>
            <a:r>
              <a:rPr lang="en-GB" sz="2000" b="1">
                <a:solidFill>
                  <a:schemeClr val="accent2">
                    <a:lumMod val="75000"/>
                  </a:schemeClr>
                </a:solidFill>
                <a:latin typeface="+mj-lt"/>
              </a:rPr>
              <a:t>Even in fragile states, about 75% of total health spending come from domestic sources</a:t>
            </a:r>
            <a:r>
              <a:rPr lang="en-GB" sz="2000">
                <a:latin typeface="+mj-lt"/>
              </a:rPr>
              <a:t> (95% in middle income countries)</a:t>
            </a:r>
          </a:p>
          <a:p>
            <a:pPr>
              <a:spcBef>
                <a:spcPts val="1315"/>
              </a:spcBef>
            </a:pPr>
            <a:r>
              <a:rPr lang="en-GB" sz="2000" b="1">
                <a:solidFill>
                  <a:schemeClr val="accent2">
                    <a:lumMod val="75000"/>
                  </a:schemeClr>
                </a:solidFill>
                <a:latin typeface="+mj-lt"/>
              </a:rPr>
              <a:t>However, in most fragile and low income countries OOP is unacceptably high (50% of THE): </a:t>
            </a:r>
            <a:r>
              <a:rPr lang="en-GB" sz="2000">
                <a:latin typeface="+mj-lt"/>
              </a:rPr>
              <a:t>domestic resources are not optimally distributed</a:t>
            </a:r>
          </a:p>
        </p:txBody>
      </p:sp>
    </p:spTree>
    <p:extLst>
      <p:ext uri="{BB962C8B-B14F-4D97-AF65-F5344CB8AC3E}">
        <p14:creationId xmlns:p14="http://schemas.microsoft.com/office/powerpoint/2010/main" val="273130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134" y="1371600"/>
            <a:ext cx="8871732" cy="4800600"/>
          </a:xfrm>
        </p:spPr>
        <p:txBody>
          <a:bodyPr/>
          <a:lstStyle/>
          <a:p>
            <a:pPr marL="541338" lvl="1" indent="-454025">
              <a:spcBef>
                <a:spcPts val="1800"/>
              </a:spcBef>
              <a:buFont typeface="Wingdings" pitchFamily="2" charset="2"/>
              <a:buChar char="l"/>
            </a:pPr>
            <a:r>
              <a:rPr lang="en-GB" sz="2800" dirty="0" smtClean="0">
                <a:latin typeface="+mj-lt"/>
                <a:ea typeface="+mn-ea"/>
              </a:rPr>
              <a:t>A critical </a:t>
            </a:r>
            <a:r>
              <a:rPr lang="en-GB" sz="2800" dirty="0">
                <a:latin typeface="+mj-lt"/>
                <a:ea typeface="+mn-ea"/>
              </a:rPr>
              <a:t>issue is about </a:t>
            </a:r>
            <a:r>
              <a:rPr lang="en-GB" sz="2800" b="1" dirty="0">
                <a:latin typeface="+mj-lt"/>
                <a:ea typeface="+mn-ea"/>
              </a:rPr>
              <a:t>channelling funding in the right direction</a:t>
            </a:r>
          </a:p>
          <a:p>
            <a:pPr marL="541338" lvl="1" indent="-454025">
              <a:spcBef>
                <a:spcPts val="1800"/>
              </a:spcBef>
              <a:buFont typeface="Wingdings" pitchFamily="2" charset="2"/>
              <a:buChar char="l"/>
            </a:pPr>
            <a:r>
              <a:rPr lang="en-GB" sz="2800" dirty="0" smtClean="0">
                <a:latin typeface="+mj-lt"/>
                <a:ea typeface="+mn-ea"/>
              </a:rPr>
              <a:t>There </a:t>
            </a:r>
            <a:r>
              <a:rPr lang="en-GB" sz="2800" dirty="0">
                <a:latin typeface="+mj-lt"/>
                <a:ea typeface="+mn-ea"/>
              </a:rPr>
              <a:t>is a need to </a:t>
            </a:r>
            <a:r>
              <a:rPr lang="en-GB" sz="2800" b="1" dirty="0">
                <a:latin typeface="+mj-lt"/>
                <a:ea typeface="+mn-ea"/>
              </a:rPr>
              <a:t>bring back governance in the domestic space</a:t>
            </a:r>
          </a:p>
          <a:p>
            <a:pPr marL="541338" lvl="1" indent="-454025">
              <a:spcBef>
                <a:spcPts val="1800"/>
              </a:spcBef>
              <a:buFont typeface="Wingdings" pitchFamily="2" charset="2"/>
              <a:buChar char="l"/>
            </a:pPr>
            <a:r>
              <a:rPr lang="en-GB" sz="2800" dirty="0">
                <a:latin typeface="+mj-lt"/>
                <a:ea typeface="+mn-ea"/>
              </a:rPr>
              <a:t>There is a need to </a:t>
            </a:r>
            <a:r>
              <a:rPr lang="en-GB" sz="2800" b="1" dirty="0">
                <a:latin typeface="+mj-lt"/>
                <a:ea typeface="+mn-ea"/>
              </a:rPr>
              <a:t>build or strengthen institutions</a:t>
            </a:r>
            <a:r>
              <a:rPr lang="en-GB" sz="2800" dirty="0">
                <a:latin typeface="+mj-lt"/>
                <a:ea typeface="+mn-ea"/>
              </a:rPr>
              <a:t> that will allow this</a:t>
            </a:r>
          </a:p>
          <a:p>
            <a:pPr marL="541338" lvl="1" indent="-454025">
              <a:spcBef>
                <a:spcPts val="1800"/>
              </a:spcBef>
              <a:buFont typeface="Wingdings" pitchFamily="2" charset="2"/>
              <a:buChar char="l"/>
            </a:pPr>
            <a:r>
              <a:rPr lang="en-GB" sz="2800" dirty="0">
                <a:latin typeface="+mj-lt"/>
                <a:ea typeface="+mn-ea"/>
              </a:rPr>
              <a:t>But one size doesn't fit all... =&gt; there is a need for a</a:t>
            </a:r>
            <a:r>
              <a:rPr lang="en-GB" sz="2800" b="1" dirty="0">
                <a:latin typeface="+mj-lt"/>
                <a:ea typeface="+mn-ea"/>
              </a:rPr>
              <a:t> tailored approach</a:t>
            </a:r>
          </a:p>
          <a:p>
            <a:pPr marL="341268" lvl="1" indent="-341268">
              <a:spcBef>
                <a:spcPts val="1315"/>
              </a:spcBef>
              <a:buFont typeface="Wingdings" pitchFamily="2" charset="2"/>
              <a:buChar char="l"/>
            </a:pPr>
            <a:endParaRPr lang="en-GB" dirty="0">
              <a:latin typeface="+mj-lt"/>
              <a:ea typeface="+mn-ea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Therefore..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38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solidFill>
                  <a:srgbClr val="FF0000"/>
                </a:solidFill>
              </a:rPr>
              <a:t>FIT</a:t>
            </a:r>
            <a:r>
              <a:rPr lang="en-GB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200" dirty="0"/>
              <a:t>for </a:t>
            </a:r>
            <a:r>
              <a:rPr lang="en-GB" sz="3200" dirty="0" smtClean="0"/>
              <a:t>purpose… country contexts matters!</a:t>
            </a: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409" y="1521288"/>
            <a:ext cx="8601007" cy="5027740"/>
          </a:xfrm>
        </p:spPr>
        <p:txBody>
          <a:bodyPr/>
          <a:lstStyle/>
          <a:p>
            <a:pPr>
              <a:spcBef>
                <a:spcPts val="526"/>
              </a:spcBef>
            </a:pPr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Strategy 1</a:t>
            </a:r>
            <a:r>
              <a:rPr lang="en-GB" sz="3000" dirty="0"/>
              <a:t>: </a:t>
            </a:r>
            <a:r>
              <a:rPr lang="en-GB" sz="3000" b="1" dirty="0"/>
              <a:t>Building Health system </a:t>
            </a:r>
            <a:r>
              <a:rPr lang="en-GB" sz="3000" b="1" dirty="0">
                <a:solidFill>
                  <a:srgbClr val="FF0000"/>
                </a:solidFill>
              </a:rPr>
              <a:t>F</a:t>
            </a:r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oundations</a:t>
            </a:r>
            <a:r>
              <a:rPr lang="en-GB" sz="3000" dirty="0"/>
              <a:t> in least developed and fragile countries</a:t>
            </a:r>
          </a:p>
          <a:p>
            <a:pPr>
              <a:spcBef>
                <a:spcPts val="526"/>
              </a:spcBef>
            </a:pPr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Strategy 2</a:t>
            </a:r>
            <a:r>
              <a:rPr lang="en-GB" sz="3000" dirty="0"/>
              <a:t>: </a:t>
            </a:r>
            <a:r>
              <a:rPr lang="en-GB" sz="3000" b="1" dirty="0"/>
              <a:t>Strengthening health system </a:t>
            </a:r>
            <a:r>
              <a:rPr lang="en-GB" sz="3000" b="1" dirty="0">
                <a:solidFill>
                  <a:srgbClr val="FF0000"/>
                </a:solidFill>
              </a:rPr>
              <a:t>I</a:t>
            </a:r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nstitutions</a:t>
            </a:r>
            <a:r>
              <a:rPr lang="en-GB" sz="3000" dirty="0"/>
              <a:t> in least developed countries where foundations are already in place</a:t>
            </a:r>
          </a:p>
          <a:p>
            <a:pPr>
              <a:spcBef>
                <a:spcPts val="526"/>
              </a:spcBef>
            </a:pPr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Strategy 3</a:t>
            </a:r>
            <a:r>
              <a:rPr lang="en-GB" sz="3000" dirty="0"/>
              <a:t>: </a:t>
            </a:r>
            <a:r>
              <a:rPr lang="en-GB" sz="3000" b="1" dirty="0"/>
              <a:t>Supporting health system </a:t>
            </a:r>
            <a:r>
              <a:rPr lang="en-GB" sz="3000" b="1" dirty="0">
                <a:solidFill>
                  <a:srgbClr val="FF0000"/>
                </a:solidFill>
              </a:rPr>
              <a:t>T</a:t>
            </a:r>
            <a:r>
              <a:rPr lang="en-GB" sz="3000" b="1" dirty="0">
                <a:solidFill>
                  <a:schemeClr val="accent2">
                    <a:lumMod val="75000"/>
                  </a:schemeClr>
                </a:solidFill>
              </a:rPr>
              <a:t>ransformation</a:t>
            </a:r>
            <a:r>
              <a:rPr lang="en-GB" sz="3000" dirty="0"/>
              <a:t> in countries with mature health systems</a:t>
            </a:r>
          </a:p>
          <a:p>
            <a:pPr marL="0" indent="0" algn="ctr">
              <a:spcBef>
                <a:spcPts val="526"/>
              </a:spcBef>
              <a:buNone/>
            </a:pPr>
            <a:endParaRPr lang="en-US" sz="800" i="1" dirty="0"/>
          </a:p>
          <a:p>
            <a:pPr marL="0" indent="0" algn="ctr">
              <a:spcBef>
                <a:spcPts val="526"/>
              </a:spcBef>
              <a:buNone/>
            </a:pPr>
            <a:endParaRPr lang="en-US" sz="800" i="1" dirty="0"/>
          </a:p>
          <a:p>
            <a:pPr marL="0" indent="0" algn="ctr">
              <a:spcBef>
                <a:spcPts val="526"/>
              </a:spcBef>
              <a:buNone/>
            </a:pPr>
            <a:r>
              <a:rPr lang="en-US" sz="2400" i="1" dirty="0"/>
              <a:t>A right combination of </a:t>
            </a:r>
            <a:r>
              <a:rPr lang="en-US" sz="2400" b="1" i="1" dirty="0"/>
              <a:t>“essential investments”</a:t>
            </a:r>
            <a:r>
              <a:rPr lang="en-US" sz="2400" i="1" dirty="0"/>
              <a:t> (strategy 1) and </a:t>
            </a:r>
            <a:r>
              <a:rPr lang="en-US" sz="2400" b="1" i="1" dirty="0"/>
              <a:t>“software support"</a:t>
            </a:r>
            <a:r>
              <a:rPr lang="en-US" sz="2400" i="1" dirty="0"/>
              <a:t> (strategies 1 to 3) is needed to build strong health systems and achieve results in UHC and health security</a:t>
            </a:r>
          </a:p>
          <a:p>
            <a:pPr marL="0" indent="0">
              <a:spcBef>
                <a:spcPts val="526"/>
              </a:spcBef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5144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33500"/>
            <a:ext cx="8305800" cy="499110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38200" y="443984"/>
            <a:ext cx="7637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Health Systems Contexts and the WHO FIT strategies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37106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rved Down Arrow 19"/>
          <p:cNvSpPr/>
          <p:nvPr/>
        </p:nvSpPr>
        <p:spPr bwMode="auto">
          <a:xfrm rot="199200">
            <a:off x="1031491" y="727337"/>
            <a:ext cx="1607066" cy="1091404"/>
          </a:xfrm>
          <a:prstGeom prst="curved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24" tIns="45712" rIns="91424" bIns="45712" numCol="1" spcCol="0" rtlCol="0" anchor="t" anchorCtr="0" compatLnSpc="1">
            <a:prstTxWarp prst="textNoShape">
              <a:avLst/>
            </a:prstTxWarp>
          </a:bodyPr>
          <a:lstStyle/>
          <a:p>
            <a:pPr defTabSz="1042804" rtl="1" fontAlgn="base">
              <a:spcBef>
                <a:spcPct val="0"/>
              </a:spcBef>
              <a:spcAft>
                <a:spcPct val="0"/>
              </a:spcAft>
            </a:pPr>
            <a:endParaRPr lang="en-GB" sz="3900" b="1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                 Tailored strategies, tailored products</a:t>
            </a:r>
          </a:p>
        </p:txBody>
      </p:sp>
      <p:sp>
        <p:nvSpPr>
          <p:cNvPr id="14" name="Pentagon 13"/>
          <p:cNvSpPr/>
          <p:nvPr/>
        </p:nvSpPr>
        <p:spPr>
          <a:xfrm>
            <a:off x="990601" y="2242821"/>
            <a:ext cx="8041322" cy="352425"/>
          </a:xfrm>
          <a:prstGeom prst="homePlate">
            <a:avLst>
              <a:gd name="adj" fmla="val 58108"/>
            </a:avLst>
          </a:prstGeom>
          <a:solidFill>
            <a:srgbClr val="92D050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ot="0" spcFirstLastPara="0" vert="horz" wrap="square" lIns="91424" tIns="45712" rIns="91424" bIns="45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>
                <a:latin typeface="Calibri"/>
                <a:ea typeface="Calibri"/>
                <a:cs typeface="Arial"/>
              </a:rPr>
              <a:t>Foundation</a:t>
            </a:r>
            <a:endParaRPr lang="en-GB" sz="1100">
              <a:latin typeface="Calibri"/>
              <a:ea typeface="Calibri"/>
              <a:cs typeface="Arial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3545524" y="2639696"/>
            <a:ext cx="5486399" cy="385445"/>
          </a:xfrm>
          <a:prstGeom prst="homePlate">
            <a:avLst/>
          </a:prstGeom>
          <a:solidFill>
            <a:srgbClr val="92D050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ot="0" spcFirstLastPara="0" vert="horz" wrap="square" lIns="91424" tIns="45712" rIns="91424" bIns="45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>
                <a:latin typeface="Calibri"/>
                <a:ea typeface="Calibri"/>
                <a:cs typeface="Arial"/>
              </a:rPr>
              <a:t>Institution</a:t>
            </a:r>
            <a:endParaRPr lang="en-GB" sz="1100">
              <a:latin typeface="Calibri"/>
              <a:ea typeface="Calibri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90602" y="2639695"/>
            <a:ext cx="2478721" cy="368813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ot="0" spcFirstLastPara="0" vert="horz" wrap="square" lIns="91424" tIns="45712" rIns="91424" bIns="45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839" indent="-342839">
              <a:lnSpc>
                <a:spcPct val="115000"/>
              </a:lnSpc>
              <a:buFont typeface="Symbol"/>
              <a:buChar char=""/>
            </a:pPr>
            <a:endParaRPr lang="en-GB" sz="1000" dirty="0">
              <a:latin typeface="Calibri"/>
              <a:ea typeface="Times New Roman"/>
              <a:cs typeface="Calibri"/>
            </a:endParaRPr>
          </a:p>
          <a:p>
            <a:pPr marL="342839" indent="-342839">
              <a:lnSpc>
                <a:spcPct val="115000"/>
              </a:lnSpc>
              <a:buFont typeface="Symbol"/>
              <a:buChar char=""/>
            </a:pPr>
            <a:endParaRPr lang="en-GB" sz="1000" dirty="0">
              <a:latin typeface="Calibri"/>
              <a:ea typeface="Times New Roman"/>
              <a:cs typeface="Calibri"/>
            </a:endParaRPr>
          </a:p>
          <a:p>
            <a:pPr marL="342839" indent="-342839">
              <a:lnSpc>
                <a:spcPct val="115000"/>
              </a:lnSpc>
              <a:buFont typeface="Symbol"/>
              <a:buChar char=""/>
            </a:pPr>
            <a:endParaRPr lang="en-GB" sz="1000" dirty="0">
              <a:latin typeface="Calibri"/>
              <a:ea typeface="Times New Roman"/>
              <a:cs typeface="Calibri"/>
            </a:endParaRPr>
          </a:p>
          <a:p>
            <a:pPr marL="177768" indent="-166659">
              <a:lnSpc>
                <a:spcPct val="115000"/>
              </a:lnSpc>
              <a:buFont typeface="Symbol"/>
              <a:buChar char=""/>
            </a:pPr>
            <a:endParaRPr lang="en-GB" sz="1100" dirty="0">
              <a:latin typeface="Calibri"/>
              <a:ea typeface="Times New Roman"/>
              <a:cs typeface="Calibri"/>
            </a:endParaRPr>
          </a:p>
          <a:p>
            <a:pPr marL="177768" indent="-166659">
              <a:buFont typeface="Symbol"/>
              <a:buChar char=""/>
            </a:pPr>
            <a:endParaRPr lang="en-GB" sz="1100" dirty="0">
              <a:latin typeface="Calibri"/>
              <a:ea typeface="Times New Roman"/>
              <a:cs typeface="Calibri"/>
            </a:endParaRPr>
          </a:p>
          <a:p>
            <a:pPr marL="177768" indent="-166659">
              <a:buFont typeface="Symbol"/>
              <a:buChar char=""/>
            </a:pPr>
            <a:r>
              <a:rPr lang="en-GB" sz="1100" dirty="0">
                <a:latin typeface="Calibri"/>
                <a:ea typeface="Times New Roman"/>
                <a:cs typeface="Calibri"/>
              </a:rPr>
              <a:t>Assessment of district health management and local health services </a:t>
            </a:r>
            <a:endParaRPr lang="en-GB" sz="1100" dirty="0">
              <a:latin typeface="Calibri"/>
              <a:ea typeface="Calibri"/>
              <a:cs typeface="Arial"/>
            </a:endParaRPr>
          </a:p>
          <a:p>
            <a:pPr marL="177768" indent="-166659">
              <a:buFont typeface="Symbol"/>
              <a:buChar char=""/>
            </a:pPr>
            <a:r>
              <a:rPr lang="en-GB" sz="1100" dirty="0">
                <a:latin typeface="Calibri"/>
                <a:ea typeface="Times New Roman"/>
                <a:cs typeface="Calibri"/>
              </a:rPr>
              <a:t>Coordination mechanisms for harmonisation &amp; alignment with NHPSP (e.g. JANS, IHP+)</a:t>
            </a:r>
            <a:endParaRPr lang="en-GB" sz="1100" dirty="0">
              <a:latin typeface="Calibri"/>
              <a:ea typeface="Calibri"/>
              <a:cs typeface="Arial"/>
            </a:endParaRPr>
          </a:p>
          <a:p>
            <a:pPr marL="177768" indent="-166659">
              <a:buFont typeface="Symbol"/>
              <a:buChar char=""/>
            </a:pPr>
            <a:r>
              <a:rPr lang="en-GB" sz="1100" dirty="0">
                <a:latin typeface="Calibri"/>
                <a:ea typeface="Times New Roman"/>
                <a:cs typeface="Calibri"/>
              </a:rPr>
              <a:t>Consensus on mandates, roles and responsibilities, and legal and regulatory systems</a:t>
            </a:r>
            <a:endParaRPr lang="en-GB" sz="1100" dirty="0">
              <a:latin typeface="Calibri"/>
              <a:ea typeface="Calibri"/>
              <a:cs typeface="Arial"/>
            </a:endParaRPr>
          </a:p>
          <a:p>
            <a:pPr marL="177768" indent="-166659">
              <a:buFont typeface="Symbol"/>
              <a:buChar char=""/>
            </a:pPr>
            <a:r>
              <a:rPr lang="en-GB" sz="1100" dirty="0">
                <a:latin typeface="Calibri"/>
                <a:ea typeface="Times New Roman"/>
                <a:cs typeface="Calibri"/>
              </a:rPr>
              <a:t>Formulation of health strategic plans</a:t>
            </a:r>
            <a:endParaRPr lang="en-GB" sz="1100" dirty="0">
              <a:latin typeface="Calibri"/>
              <a:ea typeface="Calibri"/>
              <a:cs typeface="Arial"/>
            </a:endParaRPr>
          </a:p>
          <a:p>
            <a:pPr marL="177768" indent="-166659">
              <a:buFont typeface="Symbol"/>
              <a:buChar char=""/>
            </a:pPr>
            <a:r>
              <a:rPr lang="en-GB" sz="1100" dirty="0">
                <a:latin typeface="Calibri"/>
                <a:ea typeface="Times New Roman"/>
                <a:cs typeface="Calibri"/>
              </a:rPr>
              <a:t>Convene and facilitate policy dialogue at local level including building capacities of local communities </a:t>
            </a:r>
            <a:endParaRPr lang="en-GB" sz="1100" dirty="0">
              <a:latin typeface="Calibri"/>
              <a:ea typeface="Calibri"/>
              <a:cs typeface="Arial"/>
            </a:endParaRPr>
          </a:p>
          <a:p>
            <a:pPr marL="177768" indent="-166659">
              <a:buFont typeface="Symbol"/>
              <a:buChar char=""/>
            </a:pPr>
            <a:r>
              <a:rPr lang="en-GB" sz="1100" dirty="0">
                <a:latin typeface="Calibri"/>
                <a:ea typeface="Times New Roman"/>
                <a:cs typeface="Calibri"/>
              </a:rPr>
              <a:t>Training in health district management</a:t>
            </a:r>
            <a:endParaRPr lang="en-GB" sz="1100" dirty="0">
              <a:latin typeface="Calibri"/>
              <a:ea typeface="Calibri"/>
              <a:cs typeface="Arial"/>
            </a:endParaRPr>
          </a:p>
          <a:p>
            <a:pPr marL="177768" indent="-166659">
              <a:buFont typeface="Symbol"/>
              <a:buChar char=""/>
            </a:pPr>
            <a:r>
              <a:rPr lang="en-GB" sz="1100" dirty="0">
                <a:latin typeface="Calibri"/>
                <a:ea typeface="Times New Roman"/>
                <a:cs typeface="Calibri"/>
              </a:rPr>
              <a:t>Monitoring and evaluation of performance at national and local level </a:t>
            </a:r>
            <a:endParaRPr lang="en-GB" sz="1100" dirty="0">
              <a:latin typeface="Calibri"/>
              <a:ea typeface="Calibri"/>
              <a:cs typeface="Arial"/>
            </a:endParaRPr>
          </a:p>
          <a:p>
            <a:pPr marL="177768" indent="-166659">
              <a:buFont typeface="Symbol"/>
              <a:buChar char=""/>
            </a:pPr>
            <a:r>
              <a:rPr lang="en-GB" sz="1100" dirty="0">
                <a:latin typeface="Calibri"/>
                <a:ea typeface="Times New Roman"/>
                <a:cs typeface="Calibri"/>
              </a:rPr>
              <a:t>Hands-on expert advice on local health system organization </a:t>
            </a:r>
            <a:endParaRPr lang="en-GB" sz="1100" dirty="0"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en-GB" sz="1000" dirty="0">
                <a:latin typeface="Calibri"/>
                <a:ea typeface="Times New Roman"/>
                <a:cs typeface="Calibri"/>
              </a:rPr>
              <a:t> </a:t>
            </a:r>
            <a:endParaRPr lang="en-GB" sz="1100" dirty="0"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>
                <a:latin typeface="Calibri"/>
                <a:ea typeface="Calibri"/>
                <a:cs typeface="Arial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>
                <a:latin typeface="Calibri"/>
                <a:ea typeface="Calibri"/>
                <a:cs typeface="Arial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dirty="0">
                <a:latin typeface="Calibri"/>
                <a:ea typeface="Calibri"/>
                <a:cs typeface="Arial"/>
              </a:rPr>
              <a:t> 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45523" y="3066416"/>
            <a:ext cx="2743200" cy="326141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ot="0" spcFirstLastPara="0" vert="horz" wrap="square" lIns="91424" tIns="45712" rIns="91424" bIns="45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1000" dirty="0">
              <a:ea typeface="Times New Roman"/>
              <a:cs typeface="Calibri"/>
            </a:endParaRPr>
          </a:p>
          <a:p>
            <a:pPr marL="342839" indent="-342839">
              <a:buFont typeface="Symbol"/>
              <a:buChar char=""/>
            </a:pPr>
            <a:endParaRPr lang="en-GB" sz="1000" dirty="0">
              <a:ea typeface="Times New Roman"/>
              <a:cs typeface="Calibri"/>
            </a:endParaRPr>
          </a:p>
          <a:p>
            <a:pPr marL="342839" indent="-342839">
              <a:buFont typeface="Symbol"/>
              <a:buChar char=""/>
            </a:pPr>
            <a:endParaRPr lang="en-GB" sz="1000" dirty="0">
              <a:ea typeface="Times New Roman"/>
              <a:cs typeface="Calibri"/>
            </a:endParaRPr>
          </a:p>
          <a:p>
            <a:pPr marL="342839" indent="-342839">
              <a:buFont typeface="Symbol"/>
              <a:buChar char=""/>
            </a:pPr>
            <a:endParaRPr lang="en-GB" sz="1000" dirty="0">
              <a:ea typeface="Times New Roman"/>
              <a:cs typeface="Calibri"/>
            </a:endParaRPr>
          </a:p>
          <a:p>
            <a:pPr marL="342839" indent="-342839">
              <a:buFont typeface="Symbol"/>
              <a:buChar char=""/>
            </a:pPr>
            <a:endParaRPr lang="en-GB" sz="1000" dirty="0">
              <a:ea typeface="Times New Roman"/>
              <a:cs typeface="Calibri"/>
            </a:endParaRPr>
          </a:p>
          <a:p>
            <a:pPr marL="342839" indent="-342839">
              <a:buFont typeface="Symbol"/>
              <a:buChar char=""/>
            </a:pPr>
            <a:endParaRPr lang="en-GB" sz="1000" dirty="0">
              <a:ea typeface="Times New Roman"/>
              <a:cs typeface="Calibri"/>
            </a:endParaRPr>
          </a:p>
          <a:p>
            <a:pPr marL="342839" indent="-342839">
              <a:buFont typeface="Symbol"/>
              <a:buChar char=""/>
            </a:pPr>
            <a:endParaRPr lang="en-GB" sz="1000" dirty="0">
              <a:ea typeface="Times New Roman"/>
              <a:cs typeface="Calibri"/>
            </a:endParaRPr>
          </a:p>
          <a:p>
            <a:pPr marL="342839" indent="-342839">
              <a:buFont typeface="Symbol"/>
              <a:buChar char=""/>
            </a:pPr>
            <a:endParaRPr lang="en-GB" sz="1000" dirty="0">
              <a:ea typeface="Times New Roman"/>
              <a:cs typeface="Calibri"/>
            </a:endParaRPr>
          </a:p>
          <a:p>
            <a:pPr marL="166659" indent="-166659">
              <a:buFont typeface="Symbol"/>
              <a:buChar char=""/>
            </a:pPr>
            <a:endParaRPr lang="en-GB" sz="1100" dirty="0">
              <a:ea typeface="Times New Roman"/>
              <a:cs typeface="Calibri"/>
            </a:endParaRPr>
          </a:p>
          <a:p>
            <a:pPr marL="166659" indent="-166659">
              <a:buFont typeface="Symbol"/>
              <a:buChar char=""/>
            </a:pPr>
            <a:r>
              <a:rPr lang="en-GB" sz="11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Assessment of legal &amp; institutional framework and National Regulatory Authorities (NRA) </a:t>
            </a:r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6659" indent="-166659">
              <a:buFont typeface="Symbol"/>
              <a:buChar char=""/>
            </a:pPr>
            <a:r>
              <a:rPr lang="en-GB" sz="11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Policy dialogue on public accountability and “citizen’s voice” at national, sub-national or local level (e.g. national health assemblies)</a:t>
            </a:r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6659" indent="-166659">
              <a:buFont typeface="Symbol"/>
              <a:buChar char=""/>
            </a:pPr>
            <a:r>
              <a:rPr lang="en-GB" sz="11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Develop organizational capacity for reforms including legislative framework</a:t>
            </a:r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6659" indent="-166659">
              <a:buFont typeface="Symbol"/>
              <a:buChar char=""/>
            </a:pPr>
            <a:r>
              <a:rPr lang="en-GB" sz="11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Integrate/harmonise/align national disease strategies plans into NHPSPs, including periodic reviews</a:t>
            </a:r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6659" indent="-166659">
              <a:buFont typeface="Symbol"/>
              <a:buChar char=""/>
            </a:pPr>
            <a:r>
              <a:rPr lang="en-GB" sz="11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Design needed institutional reforms</a:t>
            </a:r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6659" indent="-166659">
              <a:buFont typeface="Symbol"/>
              <a:buChar char=""/>
            </a:pPr>
            <a:r>
              <a:rPr lang="en-GB" sz="11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Conduct annual transparent reviews of health progress and system performance led by country independent institutions  </a:t>
            </a:r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6659" indent="-166659">
              <a:buFont typeface="Symbol"/>
              <a:buChar char=""/>
            </a:pPr>
            <a:r>
              <a:rPr lang="en-GB" sz="1100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Support setting institutional arrangements to better inform policy with evidence</a:t>
            </a:r>
            <a:endParaRPr lang="en-GB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000" dirty="0">
                <a:ea typeface="Times New Roman"/>
                <a:cs typeface="Calibri"/>
              </a:rPr>
              <a:t> </a:t>
            </a:r>
            <a:endParaRPr lang="en-GB" dirty="0">
              <a:effectLst/>
            </a:endParaRPr>
          </a:p>
          <a:p>
            <a:pPr>
              <a:lnSpc>
                <a:spcPct val="115000"/>
              </a:lnSpc>
            </a:pPr>
            <a:r>
              <a:rPr lang="en-GB" sz="1000" dirty="0">
                <a:latin typeface="Calibri"/>
                <a:ea typeface="Times New Roman"/>
                <a:cs typeface="Calibri"/>
              </a:rPr>
              <a:t> </a:t>
            </a:r>
            <a:endParaRPr lang="en-GB" sz="1100" dirty="0"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en-GB" sz="1000" dirty="0">
                <a:latin typeface="Calibri"/>
                <a:ea typeface="Times New Roman"/>
                <a:cs typeface="Calibri"/>
              </a:rPr>
              <a:t> </a:t>
            </a:r>
            <a:endParaRPr lang="en-GB" sz="1100" dirty="0"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en-GB" sz="1000" dirty="0">
                <a:latin typeface="Calibri"/>
                <a:ea typeface="Times New Roman"/>
                <a:cs typeface="Calibri"/>
              </a:rPr>
              <a:t> </a:t>
            </a:r>
            <a:endParaRPr lang="en-GB" sz="1100" dirty="0"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en-GB" sz="1000" dirty="0">
                <a:latin typeface="Calibri"/>
                <a:ea typeface="Times New Roman"/>
                <a:cs typeface="Calibri"/>
              </a:rPr>
              <a:t> </a:t>
            </a:r>
            <a:endParaRPr lang="en-GB" sz="1100" dirty="0"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en-GB" sz="1000" dirty="0">
                <a:latin typeface="Calibri"/>
                <a:ea typeface="Times New Roman"/>
                <a:cs typeface="Calibri"/>
              </a:rPr>
              <a:t> </a:t>
            </a:r>
            <a:endParaRPr lang="en-GB" sz="1100" dirty="0"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en-GB" sz="1000" dirty="0">
                <a:latin typeface="Calibri"/>
                <a:ea typeface="Times New Roman"/>
                <a:cs typeface="Calibri"/>
              </a:rPr>
              <a:t> </a:t>
            </a:r>
            <a:endParaRPr lang="en-GB" sz="1100" dirty="0"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en-GB" sz="1000" dirty="0">
                <a:latin typeface="Calibri"/>
                <a:ea typeface="Times New Roman"/>
                <a:cs typeface="Calibri"/>
              </a:rPr>
              <a:t> </a:t>
            </a:r>
            <a:endParaRPr lang="en-GB" sz="1100" dirty="0">
              <a:latin typeface="Calibri"/>
              <a:ea typeface="Calibri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64922" y="3425825"/>
            <a:ext cx="2667000" cy="290200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ot="0" spcFirstLastPara="0" vert="horz" wrap="square" lIns="91424" tIns="45712" rIns="91424" bIns="45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839" indent="-342839">
              <a:lnSpc>
                <a:spcPct val="115000"/>
              </a:lnSpc>
              <a:buFont typeface="Symbol"/>
              <a:buChar char=""/>
            </a:pPr>
            <a:endParaRPr lang="en-GB" sz="1000" dirty="0">
              <a:latin typeface="Calibri"/>
              <a:ea typeface="Times New Roman"/>
              <a:cs typeface="Calibri"/>
            </a:endParaRPr>
          </a:p>
          <a:p>
            <a:pPr marL="342839" indent="-342839">
              <a:lnSpc>
                <a:spcPct val="115000"/>
              </a:lnSpc>
              <a:buFont typeface="Symbol"/>
              <a:buChar char=""/>
            </a:pPr>
            <a:endParaRPr lang="en-GB" sz="1000" dirty="0">
              <a:latin typeface="Calibri"/>
              <a:ea typeface="Times New Roman"/>
              <a:cs typeface="Calibri"/>
            </a:endParaRPr>
          </a:p>
          <a:p>
            <a:pPr marL="184118" indent="-184118">
              <a:buFont typeface="Symbol"/>
              <a:buChar char=""/>
            </a:pPr>
            <a:endParaRPr lang="en-GB" sz="1100" dirty="0">
              <a:latin typeface="Calibri"/>
              <a:ea typeface="Times New Roman"/>
              <a:cs typeface="Calibri"/>
            </a:endParaRPr>
          </a:p>
          <a:p>
            <a:pPr marL="184118" indent="-184118">
              <a:buFont typeface="Symbol"/>
              <a:buChar char=""/>
            </a:pPr>
            <a:r>
              <a:rPr lang="en-GB" sz="1100" dirty="0">
                <a:latin typeface="Calibri"/>
                <a:ea typeface="Times New Roman"/>
                <a:cs typeface="Calibri"/>
              </a:rPr>
              <a:t>Ensure alignment of National Health Strategies with public finance management</a:t>
            </a:r>
            <a:endParaRPr lang="en-GB" sz="1100" dirty="0">
              <a:latin typeface="Calibri"/>
              <a:ea typeface="Calibri"/>
              <a:cs typeface="Arial"/>
            </a:endParaRPr>
          </a:p>
          <a:p>
            <a:pPr marL="184118" indent="-184118">
              <a:buFont typeface="Symbol"/>
              <a:buChar char=""/>
            </a:pPr>
            <a:r>
              <a:rPr lang="en-GB" sz="1100" dirty="0">
                <a:latin typeface="Calibri"/>
                <a:ea typeface="Times New Roman"/>
                <a:cs typeface="Calibri"/>
              </a:rPr>
              <a:t>Independent evaluations of health reforms to facilitate informed pluralistic  policy debate</a:t>
            </a:r>
            <a:endParaRPr lang="en-GB" sz="1100" dirty="0">
              <a:latin typeface="Calibri"/>
              <a:ea typeface="Calibri"/>
              <a:cs typeface="Arial"/>
            </a:endParaRPr>
          </a:p>
          <a:p>
            <a:pPr marL="184118" indent="-184118">
              <a:buFont typeface="Symbol"/>
              <a:buChar char=""/>
            </a:pPr>
            <a:r>
              <a:rPr lang="en-GB" sz="1100" dirty="0">
                <a:latin typeface="Calibri"/>
                <a:ea typeface="Times New Roman"/>
                <a:cs typeface="Calibri"/>
              </a:rPr>
              <a:t>Generation of evidence for priority topics to feed thematic policy dialogues</a:t>
            </a:r>
            <a:endParaRPr lang="en-GB" sz="1100" dirty="0">
              <a:latin typeface="Calibri"/>
              <a:ea typeface="Calibri"/>
              <a:cs typeface="Arial"/>
            </a:endParaRPr>
          </a:p>
          <a:p>
            <a:pPr marL="184118" indent="-184118">
              <a:buFont typeface="Symbol"/>
              <a:buChar char=""/>
            </a:pPr>
            <a:r>
              <a:rPr lang="en-GB" sz="1100" dirty="0">
                <a:latin typeface="Calibri"/>
                <a:ea typeface="Times New Roman"/>
                <a:cs typeface="Calibri"/>
              </a:rPr>
              <a:t>Facilitating peer-to-peer assistance on specific technical reform issues </a:t>
            </a:r>
            <a:endParaRPr lang="en-GB" sz="1100" dirty="0">
              <a:latin typeface="Calibri"/>
              <a:ea typeface="Calibri"/>
              <a:cs typeface="Arial"/>
            </a:endParaRPr>
          </a:p>
          <a:p>
            <a:pPr marL="184118" indent="-184118">
              <a:buFont typeface="Symbol"/>
              <a:buChar char=""/>
            </a:pPr>
            <a:r>
              <a:rPr lang="en-GB" sz="1100" dirty="0">
                <a:latin typeface="Calibri"/>
                <a:ea typeface="Times New Roman"/>
                <a:cs typeface="Calibri"/>
              </a:rPr>
              <a:t>Evidence sharing on factors having an impact on longer term sustainability of UHC-related reforms</a:t>
            </a:r>
            <a:endParaRPr lang="en-GB" sz="1100" dirty="0">
              <a:latin typeface="Calibri"/>
              <a:ea typeface="Calibri"/>
              <a:cs typeface="Arial"/>
            </a:endParaRPr>
          </a:p>
          <a:p>
            <a:pPr marL="184118" indent="-184118">
              <a:buFont typeface="Symbol"/>
              <a:buChar char=""/>
            </a:pPr>
            <a:r>
              <a:rPr lang="en-GB" sz="1100" dirty="0">
                <a:latin typeface="Calibri"/>
                <a:ea typeface="Times New Roman"/>
                <a:cs typeface="Calibri"/>
              </a:rPr>
              <a:t>Capacity building for regulatory systems and networking initiatives in order to facilitate the reliance on the mutual expertise of countries</a:t>
            </a:r>
            <a:endParaRPr lang="en-GB" sz="1100" dirty="0"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en-GB" sz="1100" dirty="0">
                <a:latin typeface="Calibri"/>
                <a:ea typeface="Times New Roman"/>
                <a:cs typeface="Calibri"/>
              </a:rPr>
              <a:t> </a:t>
            </a:r>
            <a:endParaRPr lang="en-GB" sz="1100" dirty="0"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en-GB" sz="1000" dirty="0">
                <a:latin typeface="Calibri"/>
                <a:ea typeface="Times New Roman"/>
                <a:cs typeface="Calibri"/>
              </a:rPr>
              <a:t> </a:t>
            </a:r>
            <a:endParaRPr lang="en-GB" sz="1100" dirty="0">
              <a:latin typeface="Calibri"/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en-GB" sz="1000" dirty="0">
                <a:latin typeface="Calibri"/>
                <a:ea typeface="Times New Roman"/>
                <a:cs typeface="Calibri"/>
              </a:rPr>
              <a:t> </a:t>
            </a:r>
            <a:endParaRPr lang="en-GB" sz="1100" dirty="0">
              <a:latin typeface="Calibri"/>
              <a:ea typeface="Calibri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093">
            <a:off x="161084" y="171849"/>
            <a:ext cx="1598519" cy="1947069"/>
          </a:xfrm>
          <a:prstGeom prst="rect">
            <a:avLst/>
          </a:prstGeom>
          <a:noFill/>
          <a:ln>
            <a:noFill/>
          </a:ln>
          <a:effectLst>
            <a:outerShdw blurRad="1651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entagon 18"/>
          <p:cNvSpPr/>
          <p:nvPr/>
        </p:nvSpPr>
        <p:spPr>
          <a:xfrm>
            <a:off x="6364922" y="3069591"/>
            <a:ext cx="2667000" cy="314325"/>
          </a:xfrm>
          <a:prstGeom prst="homePlate">
            <a:avLst/>
          </a:prstGeom>
          <a:solidFill>
            <a:srgbClr val="92D050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ot="0" spcFirstLastPara="0" vert="horz" wrap="square" lIns="91424" tIns="45712" rIns="91424" bIns="45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 b="1">
                <a:latin typeface="Calibri"/>
                <a:ea typeface="Calibri"/>
                <a:cs typeface="Arial"/>
              </a:rPr>
              <a:t>Transformation</a:t>
            </a:r>
            <a:endParaRPr lang="en-GB" sz="1100">
              <a:latin typeface="Calibri"/>
              <a:ea typeface="Calibri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601" y="1864360"/>
            <a:ext cx="8041322" cy="317818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ot="0" spcFirstLastPara="0" vert="horz" wrap="square" lIns="91424" tIns="45712" rIns="91424" bIns="457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1600" b="1">
                <a:latin typeface="Calibri"/>
                <a:ea typeface="Calibri"/>
                <a:cs typeface="Arial"/>
              </a:rPr>
              <a:t>Governance</a:t>
            </a:r>
            <a:endParaRPr lang="en-GB" sz="1600"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124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HO">
  <a:themeElements>
    <a:clrScheme name="Presentation (2)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Presentation (2)">
      <a:majorFont>
        <a:latin typeface="Arial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Presentation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(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(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(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(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(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(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(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(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(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(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(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1634</TotalTime>
  <Words>1387</Words>
  <Application>Microsoft Office PowerPoint</Application>
  <PresentationFormat>On-screen Show (4:3)</PresentationFormat>
  <Paragraphs>236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master</vt:lpstr>
      <vt:lpstr>WHO</vt:lpstr>
      <vt:lpstr>1_master</vt:lpstr>
      <vt:lpstr>PowerPoint Presentation</vt:lpstr>
      <vt:lpstr>PowerPoint Presentation</vt:lpstr>
      <vt:lpstr>A new WHO Framework for UHC as part of the SDGs</vt:lpstr>
      <vt:lpstr>Timely - renewed interest for HSS</vt:lpstr>
      <vt:lpstr>Health Systems Strengthening is  about leveraging domestic resources</vt:lpstr>
      <vt:lpstr>Therefore..</vt:lpstr>
      <vt:lpstr>FIT for purpose… country contexts matters! </vt:lpstr>
      <vt:lpstr>PowerPoint Presentation</vt:lpstr>
      <vt:lpstr>                 Tailored strategies, tailored products</vt:lpstr>
      <vt:lpstr>PowerPoint Presentation</vt:lpstr>
      <vt:lpstr>PowerPoint Presentation</vt:lpstr>
      <vt:lpstr>The UHC-partnership in 2011</vt:lpstr>
      <vt:lpstr>Support to countries 2011-2018</vt:lpstr>
      <vt:lpstr>PowerPoint Presentation</vt:lpstr>
      <vt:lpstr>PowerPoint Presentation</vt:lpstr>
      <vt:lpstr>FIT</vt:lpstr>
      <vt:lpstr>PowerPoint Presentation</vt:lpstr>
      <vt:lpstr>Realist resarch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HF situation in the three countries with widespread accute transmission</dc:title>
  <dc:creator>Schmets, Gerard P.G.M.</dc:creator>
  <cp:lastModifiedBy>PORIGNON, Denis Georges</cp:lastModifiedBy>
  <cp:revision>157</cp:revision>
  <cp:lastPrinted>2016-02-18T18:46:48Z</cp:lastPrinted>
  <dcterms:created xsi:type="dcterms:W3CDTF">2006-08-16T00:00:00Z</dcterms:created>
  <dcterms:modified xsi:type="dcterms:W3CDTF">2016-11-29T14:06:36Z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